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394" r:id="rId2"/>
    <p:sldId id="256" r:id="rId3"/>
    <p:sldId id="257" r:id="rId4"/>
    <p:sldId id="368" r:id="rId5"/>
    <p:sldId id="283" r:id="rId6"/>
    <p:sldId id="381" r:id="rId7"/>
    <p:sldId id="384" r:id="rId8"/>
    <p:sldId id="311" r:id="rId9"/>
    <p:sldId id="258" r:id="rId10"/>
    <p:sldId id="259" r:id="rId11"/>
    <p:sldId id="260" r:id="rId12"/>
    <p:sldId id="261" r:id="rId13"/>
    <p:sldId id="277" r:id="rId14"/>
    <p:sldId id="263" r:id="rId15"/>
    <p:sldId id="270" r:id="rId16"/>
    <p:sldId id="264" r:id="rId17"/>
    <p:sldId id="272" r:id="rId18"/>
    <p:sldId id="265" r:id="rId19"/>
    <p:sldId id="267" r:id="rId20"/>
    <p:sldId id="266" r:id="rId21"/>
    <p:sldId id="274" r:id="rId22"/>
    <p:sldId id="282" r:id="rId23"/>
    <p:sldId id="307" r:id="rId24"/>
    <p:sldId id="280" r:id="rId25"/>
    <p:sldId id="281" r:id="rId26"/>
    <p:sldId id="309" r:id="rId27"/>
    <p:sldId id="312" r:id="rId28"/>
    <p:sldId id="313" r:id="rId29"/>
    <p:sldId id="314" r:id="rId30"/>
    <p:sldId id="317" r:id="rId31"/>
    <p:sldId id="315" r:id="rId32"/>
    <p:sldId id="316" r:id="rId33"/>
    <p:sldId id="318" r:id="rId34"/>
    <p:sldId id="284" r:id="rId35"/>
    <p:sldId id="285" r:id="rId36"/>
    <p:sldId id="286" r:id="rId37"/>
    <p:sldId id="288" r:id="rId38"/>
    <p:sldId id="287" r:id="rId39"/>
    <p:sldId id="289" r:id="rId40"/>
    <p:sldId id="366" r:id="rId41"/>
    <p:sldId id="306" r:id="rId42"/>
    <p:sldId id="292" r:id="rId43"/>
    <p:sldId id="308" r:id="rId44"/>
    <p:sldId id="383" r:id="rId45"/>
    <p:sldId id="295" r:id="rId46"/>
    <p:sldId id="296" r:id="rId47"/>
    <p:sldId id="297" r:id="rId48"/>
    <p:sldId id="327" r:id="rId49"/>
    <p:sldId id="299" r:id="rId50"/>
    <p:sldId id="300" r:id="rId51"/>
    <p:sldId id="302" r:id="rId52"/>
    <p:sldId id="303" r:id="rId53"/>
    <p:sldId id="321" r:id="rId54"/>
    <p:sldId id="389" r:id="rId55"/>
    <p:sldId id="348" r:id="rId56"/>
    <p:sldId id="349" r:id="rId57"/>
    <p:sldId id="387" r:id="rId58"/>
    <p:sldId id="361" r:id="rId59"/>
    <p:sldId id="360" r:id="rId60"/>
    <p:sldId id="385" r:id="rId61"/>
    <p:sldId id="363" r:id="rId62"/>
    <p:sldId id="388" r:id="rId63"/>
    <p:sldId id="369" r:id="rId64"/>
    <p:sldId id="390" r:id="rId65"/>
    <p:sldId id="392" r:id="rId66"/>
    <p:sldId id="364" r:id="rId67"/>
    <p:sldId id="324" r:id="rId68"/>
    <p:sldId id="325" r:id="rId69"/>
    <p:sldId id="333" r:id="rId70"/>
    <p:sldId id="352" r:id="rId71"/>
    <p:sldId id="351" r:id="rId72"/>
    <p:sldId id="341" r:id="rId73"/>
    <p:sldId id="342" r:id="rId74"/>
    <p:sldId id="353" r:id="rId75"/>
    <p:sldId id="343" r:id="rId76"/>
    <p:sldId id="344" r:id="rId77"/>
    <p:sldId id="345" r:id="rId78"/>
    <p:sldId id="346" r:id="rId79"/>
    <p:sldId id="347" r:id="rId80"/>
    <p:sldId id="354" r:id="rId81"/>
    <p:sldId id="355" r:id="rId82"/>
    <p:sldId id="356" r:id="rId83"/>
    <p:sldId id="357" r:id="rId84"/>
    <p:sldId id="393" r:id="rId85"/>
    <p:sldId id="35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3020" autoAdjust="0"/>
  </p:normalViewPr>
  <p:slideViewPr>
    <p:cSldViewPr snapToGrid="0">
      <p:cViewPr varScale="1">
        <p:scale>
          <a:sx n="74" d="100"/>
          <a:sy n="74" d="100"/>
        </p:scale>
        <p:origin x="4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6043B-9541-4457-B9B0-58BCE0C4982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83858A8E-9ABE-48AA-A7BD-779EF07678A8}">
      <dgm:prSet/>
      <dgm:spPr/>
      <dgm:t>
        <a:bodyPr/>
        <a:lstStyle/>
        <a:p>
          <a:r>
            <a:rPr lang="en-US" dirty="0">
              <a:latin typeface="Times New Roman" panose="02020603050405020304" pitchFamily="18" charset="0"/>
              <a:cs typeface="Times New Roman" panose="02020603050405020304" pitchFamily="18" charset="0"/>
            </a:rPr>
            <a:t>Introduction</a:t>
          </a:r>
        </a:p>
      </dgm:t>
    </dgm:pt>
    <dgm:pt modelId="{D1DD45F6-F3EF-459F-B92F-336DA617227E}" type="parTrans" cxnId="{A9670D2B-2E09-4711-BEEA-6108218CEA96}">
      <dgm:prSet/>
      <dgm:spPr/>
      <dgm:t>
        <a:bodyPr/>
        <a:lstStyle/>
        <a:p>
          <a:endParaRPr lang="en-US"/>
        </a:p>
      </dgm:t>
    </dgm:pt>
    <dgm:pt modelId="{899AA448-0418-4720-9822-C62F96D01538}" type="sibTrans" cxnId="{A9670D2B-2E09-4711-BEEA-6108218CEA96}">
      <dgm:prSet/>
      <dgm:spPr/>
      <dgm:t>
        <a:bodyPr/>
        <a:lstStyle/>
        <a:p>
          <a:endParaRPr lang="en-US"/>
        </a:p>
      </dgm:t>
    </dgm:pt>
    <dgm:pt modelId="{4BF33459-FFE5-42DD-9869-5B9F5E39B453}">
      <dgm:prSet/>
      <dgm:spPr/>
      <dgm:t>
        <a:bodyPr/>
        <a:lstStyle/>
        <a:p>
          <a:r>
            <a:rPr lang="en-US">
              <a:latin typeface="Times New Roman" panose="02020603050405020304" pitchFamily="18" charset="0"/>
              <a:cs typeface="Times New Roman" panose="02020603050405020304" pitchFamily="18" charset="0"/>
            </a:rPr>
            <a:t>Rythu Bandhu scheme</a:t>
          </a:r>
        </a:p>
      </dgm:t>
    </dgm:pt>
    <dgm:pt modelId="{AD62E83A-CA6C-4FCF-AD40-0A619BAA3330}" type="parTrans" cxnId="{E3B9A6D3-93D0-4FFF-BBF0-80861E7407D0}">
      <dgm:prSet/>
      <dgm:spPr/>
      <dgm:t>
        <a:bodyPr/>
        <a:lstStyle/>
        <a:p>
          <a:endParaRPr lang="en-US"/>
        </a:p>
      </dgm:t>
    </dgm:pt>
    <dgm:pt modelId="{D5072507-77E8-4A21-A635-9C82D25648C0}" type="sibTrans" cxnId="{E3B9A6D3-93D0-4FFF-BBF0-80861E7407D0}">
      <dgm:prSet/>
      <dgm:spPr/>
      <dgm:t>
        <a:bodyPr/>
        <a:lstStyle/>
        <a:p>
          <a:endParaRPr lang="en-US"/>
        </a:p>
      </dgm:t>
    </dgm:pt>
    <dgm:pt modelId="{88137C20-F600-413B-916C-9A0B69E51D8C}">
      <dgm:prSet/>
      <dgm:spPr/>
      <dgm:t>
        <a:bodyPr/>
        <a:lstStyle/>
        <a:p>
          <a:r>
            <a:rPr lang="en-US">
              <a:latin typeface="Times New Roman" panose="02020603050405020304" pitchFamily="18" charset="0"/>
              <a:cs typeface="Times New Roman" panose="02020603050405020304" pitchFamily="18" charset="0"/>
            </a:rPr>
            <a:t>Rythu Bima scheme</a:t>
          </a:r>
        </a:p>
      </dgm:t>
    </dgm:pt>
    <dgm:pt modelId="{0257125A-3638-426F-AC94-97C1ACC987E8}" type="parTrans" cxnId="{17F62F78-0E84-474D-87F4-80B167FA10D2}">
      <dgm:prSet/>
      <dgm:spPr/>
      <dgm:t>
        <a:bodyPr/>
        <a:lstStyle/>
        <a:p>
          <a:endParaRPr lang="en-US"/>
        </a:p>
      </dgm:t>
    </dgm:pt>
    <dgm:pt modelId="{A66815A6-D820-45DF-8A09-5C33AA9D3BFF}" type="sibTrans" cxnId="{17F62F78-0E84-474D-87F4-80B167FA10D2}">
      <dgm:prSet/>
      <dgm:spPr/>
      <dgm:t>
        <a:bodyPr/>
        <a:lstStyle/>
        <a:p>
          <a:endParaRPr lang="en-US"/>
        </a:p>
      </dgm:t>
    </dgm:pt>
    <dgm:pt modelId="{C9572F9E-50EF-4A24-9E5D-C55804937732}">
      <dgm:prSet/>
      <dgm:spPr/>
      <dgm:t>
        <a:bodyPr/>
        <a:lstStyle/>
        <a:p>
          <a:r>
            <a:rPr lang="en-US">
              <a:latin typeface="Times New Roman" panose="02020603050405020304" pitchFamily="18" charset="0"/>
              <a:cs typeface="Times New Roman" panose="02020603050405020304" pitchFamily="18" charset="0"/>
            </a:rPr>
            <a:t>YSR Rythu Bharosa scheme</a:t>
          </a:r>
        </a:p>
      </dgm:t>
    </dgm:pt>
    <dgm:pt modelId="{5D1CD80B-00CA-4D11-B822-6BAB6C5441B8}" type="parTrans" cxnId="{E95288BB-0D36-42F5-BE61-ECEDA38AD78B}">
      <dgm:prSet/>
      <dgm:spPr/>
      <dgm:t>
        <a:bodyPr/>
        <a:lstStyle/>
        <a:p>
          <a:endParaRPr lang="en-US"/>
        </a:p>
      </dgm:t>
    </dgm:pt>
    <dgm:pt modelId="{95DB2420-2295-4E5E-9242-E784669E5D25}" type="sibTrans" cxnId="{E95288BB-0D36-42F5-BE61-ECEDA38AD78B}">
      <dgm:prSet/>
      <dgm:spPr/>
      <dgm:t>
        <a:bodyPr/>
        <a:lstStyle/>
        <a:p>
          <a:endParaRPr lang="en-US"/>
        </a:p>
      </dgm:t>
    </dgm:pt>
    <dgm:pt modelId="{3266DC3E-EB2D-4563-980F-CB31C0CF1F5D}">
      <dgm:prSet/>
      <dgm:spPr/>
      <dgm:t>
        <a:bodyPr/>
        <a:lstStyle/>
        <a:p>
          <a:r>
            <a:rPr lang="en-US">
              <a:latin typeface="Times New Roman" panose="02020603050405020304" pitchFamily="18" charset="0"/>
              <a:cs typeface="Times New Roman" panose="02020603050405020304" pitchFamily="18" charset="0"/>
            </a:rPr>
            <a:t>Krishi Bhagya scheme</a:t>
          </a:r>
        </a:p>
      </dgm:t>
    </dgm:pt>
    <dgm:pt modelId="{F84594AD-F9C7-48F3-AD0C-4B9C497C184C}" type="parTrans" cxnId="{FC9BDEAA-8399-4695-8705-792E2EAFAE23}">
      <dgm:prSet/>
      <dgm:spPr/>
      <dgm:t>
        <a:bodyPr/>
        <a:lstStyle/>
        <a:p>
          <a:endParaRPr lang="en-US"/>
        </a:p>
      </dgm:t>
    </dgm:pt>
    <dgm:pt modelId="{85FB3A8C-17C3-464D-818C-F26E8A22E7C1}" type="sibTrans" cxnId="{FC9BDEAA-8399-4695-8705-792E2EAFAE23}">
      <dgm:prSet/>
      <dgm:spPr/>
      <dgm:t>
        <a:bodyPr/>
        <a:lstStyle/>
        <a:p>
          <a:endParaRPr lang="en-US"/>
        </a:p>
      </dgm:t>
    </dgm:pt>
    <dgm:pt modelId="{5AC9EE8B-9851-482E-8286-3CAEE48DA23E}">
      <dgm:prSet/>
      <dgm:spPr/>
      <dgm:t>
        <a:bodyPr/>
        <a:lstStyle/>
        <a:p>
          <a:r>
            <a:rPr lang="en-US" dirty="0">
              <a:latin typeface="Times New Roman" panose="02020603050405020304" pitchFamily="18" charset="0"/>
              <a:cs typeface="Times New Roman" panose="02020603050405020304" pitchFamily="18" charset="0"/>
            </a:rPr>
            <a:t>Krishi Yantra </a:t>
          </a:r>
          <a:r>
            <a:rPr lang="en-US" dirty="0" err="1">
              <a:latin typeface="Times New Roman" panose="02020603050405020304" pitchFamily="18" charset="0"/>
              <a:cs typeface="Times New Roman" panose="02020603050405020304" pitchFamily="18" charset="0"/>
            </a:rPr>
            <a:t>Dhare</a:t>
          </a:r>
          <a:r>
            <a:rPr lang="en-US" dirty="0">
              <a:latin typeface="Times New Roman" panose="02020603050405020304" pitchFamily="18" charset="0"/>
              <a:cs typeface="Times New Roman" panose="02020603050405020304" pitchFamily="18" charset="0"/>
            </a:rPr>
            <a:t> scheme</a:t>
          </a:r>
        </a:p>
      </dgm:t>
    </dgm:pt>
    <dgm:pt modelId="{20B86777-0A0F-4507-B4B2-584E41DDE0B2}" type="parTrans" cxnId="{1A69429E-3988-4D1C-A88E-9105619C422F}">
      <dgm:prSet/>
      <dgm:spPr/>
      <dgm:t>
        <a:bodyPr/>
        <a:lstStyle/>
        <a:p>
          <a:endParaRPr lang="en-US"/>
        </a:p>
      </dgm:t>
    </dgm:pt>
    <dgm:pt modelId="{B6F1ED1F-1E54-4821-861E-4B8379ECB4EE}" type="sibTrans" cxnId="{1A69429E-3988-4D1C-A88E-9105619C422F}">
      <dgm:prSet/>
      <dgm:spPr/>
      <dgm:t>
        <a:bodyPr/>
        <a:lstStyle/>
        <a:p>
          <a:endParaRPr lang="en-US"/>
        </a:p>
      </dgm:t>
    </dgm:pt>
    <dgm:pt modelId="{3A663AAA-737E-4F58-9685-951455FB4CCD}">
      <dgm:prSet/>
      <dgm:spPr/>
      <dgm:t>
        <a:bodyPr/>
        <a:lstStyle/>
        <a:p>
          <a:r>
            <a:rPr lang="en-US">
              <a:latin typeface="Times New Roman" panose="02020603050405020304" pitchFamily="18" charset="0"/>
              <a:cs typeface="Times New Roman" panose="02020603050405020304" pitchFamily="18" charset="0"/>
            </a:rPr>
            <a:t>Uzhavar Santhai scheme</a:t>
          </a:r>
        </a:p>
      </dgm:t>
    </dgm:pt>
    <dgm:pt modelId="{8BCCB549-5C6A-424B-830F-2B3430FCFDB1}" type="parTrans" cxnId="{F5BB00F8-FFD1-4652-871C-094AB76DFE92}">
      <dgm:prSet/>
      <dgm:spPr/>
      <dgm:t>
        <a:bodyPr/>
        <a:lstStyle/>
        <a:p>
          <a:endParaRPr lang="en-US"/>
        </a:p>
      </dgm:t>
    </dgm:pt>
    <dgm:pt modelId="{A7A8AB09-CC72-4419-893D-0A5F2E919189}" type="sibTrans" cxnId="{F5BB00F8-FFD1-4652-871C-094AB76DFE92}">
      <dgm:prSet/>
      <dgm:spPr/>
      <dgm:t>
        <a:bodyPr/>
        <a:lstStyle/>
        <a:p>
          <a:endParaRPr lang="en-US"/>
        </a:p>
      </dgm:t>
    </dgm:pt>
    <dgm:pt modelId="{753309D3-3291-4C2A-9872-3A08DD5C65D2}">
      <dgm:prSet/>
      <dgm:spPr/>
      <dgm:t>
        <a:bodyPr/>
        <a:lstStyle/>
        <a:p>
          <a:r>
            <a:rPr lang="en-US">
              <a:latin typeface="Times New Roman" panose="02020603050405020304" pitchFamily="18" charset="0"/>
              <a:cs typeface="Times New Roman" panose="02020603050405020304" pitchFamily="18" charset="0"/>
            </a:rPr>
            <a:t>Research studies</a:t>
          </a:r>
        </a:p>
      </dgm:t>
    </dgm:pt>
    <dgm:pt modelId="{02A34B64-F0F3-4353-A80A-E7CD6A6A5E61}" type="parTrans" cxnId="{1D92479E-735E-42AF-B624-37F231809DB3}">
      <dgm:prSet/>
      <dgm:spPr/>
      <dgm:t>
        <a:bodyPr/>
        <a:lstStyle/>
        <a:p>
          <a:endParaRPr lang="en-US"/>
        </a:p>
      </dgm:t>
    </dgm:pt>
    <dgm:pt modelId="{9DC6D7CA-3F4A-4C16-ACB1-919BE216002D}" type="sibTrans" cxnId="{1D92479E-735E-42AF-B624-37F231809DB3}">
      <dgm:prSet/>
      <dgm:spPr/>
      <dgm:t>
        <a:bodyPr/>
        <a:lstStyle/>
        <a:p>
          <a:endParaRPr lang="en-US"/>
        </a:p>
      </dgm:t>
    </dgm:pt>
    <dgm:pt modelId="{6C420055-30D2-496D-9FC4-0FC938C4B4F9}">
      <dgm:prSet/>
      <dgm:spPr/>
      <dgm:t>
        <a:bodyPr/>
        <a:lstStyle/>
        <a:p>
          <a:r>
            <a:rPr lang="en-US" dirty="0">
              <a:latin typeface="Times New Roman" panose="02020603050405020304" pitchFamily="18" charset="0"/>
              <a:cs typeface="Times New Roman" panose="02020603050405020304" pitchFamily="18" charset="0"/>
            </a:rPr>
            <a:t>Conclusion</a:t>
          </a:r>
        </a:p>
      </dgm:t>
    </dgm:pt>
    <dgm:pt modelId="{835E2149-FDFC-488C-AFE2-E0AE4494D407}" type="parTrans" cxnId="{FBB3DD51-2799-4A82-9FBF-86098D997E45}">
      <dgm:prSet/>
      <dgm:spPr/>
      <dgm:t>
        <a:bodyPr/>
        <a:lstStyle/>
        <a:p>
          <a:endParaRPr lang="en-US"/>
        </a:p>
      </dgm:t>
    </dgm:pt>
    <dgm:pt modelId="{4BA14D68-F8C2-4EBB-AADB-8093AC308E88}" type="sibTrans" cxnId="{FBB3DD51-2799-4A82-9FBF-86098D997E45}">
      <dgm:prSet/>
      <dgm:spPr/>
      <dgm:t>
        <a:bodyPr/>
        <a:lstStyle/>
        <a:p>
          <a:endParaRPr lang="en-US"/>
        </a:p>
      </dgm:t>
    </dgm:pt>
    <dgm:pt modelId="{C401DFC8-1369-4F9F-90F0-B677A23D15B9}">
      <dgm:prSet/>
      <dgm:spPr/>
      <dgm:t>
        <a:bodyPr/>
        <a:lstStyle/>
        <a:p>
          <a:r>
            <a:rPr lang="en-US" dirty="0">
              <a:latin typeface="Times New Roman" panose="02020603050405020304" pitchFamily="18" charset="0"/>
              <a:cs typeface="Times New Roman" panose="02020603050405020304" pitchFamily="18" charset="0"/>
            </a:rPr>
            <a:t>Objectives of seminar</a:t>
          </a:r>
        </a:p>
      </dgm:t>
    </dgm:pt>
    <dgm:pt modelId="{87D22AB4-76B0-4BF2-9520-09F1A2B6D449}" type="parTrans" cxnId="{84012803-3FA2-452B-9848-DBEF1D784492}">
      <dgm:prSet/>
      <dgm:spPr/>
      <dgm:t>
        <a:bodyPr/>
        <a:lstStyle/>
        <a:p>
          <a:endParaRPr lang="en-IN"/>
        </a:p>
      </dgm:t>
    </dgm:pt>
    <dgm:pt modelId="{43FED772-426E-42D1-A04A-BED4F703BB7C}" type="sibTrans" cxnId="{84012803-3FA2-452B-9848-DBEF1D784492}">
      <dgm:prSet/>
      <dgm:spPr/>
      <dgm:t>
        <a:bodyPr/>
        <a:lstStyle/>
        <a:p>
          <a:endParaRPr lang="en-IN"/>
        </a:p>
      </dgm:t>
    </dgm:pt>
    <dgm:pt modelId="{56E1B3A6-E8BF-42EB-BF7E-1719D6ECEB10}" type="pres">
      <dgm:prSet presAssocID="{5426043B-9541-4457-B9B0-58BCE0C4982D}" presName="linear" presStyleCnt="0">
        <dgm:presLayoutVars>
          <dgm:animLvl val="lvl"/>
          <dgm:resizeHandles val="exact"/>
        </dgm:presLayoutVars>
      </dgm:prSet>
      <dgm:spPr/>
    </dgm:pt>
    <dgm:pt modelId="{58C0F743-C16E-4A4C-9BAF-426C853929E3}" type="pres">
      <dgm:prSet presAssocID="{83858A8E-9ABE-48AA-A7BD-779EF07678A8}" presName="parentText" presStyleLbl="node1" presStyleIdx="0" presStyleCnt="10">
        <dgm:presLayoutVars>
          <dgm:chMax val="0"/>
          <dgm:bulletEnabled val="1"/>
        </dgm:presLayoutVars>
      </dgm:prSet>
      <dgm:spPr/>
    </dgm:pt>
    <dgm:pt modelId="{91DC2E6F-878A-4708-88BE-9334A8437772}" type="pres">
      <dgm:prSet presAssocID="{899AA448-0418-4720-9822-C62F96D01538}" presName="spacer" presStyleCnt="0"/>
      <dgm:spPr/>
    </dgm:pt>
    <dgm:pt modelId="{8BDD0C96-046C-48A6-9E14-FE19EF8DC6C0}" type="pres">
      <dgm:prSet presAssocID="{C401DFC8-1369-4F9F-90F0-B677A23D15B9}" presName="parentText" presStyleLbl="node1" presStyleIdx="1" presStyleCnt="10">
        <dgm:presLayoutVars>
          <dgm:chMax val="0"/>
          <dgm:bulletEnabled val="1"/>
        </dgm:presLayoutVars>
      </dgm:prSet>
      <dgm:spPr/>
    </dgm:pt>
    <dgm:pt modelId="{05C5DEF9-6804-42A8-9169-F7022837814F}" type="pres">
      <dgm:prSet presAssocID="{43FED772-426E-42D1-A04A-BED4F703BB7C}" presName="spacer" presStyleCnt="0"/>
      <dgm:spPr/>
    </dgm:pt>
    <dgm:pt modelId="{9FFBBF06-A436-40BE-A8BA-2511231AAD91}" type="pres">
      <dgm:prSet presAssocID="{4BF33459-FFE5-42DD-9869-5B9F5E39B453}" presName="parentText" presStyleLbl="node1" presStyleIdx="2" presStyleCnt="10">
        <dgm:presLayoutVars>
          <dgm:chMax val="0"/>
          <dgm:bulletEnabled val="1"/>
        </dgm:presLayoutVars>
      </dgm:prSet>
      <dgm:spPr/>
    </dgm:pt>
    <dgm:pt modelId="{7A77D786-6A0F-4526-B749-F4991CADBA5D}" type="pres">
      <dgm:prSet presAssocID="{D5072507-77E8-4A21-A635-9C82D25648C0}" presName="spacer" presStyleCnt="0"/>
      <dgm:spPr/>
    </dgm:pt>
    <dgm:pt modelId="{DFB4E7CF-DA21-4A7C-87A0-13664D28AA57}" type="pres">
      <dgm:prSet presAssocID="{88137C20-F600-413B-916C-9A0B69E51D8C}" presName="parentText" presStyleLbl="node1" presStyleIdx="3" presStyleCnt="10">
        <dgm:presLayoutVars>
          <dgm:chMax val="0"/>
          <dgm:bulletEnabled val="1"/>
        </dgm:presLayoutVars>
      </dgm:prSet>
      <dgm:spPr/>
    </dgm:pt>
    <dgm:pt modelId="{C010C9D2-88A5-4561-B263-3B124EE02E56}" type="pres">
      <dgm:prSet presAssocID="{A66815A6-D820-45DF-8A09-5C33AA9D3BFF}" presName="spacer" presStyleCnt="0"/>
      <dgm:spPr/>
    </dgm:pt>
    <dgm:pt modelId="{258AAD74-73F0-42F1-AA12-4D1824C3E83F}" type="pres">
      <dgm:prSet presAssocID="{C9572F9E-50EF-4A24-9E5D-C55804937732}" presName="parentText" presStyleLbl="node1" presStyleIdx="4" presStyleCnt="10">
        <dgm:presLayoutVars>
          <dgm:chMax val="0"/>
          <dgm:bulletEnabled val="1"/>
        </dgm:presLayoutVars>
      </dgm:prSet>
      <dgm:spPr/>
    </dgm:pt>
    <dgm:pt modelId="{FCD9C806-7B5E-4A17-BD6C-AB1AB708CBC0}" type="pres">
      <dgm:prSet presAssocID="{95DB2420-2295-4E5E-9242-E784669E5D25}" presName="spacer" presStyleCnt="0"/>
      <dgm:spPr/>
    </dgm:pt>
    <dgm:pt modelId="{4C0B3985-55F3-47A1-A85E-1B244971AAE2}" type="pres">
      <dgm:prSet presAssocID="{3266DC3E-EB2D-4563-980F-CB31C0CF1F5D}" presName="parentText" presStyleLbl="node1" presStyleIdx="5" presStyleCnt="10">
        <dgm:presLayoutVars>
          <dgm:chMax val="0"/>
          <dgm:bulletEnabled val="1"/>
        </dgm:presLayoutVars>
      </dgm:prSet>
      <dgm:spPr/>
    </dgm:pt>
    <dgm:pt modelId="{3CF28A60-69BE-451E-AF4D-321FC0F97332}" type="pres">
      <dgm:prSet presAssocID="{85FB3A8C-17C3-464D-818C-F26E8A22E7C1}" presName="spacer" presStyleCnt="0"/>
      <dgm:spPr/>
    </dgm:pt>
    <dgm:pt modelId="{25B3DD6B-7485-4B73-ABD7-5887B40E71ED}" type="pres">
      <dgm:prSet presAssocID="{5AC9EE8B-9851-482E-8286-3CAEE48DA23E}" presName="parentText" presStyleLbl="node1" presStyleIdx="6" presStyleCnt="10">
        <dgm:presLayoutVars>
          <dgm:chMax val="0"/>
          <dgm:bulletEnabled val="1"/>
        </dgm:presLayoutVars>
      </dgm:prSet>
      <dgm:spPr/>
    </dgm:pt>
    <dgm:pt modelId="{EC916892-4A6B-42A6-BB97-4454715CD1ED}" type="pres">
      <dgm:prSet presAssocID="{B6F1ED1F-1E54-4821-861E-4B8379ECB4EE}" presName="spacer" presStyleCnt="0"/>
      <dgm:spPr/>
    </dgm:pt>
    <dgm:pt modelId="{E6D2EFEB-F440-484B-BEDB-78E85D7C36AF}" type="pres">
      <dgm:prSet presAssocID="{3A663AAA-737E-4F58-9685-951455FB4CCD}" presName="parentText" presStyleLbl="node1" presStyleIdx="7" presStyleCnt="10">
        <dgm:presLayoutVars>
          <dgm:chMax val="0"/>
          <dgm:bulletEnabled val="1"/>
        </dgm:presLayoutVars>
      </dgm:prSet>
      <dgm:spPr/>
    </dgm:pt>
    <dgm:pt modelId="{CCCED301-3BC8-4826-9DA7-79A88D41FC14}" type="pres">
      <dgm:prSet presAssocID="{A7A8AB09-CC72-4419-893D-0A5F2E919189}" presName="spacer" presStyleCnt="0"/>
      <dgm:spPr/>
    </dgm:pt>
    <dgm:pt modelId="{BC305E13-791B-4EF9-BC6B-F7EC871730AB}" type="pres">
      <dgm:prSet presAssocID="{753309D3-3291-4C2A-9872-3A08DD5C65D2}" presName="parentText" presStyleLbl="node1" presStyleIdx="8" presStyleCnt="10">
        <dgm:presLayoutVars>
          <dgm:chMax val="0"/>
          <dgm:bulletEnabled val="1"/>
        </dgm:presLayoutVars>
      </dgm:prSet>
      <dgm:spPr/>
    </dgm:pt>
    <dgm:pt modelId="{8D6B3C42-CC8D-4507-92C0-AC826A6988A2}" type="pres">
      <dgm:prSet presAssocID="{9DC6D7CA-3F4A-4C16-ACB1-919BE216002D}" presName="spacer" presStyleCnt="0"/>
      <dgm:spPr/>
    </dgm:pt>
    <dgm:pt modelId="{72D6E92C-7135-47C7-BF7C-3A935F86620E}" type="pres">
      <dgm:prSet presAssocID="{6C420055-30D2-496D-9FC4-0FC938C4B4F9}" presName="parentText" presStyleLbl="node1" presStyleIdx="9" presStyleCnt="10">
        <dgm:presLayoutVars>
          <dgm:chMax val="0"/>
          <dgm:bulletEnabled val="1"/>
        </dgm:presLayoutVars>
      </dgm:prSet>
      <dgm:spPr/>
    </dgm:pt>
  </dgm:ptLst>
  <dgm:cxnLst>
    <dgm:cxn modelId="{2A151001-49AE-4BD4-84A6-064E7AB34D6B}" type="presOf" srcId="{C401DFC8-1369-4F9F-90F0-B677A23D15B9}" destId="{8BDD0C96-046C-48A6-9E14-FE19EF8DC6C0}" srcOrd="0" destOrd="0" presId="urn:microsoft.com/office/officeart/2005/8/layout/vList2"/>
    <dgm:cxn modelId="{84012803-3FA2-452B-9848-DBEF1D784492}" srcId="{5426043B-9541-4457-B9B0-58BCE0C4982D}" destId="{C401DFC8-1369-4F9F-90F0-B677A23D15B9}" srcOrd="1" destOrd="0" parTransId="{87D22AB4-76B0-4BF2-9520-09F1A2B6D449}" sibTransId="{43FED772-426E-42D1-A04A-BED4F703BB7C}"/>
    <dgm:cxn modelId="{9B4A351E-9ACA-42BD-A06F-E187684D2EDE}" type="presOf" srcId="{4BF33459-FFE5-42DD-9869-5B9F5E39B453}" destId="{9FFBBF06-A436-40BE-A8BA-2511231AAD91}" srcOrd="0" destOrd="0" presId="urn:microsoft.com/office/officeart/2005/8/layout/vList2"/>
    <dgm:cxn modelId="{B3D14A24-70E6-40A2-B88A-68BC8F391915}" type="presOf" srcId="{5426043B-9541-4457-B9B0-58BCE0C4982D}" destId="{56E1B3A6-E8BF-42EB-BF7E-1719D6ECEB10}" srcOrd="0" destOrd="0" presId="urn:microsoft.com/office/officeart/2005/8/layout/vList2"/>
    <dgm:cxn modelId="{A9670D2B-2E09-4711-BEEA-6108218CEA96}" srcId="{5426043B-9541-4457-B9B0-58BCE0C4982D}" destId="{83858A8E-9ABE-48AA-A7BD-779EF07678A8}" srcOrd="0" destOrd="0" parTransId="{D1DD45F6-F3EF-459F-B92F-336DA617227E}" sibTransId="{899AA448-0418-4720-9822-C62F96D01538}"/>
    <dgm:cxn modelId="{822D545E-EDB5-4DA0-9161-FA93CAD5DE48}" type="presOf" srcId="{6C420055-30D2-496D-9FC4-0FC938C4B4F9}" destId="{72D6E92C-7135-47C7-BF7C-3A935F86620E}" srcOrd="0" destOrd="0" presId="urn:microsoft.com/office/officeart/2005/8/layout/vList2"/>
    <dgm:cxn modelId="{FBB3DD51-2799-4A82-9FBF-86098D997E45}" srcId="{5426043B-9541-4457-B9B0-58BCE0C4982D}" destId="{6C420055-30D2-496D-9FC4-0FC938C4B4F9}" srcOrd="9" destOrd="0" parTransId="{835E2149-FDFC-488C-AFE2-E0AE4494D407}" sibTransId="{4BA14D68-F8C2-4EBB-AADB-8093AC308E88}"/>
    <dgm:cxn modelId="{8E27D775-417F-4FA6-811E-031E9C56115F}" type="presOf" srcId="{5AC9EE8B-9851-482E-8286-3CAEE48DA23E}" destId="{25B3DD6B-7485-4B73-ABD7-5887B40E71ED}" srcOrd="0" destOrd="0" presId="urn:microsoft.com/office/officeart/2005/8/layout/vList2"/>
    <dgm:cxn modelId="{17F62F78-0E84-474D-87F4-80B167FA10D2}" srcId="{5426043B-9541-4457-B9B0-58BCE0C4982D}" destId="{88137C20-F600-413B-916C-9A0B69E51D8C}" srcOrd="3" destOrd="0" parTransId="{0257125A-3638-426F-AC94-97C1ACC987E8}" sibTransId="{A66815A6-D820-45DF-8A09-5C33AA9D3BFF}"/>
    <dgm:cxn modelId="{7D9D4583-D92A-4FA6-AB94-2BB5DD7FB4C2}" type="presOf" srcId="{3266DC3E-EB2D-4563-980F-CB31C0CF1F5D}" destId="{4C0B3985-55F3-47A1-A85E-1B244971AAE2}" srcOrd="0" destOrd="0" presId="urn:microsoft.com/office/officeart/2005/8/layout/vList2"/>
    <dgm:cxn modelId="{34808B9C-A6C0-455C-906C-5DDABE4EC991}" type="presOf" srcId="{753309D3-3291-4C2A-9872-3A08DD5C65D2}" destId="{BC305E13-791B-4EF9-BC6B-F7EC871730AB}" srcOrd="0" destOrd="0" presId="urn:microsoft.com/office/officeart/2005/8/layout/vList2"/>
    <dgm:cxn modelId="{1A69429E-3988-4D1C-A88E-9105619C422F}" srcId="{5426043B-9541-4457-B9B0-58BCE0C4982D}" destId="{5AC9EE8B-9851-482E-8286-3CAEE48DA23E}" srcOrd="6" destOrd="0" parTransId="{20B86777-0A0F-4507-B4B2-584E41DDE0B2}" sibTransId="{B6F1ED1F-1E54-4821-861E-4B8379ECB4EE}"/>
    <dgm:cxn modelId="{1D92479E-735E-42AF-B624-37F231809DB3}" srcId="{5426043B-9541-4457-B9B0-58BCE0C4982D}" destId="{753309D3-3291-4C2A-9872-3A08DD5C65D2}" srcOrd="8" destOrd="0" parTransId="{02A34B64-F0F3-4353-A80A-E7CD6A6A5E61}" sibTransId="{9DC6D7CA-3F4A-4C16-ACB1-919BE216002D}"/>
    <dgm:cxn modelId="{84FD90A9-1FA3-4F27-B12F-D3F57D0F29BB}" type="presOf" srcId="{C9572F9E-50EF-4A24-9E5D-C55804937732}" destId="{258AAD74-73F0-42F1-AA12-4D1824C3E83F}" srcOrd="0" destOrd="0" presId="urn:microsoft.com/office/officeart/2005/8/layout/vList2"/>
    <dgm:cxn modelId="{FC9BDEAA-8399-4695-8705-792E2EAFAE23}" srcId="{5426043B-9541-4457-B9B0-58BCE0C4982D}" destId="{3266DC3E-EB2D-4563-980F-CB31C0CF1F5D}" srcOrd="5" destOrd="0" parTransId="{F84594AD-F9C7-48F3-AD0C-4B9C497C184C}" sibTransId="{85FB3A8C-17C3-464D-818C-F26E8A22E7C1}"/>
    <dgm:cxn modelId="{E95288BB-0D36-42F5-BE61-ECEDA38AD78B}" srcId="{5426043B-9541-4457-B9B0-58BCE0C4982D}" destId="{C9572F9E-50EF-4A24-9E5D-C55804937732}" srcOrd="4" destOrd="0" parTransId="{5D1CD80B-00CA-4D11-B822-6BAB6C5441B8}" sibTransId="{95DB2420-2295-4E5E-9242-E784669E5D25}"/>
    <dgm:cxn modelId="{8D7B7BC2-5BE9-4D0D-BE50-145C8CDC53A0}" type="presOf" srcId="{88137C20-F600-413B-916C-9A0B69E51D8C}" destId="{DFB4E7CF-DA21-4A7C-87A0-13664D28AA57}" srcOrd="0" destOrd="0" presId="urn:microsoft.com/office/officeart/2005/8/layout/vList2"/>
    <dgm:cxn modelId="{2CFF50D0-A891-4831-B2A5-59B598F0FCED}" type="presOf" srcId="{83858A8E-9ABE-48AA-A7BD-779EF07678A8}" destId="{58C0F743-C16E-4A4C-9BAF-426C853929E3}" srcOrd="0" destOrd="0" presId="urn:microsoft.com/office/officeart/2005/8/layout/vList2"/>
    <dgm:cxn modelId="{E3B9A6D3-93D0-4FFF-BBF0-80861E7407D0}" srcId="{5426043B-9541-4457-B9B0-58BCE0C4982D}" destId="{4BF33459-FFE5-42DD-9869-5B9F5E39B453}" srcOrd="2" destOrd="0" parTransId="{AD62E83A-CA6C-4FCF-AD40-0A619BAA3330}" sibTransId="{D5072507-77E8-4A21-A635-9C82D25648C0}"/>
    <dgm:cxn modelId="{F5BB00F8-FFD1-4652-871C-094AB76DFE92}" srcId="{5426043B-9541-4457-B9B0-58BCE0C4982D}" destId="{3A663AAA-737E-4F58-9685-951455FB4CCD}" srcOrd="7" destOrd="0" parTransId="{8BCCB549-5C6A-424B-830F-2B3430FCFDB1}" sibTransId="{A7A8AB09-CC72-4419-893D-0A5F2E919189}"/>
    <dgm:cxn modelId="{97A3EFF8-4D97-4747-B775-B5A2DAD1B6EA}" type="presOf" srcId="{3A663AAA-737E-4F58-9685-951455FB4CCD}" destId="{E6D2EFEB-F440-484B-BEDB-78E85D7C36AF}" srcOrd="0" destOrd="0" presId="urn:microsoft.com/office/officeart/2005/8/layout/vList2"/>
    <dgm:cxn modelId="{AB8C2270-D971-460A-849B-02ADB1B02F97}" type="presParOf" srcId="{56E1B3A6-E8BF-42EB-BF7E-1719D6ECEB10}" destId="{58C0F743-C16E-4A4C-9BAF-426C853929E3}" srcOrd="0" destOrd="0" presId="urn:microsoft.com/office/officeart/2005/8/layout/vList2"/>
    <dgm:cxn modelId="{9DF5D2A8-E16A-457C-B266-1090194CA214}" type="presParOf" srcId="{56E1B3A6-E8BF-42EB-BF7E-1719D6ECEB10}" destId="{91DC2E6F-878A-4708-88BE-9334A8437772}" srcOrd="1" destOrd="0" presId="urn:microsoft.com/office/officeart/2005/8/layout/vList2"/>
    <dgm:cxn modelId="{28BCECAC-634B-473A-99CA-012625476EF5}" type="presParOf" srcId="{56E1B3A6-E8BF-42EB-BF7E-1719D6ECEB10}" destId="{8BDD0C96-046C-48A6-9E14-FE19EF8DC6C0}" srcOrd="2" destOrd="0" presId="urn:microsoft.com/office/officeart/2005/8/layout/vList2"/>
    <dgm:cxn modelId="{910694E8-CF4E-406D-B3AD-59389CCC3C67}" type="presParOf" srcId="{56E1B3A6-E8BF-42EB-BF7E-1719D6ECEB10}" destId="{05C5DEF9-6804-42A8-9169-F7022837814F}" srcOrd="3" destOrd="0" presId="urn:microsoft.com/office/officeart/2005/8/layout/vList2"/>
    <dgm:cxn modelId="{8EADD813-CC5C-4365-8275-BC76B9344C84}" type="presParOf" srcId="{56E1B3A6-E8BF-42EB-BF7E-1719D6ECEB10}" destId="{9FFBBF06-A436-40BE-A8BA-2511231AAD91}" srcOrd="4" destOrd="0" presId="urn:microsoft.com/office/officeart/2005/8/layout/vList2"/>
    <dgm:cxn modelId="{6D45DBD5-394A-4822-AE07-A86F4993539A}" type="presParOf" srcId="{56E1B3A6-E8BF-42EB-BF7E-1719D6ECEB10}" destId="{7A77D786-6A0F-4526-B749-F4991CADBA5D}" srcOrd="5" destOrd="0" presId="urn:microsoft.com/office/officeart/2005/8/layout/vList2"/>
    <dgm:cxn modelId="{EE85B51D-7A4D-4757-86AD-7F11F8CCB3F8}" type="presParOf" srcId="{56E1B3A6-E8BF-42EB-BF7E-1719D6ECEB10}" destId="{DFB4E7CF-DA21-4A7C-87A0-13664D28AA57}" srcOrd="6" destOrd="0" presId="urn:microsoft.com/office/officeart/2005/8/layout/vList2"/>
    <dgm:cxn modelId="{BE6CCCF3-F0B9-4894-8C7B-E0F301FE667D}" type="presParOf" srcId="{56E1B3A6-E8BF-42EB-BF7E-1719D6ECEB10}" destId="{C010C9D2-88A5-4561-B263-3B124EE02E56}" srcOrd="7" destOrd="0" presId="urn:microsoft.com/office/officeart/2005/8/layout/vList2"/>
    <dgm:cxn modelId="{B75A544E-4F52-462D-AA36-BD54A6B2387F}" type="presParOf" srcId="{56E1B3A6-E8BF-42EB-BF7E-1719D6ECEB10}" destId="{258AAD74-73F0-42F1-AA12-4D1824C3E83F}" srcOrd="8" destOrd="0" presId="urn:microsoft.com/office/officeart/2005/8/layout/vList2"/>
    <dgm:cxn modelId="{1E3BA7E5-0C8D-4D5F-ADAC-CCCD804B33EA}" type="presParOf" srcId="{56E1B3A6-E8BF-42EB-BF7E-1719D6ECEB10}" destId="{FCD9C806-7B5E-4A17-BD6C-AB1AB708CBC0}" srcOrd="9" destOrd="0" presId="urn:microsoft.com/office/officeart/2005/8/layout/vList2"/>
    <dgm:cxn modelId="{E331E979-30C8-4899-967A-C3A216E3895F}" type="presParOf" srcId="{56E1B3A6-E8BF-42EB-BF7E-1719D6ECEB10}" destId="{4C0B3985-55F3-47A1-A85E-1B244971AAE2}" srcOrd="10" destOrd="0" presId="urn:microsoft.com/office/officeart/2005/8/layout/vList2"/>
    <dgm:cxn modelId="{1D7D7090-328C-493B-A7D3-D71F48016C46}" type="presParOf" srcId="{56E1B3A6-E8BF-42EB-BF7E-1719D6ECEB10}" destId="{3CF28A60-69BE-451E-AF4D-321FC0F97332}" srcOrd="11" destOrd="0" presId="urn:microsoft.com/office/officeart/2005/8/layout/vList2"/>
    <dgm:cxn modelId="{A262CF1F-81C2-4535-BD48-4154045BEAD0}" type="presParOf" srcId="{56E1B3A6-E8BF-42EB-BF7E-1719D6ECEB10}" destId="{25B3DD6B-7485-4B73-ABD7-5887B40E71ED}" srcOrd="12" destOrd="0" presId="urn:microsoft.com/office/officeart/2005/8/layout/vList2"/>
    <dgm:cxn modelId="{E7CEBB4B-F067-4730-8512-E06580215F54}" type="presParOf" srcId="{56E1B3A6-E8BF-42EB-BF7E-1719D6ECEB10}" destId="{EC916892-4A6B-42A6-BB97-4454715CD1ED}" srcOrd="13" destOrd="0" presId="urn:microsoft.com/office/officeart/2005/8/layout/vList2"/>
    <dgm:cxn modelId="{060CEB71-F115-4FB7-97C7-6C4FEF7F37CF}" type="presParOf" srcId="{56E1B3A6-E8BF-42EB-BF7E-1719D6ECEB10}" destId="{E6D2EFEB-F440-484B-BEDB-78E85D7C36AF}" srcOrd="14" destOrd="0" presId="urn:microsoft.com/office/officeart/2005/8/layout/vList2"/>
    <dgm:cxn modelId="{4DB7D7AE-B7AB-4F95-AA6D-70F1A24D17D3}" type="presParOf" srcId="{56E1B3A6-E8BF-42EB-BF7E-1719D6ECEB10}" destId="{CCCED301-3BC8-4826-9DA7-79A88D41FC14}" srcOrd="15" destOrd="0" presId="urn:microsoft.com/office/officeart/2005/8/layout/vList2"/>
    <dgm:cxn modelId="{A47DFD63-5C04-432B-84E7-306490CC4777}" type="presParOf" srcId="{56E1B3A6-E8BF-42EB-BF7E-1719D6ECEB10}" destId="{BC305E13-791B-4EF9-BC6B-F7EC871730AB}" srcOrd="16" destOrd="0" presId="urn:microsoft.com/office/officeart/2005/8/layout/vList2"/>
    <dgm:cxn modelId="{DC79DE44-6D86-41E6-B14A-E4370A38056D}" type="presParOf" srcId="{56E1B3A6-E8BF-42EB-BF7E-1719D6ECEB10}" destId="{8D6B3C42-CC8D-4507-92C0-AC826A6988A2}" srcOrd="17" destOrd="0" presId="urn:microsoft.com/office/officeart/2005/8/layout/vList2"/>
    <dgm:cxn modelId="{6A8B41ED-3C90-48B5-BAF9-21ADAD4FA163}" type="presParOf" srcId="{56E1B3A6-E8BF-42EB-BF7E-1719D6ECEB10}" destId="{72D6E92C-7135-47C7-BF7C-3A935F86620E}"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826CFD-593C-425C-80EB-3AF7E10BFB2A}" type="doc">
      <dgm:prSet loTypeId="urn:microsoft.com/office/officeart/2016/7/layout/LinearBlockProcessNumbered" loCatId="process" qsTypeId="urn:microsoft.com/office/officeart/2005/8/quickstyle/simple1" qsCatId="simple" csTypeId="urn:microsoft.com/office/officeart/2005/8/colors/colorful4" csCatId="colorful" phldr="1"/>
      <dgm:spPr/>
      <dgm:t>
        <a:bodyPr/>
        <a:lstStyle/>
        <a:p>
          <a:endParaRPr lang="en-US"/>
        </a:p>
      </dgm:t>
    </dgm:pt>
    <dgm:pt modelId="{DDC29D27-5107-4CCA-842F-2F91508B71C2}">
      <dgm:prSet custT="1"/>
      <dgm:spPr/>
      <dgm:t>
        <a:bodyPr/>
        <a:lstStyle/>
        <a:p>
          <a:r>
            <a:rPr lang="en-US" sz="2600" dirty="0">
              <a:solidFill>
                <a:schemeClr val="tx1"/>
              </a:solidFill>
              <a:latin typeface="Times New Roman" panose="02020603050405020304" pitchFamily="18" charset="0"/>
              <a:cs typeface="Times New Roman" panose="02020603050405020304" pitchFamily="18" charset="0"/>
            </a:rPr>
            <a:t>To know the major flagship schemes implemented by South Indian states in Agriculture . </a:t>
          </a:r>
          <a:endParaRPr lang="en-IN" sz="2600" dirty="0">
            <a:solidFill>
              <a:schemeClr val="tx1"/>
            </a:solidFill>
            <a:latin typeface="Times New Roman" panose="02020603050405020304" pitchFamily="18" charset="0"/>
            <a:cs typeface="Times New Roman" panose="02020603050405020304" pitchFamily="18" charset="0"/>
          </a:endParaRPr>
        </a:p>
      </dgm:t>
    </dgm:pt>
    <dgm:pt modelId="{E563A28E-2582-4CC4-8BFB-4F410C5E74AB}" type="parTrans" cxnId="{0975A910-1390-4529-B721-F23A60BA8C55}">
      <dgm:prSet/>
      <dgm:spPr/>
      <dgm:t>
        <a:bodyPr/>
        <a:lstStyle/>
        <a:p>
          <a:endParaRPr lang="en-IN"/>
        </a:p>
      </dgm:t>
    </dgm:pt>
    <dgm:pt modelId="{EC66B8CE-273D-4213-AEB8-14A88C512974}" type="sibTrans" cxnId="{0975A910-1390-4529-B721-F23A60BA8C55}">
      <dgm:prSet phldrT="01" phldr="0"/>
      <dgm:spPr/>
      <dgm:t>
        <a:bodyPr/>
        <a:lstStyle/>
        <a:p>
          <a:r>
            <a:rPr lang="en-IN"/>
            <a:t>01</a:t>
          </a:r>
          <a:endParaRPr lang="en-IN" dirty="0"/>
        </a:p>
      </dgm:t>
    </dgm:pt>
    <dgm:pt modelId="{F397CCBA-55ED-4C52-80A9-B4684D93F7B8}">
      <dgm:prSet custT="1"/>
      <dgm:spPr/>
      <dgm:t>
        <a:bodyPr/>
        <a:lstStyle/>
        <a:p>
          <a:r>
            <a:rPr lang="en-US" sz="2600" dirty="0">
              <a:solidFill>
                <a:schemeClr val="tx1"/>
              </a:solidFill>
              <a:latin typeface="Times New Roman" panose="02020603050405020304" pitchFamily="18" charset="0"/>
              <a:cs typeface="Times New Roman" panose="02020603050405020304" pitchFamily="18" charset="0"/>
            </a:rPr>
            <a:t>To get insights into the objectives, features and benefits under each flagship scheme in Agriculture.</a:t>
          </a:r>
          <a:endParaRPr lang="en-IN" sz="2600" dirty="0">
            <a:solidFill>
              <a:schemeClr val="tx1"/>
            </a:solidFill>
            <a:latin typeface="Times New Roman" panose="02020603050405020304" pitchFamily="18" charset="0"/>
            <a:cs typeface="Times New Roman" panose="02020603050405020304" pitchFamily="18" charset="0"/>
          </a:endParaRPr>
        </a:p>
      </dgm:t>
    </dgm:pt>
    <dgm:pt modelId="{89DC7C92-9E28-495D-9BB6-0FAB42D5C363}" type="parTrans" cxnId="{433C40C2-62CD-419A-AD90-3C728EAC0409}">
      <dgm:prSet/>
      <dgm:spPr/>
      <dgm:t>
        <a:bodyPr/>
        <a:lstStyle/>
        <a:p>
          <a:endParaRPr lang="en-IN"/>
        </a:p>
      </dgm:t>
    </dgm:pt>
    <dgm:pt modelId="{D808C26A-B545-4040-B47B-A956C3EBBA77}" type="sibTrans" cxnId="{433C40C2-62CD-419A-AD90-3C728EAC0409}">
      <dgm:prSet phldrT="02" phldr="0"/>
      <dgm:spPr/>
      <dgm:t>
        <a:bodyPr/>
        <a:lstStyle/>
        <a:p>
          <a:r>
            <a:rPr lang="en-IN"/>
            <a:t>02</a:t>
          </a:r>
        </a:p>
      </dgm:t>
    </dgm:pt>
    <dgm:pt modelId="{C434D6EF-87FC-4A57-9158-C1B8DE36C2EC}">
      <dgm:prSet custT="1"/>
      <dgm:spPr/>
      <dgm:t>
        <a:bodyPr/>
        <a:lstStyle/>
        <a:p>
          <a:r>
            <a:rPr lang="en-US" sz="2600" dirty="0">
              <a:solidFill>
                <a:schemeClr val="tx1"/>
              </a:solidFill>
              <a:latin typeface="Times New Roman" panose="02020603050405020304" pitchFamily="18" charset="0"/>
              <a:cs typeface="Times New Roman" panose="02020603050405020304" pitchFamily="18" charset="0"/>
            </a:rPr>
            <a:t>To review the relevant research studies</a:t>
          </a:r>
          <a:endParaRPr lang="en-IN" sz="2600" dirty="0">
            <a:solidFill>
              <a:schemeClr val="tx1"/>
            </a:solidFill>
            <a:latin typeface="Times New Roman" panose="02020603050405020304" pitchFamily="18" charset="0"/>
            <a:cs typeface="Times New Roman" panose="02020603050405020304" pitchFamily="18" charset="0"/>
          </a:endParaRPr>
        </a:p>
      </dgm:t>
    </dgm:pt>
    <dgm:pt modelId="{5BFF5CE3-5D82-4A31-B3C5-DF274872F61F}" type="parTrans" cxnId="{147E76BF-0A9C-4965-936F-648C11AD79C0}">
      <dgm:prSet/>
      <dgm:spPr/>
      <dgm:t>
        <a:bodyPr/>
        <a:lstStyle/>
        <a:p>
          <a:endParaRPr lang="en-IN"/>
        </a:p>
      </dgm:t>
    </dgm:pt>
    <dgm:pt modelId="{3013B9F4-D5C9-4166-89E6-79995CE10D81}" type="sibTrans" cxnId="{147E76BF-0A9C-4965-936F-648C11AD79C0}">
      <dgm:prSet phldrT="03" phldr="0"/>
      <dgm:spPr/>
      <dgm:t>
        <a:bodyPr/>
        <a:lstStyle/>
        <a:p>
          <a:r>
            <a:rPr lang="en-IN"/>
            <a:t>03</a:t>
          </a:r>
        </a:p>
      </dgm:t>
    </dgm:pt>
    <dgm:pt modelId="{1C85FDCA-8DE4-4618-A2E9-560438C39171}" type="pres">
      <dgm:prSet presAssocID="{69826CFD-593C-425C-80EB-3AF7E10BFB2A}" presName="Name0" presStyleCnt="0">
        <dgm:presLayoutVars>
          <dgm:animLvl val="lvl"/>
          <dgm:resizeHandles val="exact"/>
        </dgm:presLayoutVars>
      </dgm:prSet>
      <dgm:spPr/>
    </dgm:pt>
    <dgm:pt modelId="{97191020-1A2C-433B-B15A-84203F6AF4FA}" type="pres">
      <dgm:prSet presAssocID="{DDC29D27-5107-4CCA-842F-2F91508B71C2}" presName="compositeNode" presStyleCnt="0">
        <dgm:presLayoutVars>
          <dgm:bulletEnabled val="1"/>
        </dgm:presLayoutVars>
      </dgm:prSet>
      <dgm:spPr/>
    </dgm:pt>
    <dgm:pt modelId="{22901B46-2982-40A8-8B10-8BAA7995F4F3}" type="pres">
      <dgm:prSet presAssocID="{DDC29D27-5107-4CCA-842F-2F91508B71C2}" presName="bgRect" presStyleLbl="alignNode1" presStyleIdx="0" presStyleCnt="3" custScaleY="109569"/>
      <dgm:spPr/>
    </dgm:pt>
    <dgm:pt modelId="{677FC1CB-5F84-4E29-A1ED-FFEAB96F1F41}" type="pres">
      <dgm:prSet presAssocID="{EC66B8CE-273D-4213-AEB8-14A88C512974}" presName="sibTransNodeRect" presStyleLbl="alignNode1" presStyleIdx="0" presStyleCnt="3">
        <dgm:presLayoutVars>
          <dgm:chMax val="0"/>
          <dgm:bulletEnabled val="1"/>
        </dgm:presLayoutVars>
      </dgm:prSet>
      <dgm:spPr/>
    </dgm:pt>
    <dgm:pt modelId="{72A2AB7D-112D-4737-8BC6-7D8D1EB4345A}" type="pres">
      <dgm:prSet presAssocID="{DDC29D27-5107-4CCA-842F-2F91508B71C2}" presName="nodeRect" presStyleLbl="alignNode1" presStyleIdx="0" presStyleCnt="3">
        <dgm:presLayoutVars>
          <dgm:bulletEnabled val="1"/>
        </dgm:presLayoutVars>
      </dgm:prSet>
      <dgm:spPr/>
    </dgm:pt>
    <dgm:pt modelId="{F9327C8B-2BA2-4776-A575-CEBE7A04710E}" type="pres">
      <dgm:prSet presAssocID="{EC66B8CE-273D-4213-AEB8-14A88C512974}" presName="sibTrans" presStyleCnt="0"/>
      <dgm:spPr/>
    </dgm:pt>
    <dgm:pt modelId="{27C9C002-D569-4CCE-A0FD-684D031D0F06}" type="pres">
      <dgm:prSet presAssocID="{F397CCBA-55ED-4C52-80A9-B4684D93F7B8}" presName="compositeNode" presStyleCnt="0">
        <dgm:presLayoutVars>
          <dgm:bulletEnabled val="1"/>
        </dgm:presLayoutVars>
      </dgm:prSet>
      <dgm:spPr/>
    </dgm:pt>
    <dgm:pt modelId="{F78A4DE0-2644-489A-B245-8B09E6EAC3C7}" type="pres">
      <dgm:prSet presAssocID="{F397CCBA-55ED-4C52-80A9-B4684D93F7B8}" presName="bgRect" presStyleLbl="alignNode1" presStyleIdx="1" presStyleCnt="3" custScaleY="109462"/>
      <dgm:spPr/>
    </dgm:pt>
    <dgm:pt modelId="{B5DDFBC0-D186-4A1E-84DC-447FAEB0A48A}" type="pres">
      <dgm:prSet presAssocID="{D808C26A-B545-4040-B47B-A956C3EBBA77}" presName="sibTransNodeRect" presStyleLbl="alignNode1" presStyleIdx="1" presStyleCnt="3">
        <dgm:presLayoutVars>
          <dgm:chMax val="0"/>
          <dgm:bulletEnabled val="1"/>
        </dgm:presLayoutVars>
      </dgm:prSet>
      <dgm:spPr/>
    </dgm:pt>
    <dgm:pt modelId="{C84C4A04-6BB0-4C6F-91C9-E8E60FB9961B}" type="pres">
      <dgm:prSet presAssocID="{F397CCBA-55ED-4C52-80A9-B4684D93F7B8}" presName="nodeRect" presStyleLbl="alignNode1" presStyleIdx="1" presStyleCnt="3">
        <dgm:presLayoutVars>
          <dgm:bulletEnabled val="1"/>
        </dgm:presLayoutVars>
      </dgm:prSet>
      <dgm:spPr/>
    </dgm:pt>
    <dgm:pt modelId="{E487EA69-F260-4FE6-AF2C-0E058786254D}" type="pres">
      <dgm:prSet presAssocID="{D808C26A-B545-4040-B47B-A956C3EBBA77}" presName="sibTrans" presStyleCnt="0"/>
      <dgm:spPr/>
    </dgm:pt>
    <dgm:pt modelId="{BC172448-8BB0-4A56-BC42-F10624436F7F}" type="pres">
      <dgm:prSet presAssocID="{C434D6EF-87FC-4A57-9158-C1B8DE36C2EC}" presName="compositeNode" presStyleCnt="0">
        <dgm:presLayoutVars>
          <dgm:bulletEnabled val="1"/>
        </dgm:presLayoutVars>
      </dgm:prSet>
      <dgm:spPr/>
    </dgm:pt>
    <dgm:pt modelId="{CFB5C0C1-548F-477A-8743-37E39471DEF2}" type="pres">
      <dgm:prSet presAssocID="{C434D6EF-87FC-4A57-9158-C1B8DE36C2EC}" presName="bgRect" presStyleLbl="alignNode1" presStyleIdx="2" presStyleCnt="3" custScaleY="109811"/>
      <dgm:spPr/>
    </dgm:pt>
    <dgm:pt modelId="{DFDEE296-52E0-4C00-8CBC-C9F3D96766DC}" type="pres">
      <dgm:prSet presAssocID="{3013B9F4-D5C9-4166-89E6-79995CE10D81}" presName="sibTransNodeRect" presStyleLbl="alignNode1" presStyleIdx="2" presStyleCnt="3">
        <dgm:presLayoutVars>
          <dgm:chMax val="0"/>
          <dgm:bulletEnabled val="1"/>
        </dgm:presLayoutVars>
      </dgm:prSet>
      <dgm:spPr/>
    </dgm:pt>
    <dgm:pt modelId="{53960F91-9B19-400B-A7A0-B1E8975C827E}" type="pres">
      <dgm:prSet presAssocID="{C434D6EF-87FC-4A57-9158-C1B8DE36C2EC}" presName="nodeRect" presStyleLbl="alignNode1" presStyleIdx="2" presStyleCnt="3">
        <dgm:presLayoutVars>
          <dgm:bulletEnabled val="1"/>
        </dgm:presLayoutVars>
      </dgm:prSet>
      <dgm:spPr/>
    </dgm:pt>
  </dgm:ptLst>
  <dgm:cxnLst>
    <dgm:cxn modelId="{8E71D305-5037-4CE7-9778-C1CDD78163A5}" type="presOf" srcId="{DDC29D27-5107-4CCA-842F-2F91508B71C2}" destId="{72A2AB7D-112D-4737-8BC6-7D8D1EB4345A}" srcOrd="1" destOrd="0" presId="urn:microsoft.com/office/officeart/2016/7/layout/LinearBlockProcessNumbered"/>
    <dgm:cxn modelId="{0975A910-1390-4529-B721-F23A60BA8C55}" srcId="{69826CFD-593C-425C-80EB-3AF7E10BFB2A}" destId="{DDC29D27-5107-4CCA-842F-2F91508B71C2}" srcOrd="0" destOrd="0" parTransId="{E563A28E-2582-4CC4-8BFB-4F410C5E74AB}" sibTransId="{EC66B8CE-273D-4213-AEB8-14A88C512974}"/>
    <dgm:cxn modelId="{9AEFFB31-F061-4981-A9B5-AAA9361B3F66}" type="presOf" srcId="{F397CCBA-55ED-4C52-80A9-B4684D93F7B8}" destId="{F78A4DE0-2644-489A-B245-8B09E6EAC3C7}" srcOrd="0" destOrd="0" presId="urn:microsoft.com/office/officeart/2016/7/layout/LinearBlockProcessNumbered"/>
    <dgm:cxn modelId="{FE01E55D-F55C-4736-9B61-7685431C4067}" type="presOf" srcId="{D808C26A-B545-4040-B47B-A956C3EBBA77}" destId="{B5DDFBC0-D186-4A1E-84DC-447FAEB0A48A}" srcOrd="0" destOrd="0" presId="urn:microsoft.com/office/officeart/2016/7/layout/LinearBlockProcessNumbered"/>
    <dgm:cxn modelId="{D69FFC5D-42AD-489F-A0A5-673240576A9B}" type="presOf" srcId="{DDC29D27-5107-4CCA-842F-2F91508B71C2}" destId="{22901B46-2982-40A8-8B10-8BAA7995F4F3}" srcOrd="0" destOrd="0" presId="urn:microsoft.com/office/officeart/2016/7/layout/LinearBlockProcessNumbered"/>
    <dgm:cxn modelId="{424637AB-15E6-4320-8CA4-3ED98DF88E2F}" type="presOf" srcId="{F397CCBA-55ED-4C52-80A9-B4684D93F7B8}" destId="{C84C4A04-6BB0-4C6F-91C9-E8E60FB9961B}" srcOrd="1" destOrd="0" presId="urn:microsoft.com/office/officeart/2016/7/layout/LinearBlockProcessNumbered"/>
    <dgm:cxn modelId="{DC046BAF-04E1-49A4-93B6-C43F171023D9}" type="presOf" srcId="{69826CFD-593C-425C-80EB-3AF7E10BFB2A}" destId="{1C85FDCA-8DE4-4618-A2E9-560438C39171}" srcOrd="0" destOrd="0" presId="urn:microsoft.com/office/officeart/2016/7/layout/LinearBlockProcessNumbered"/>
    <dgm:cxn modelId="{147E76BF-0A9C-4965-936F-648C11AD79C0}" srcId="{69826CFD-593C-425C-80EB-3AF7E10BFB2A}" destId="{C434D6EF-87FC-4A57-9158-C1B8DE36C2EC}" srcOrd="2" destOrd="0" parTransId="{5BFF5CE3-5D82-4A31-B3C5-DF274872F61F}" sibTransId="{3013B9F4-D5C9-4166-89E6-79995CE10D81}"/>
    <dgm:cxn modelId="{433C40C2-62CD-419A-AD90-3C728EAC0409}" srcId="{69826CFD-593C-425C-80EB-3AF7E10BFB2A}" destId="{F397CCBA-55ED-4C52-80A9-B4684D93F7B8}" srcOrd="1" destOrd="0" parTransId="{89DC7C92-9E28-495D-9BB6-0FAB42D5C363}" sibTransId="{D808C26A-B545-4040-B47B-A956C3EBBA77}"/>
    <dgm:cxn modelId="{16F6BCC9-9422-488D-A481-97235314E766}" type="presOf" srcId="{C434D6EF-87FC-4A57-9158-C1B8DE36C2EC}" destId="{CFB5C0C1-548F-477A-8743-37E39471DEF2}" srcOrd="0" destOrd="0" presId="urn:microsoft.com/office/officeart/2016/7/layout/LinearBlockProcessNumbered"/>
    <dgm:cxn modelId="{D25358F3-F557-4D9D-8217-CF4ACA486EE5}" type="presOf" srcId="{EC66B8CE-273D-4213-AEB8-14A88C512974}" destId="{677FC1CB-5F84-4E29-A1ED-FFEAB96F1F41}" srcOrd="0" destOrd="0" presId="urn:microsoft.com/office/officeart/2016/7/layout/LinearBlockProcessNumbered"/>
    <dgm:cxn modelId="{D84951F8-97B2-42A9-B70C-3FDE8B417D11}" type="presOf" srcId="{3013B9F4-D5C9-4166-89E6-79995CE10D81}" destId="{DFDEE296-52E0-4C00-8CBC-C9F3D96766DC}" srcOrd="0" destOrd="0" presId="urn:microsoft.com/office/officeart/2016/7/layout/LinearBlockProcessNumbered"/>
    <dgm:cxn modelId="{250065FF-A686-472B-8234-4105BCB8574E}" type="presOf" srcId="{C434D6EF-87FC-4A57-9158-C1B8DE36C2EC}" destId="{53960F91-9B19-400B-A7A0-B1E8975C827E}" srcOrd="1" destOrd="0" presId="urn:microsoft.com/office/officeart/2016/7/layout/LinearBlockProcessNumbered"/>
    <dgm:cxn modelId="{59AEE961-8BD8-4C78-99F2-62E837287FD5}" type="presParOf" srcId="{1C85FDCA-8DE4-4618-A2E9-560438C39171}" destId="{97191020-1A2C-433B-B15A-84203F6AF4FA}" srcOrd="0" destOrd="0" presId="urn:microsoft.com/office/officeart/2016/7/layout/LinearBlockProcessNumbered"/>
    <dgm:cxn modelId="{486E6482-E7E7-4DAD-89D2-96316C6D20C0}" type="presParOf" srcId="{97191020-1A2C-433B-B15A-84203F6AF4FA}" destId="{22901B46-2982-40A8-8B10-8BAA7995F4F3}" srcOrd="0" destOrd="0" presId="urn:microsoft.com/office/officeart/2016/7/layout/LinearBlockProcessNumbered"/>
    <dgm:cxn modelId="{364A202A-5341-4F8E-8685-783552A2A21A}" type="presParOf" srcId="{97191020-1A2C-433B-B15A-84203F6AF4FA}" destId="{677FC1CB-5F84-4E29-A1ED-FFEAB96F1F41}" srcOrd="1" destOrd="0" presId="urn:microsoft.com/office/officeart/2016/7/layout/LinearBlockProcessNumbered"/>
    <dgm:cxn modelId="{48C28C1F-122A-4182-B62D-CE97E714E535}" type="presParOf" srcId="{97191020-1A2C-433B-B15A-84203F6AF4FA}" destId="{72A2AB7D-112D-4737-8BC6-7D8D1EB4345A}" srcOrd="2" destOrd="0" presId="urn:microsoft.com/office/officeart/2016/7/layout/LinearBlockProcessNumbered"/>
    <dgm:cxn modelId="{D8B23314-A8E0-4FC3-855A-F0F0A88CD12F}" type="presParOf" srcId="{1C85FDCA-8DE4-4618-A2E9-560438C39171}" destId="{F9327C8B-2BA2-4776-A575-CEBE7A04710E}" srcOrd="1" destOrd="0" presId="urn:microsoft.com/office/officeart/2016/7/layout/LinearBlockProcessNumbered"/>
    <dgm:cxn modelId="{15C7262B-EC8D-4984-925E-DAA1EC192425}" type="presParOf" srcId="{1C85FDCA-8DE4-4618-A2E9-560438C39171}" destId="{27C9C002-D569-4CCE-A0FD-684D031D0F06}" srcOrd="2" destOrd="0" presId="urn:microsoft.com/office/officeart/2016/7/layout/LinearBlockProcessNumbered"/>
    <dgm:cxn modelId="{8B008E41-0524-4C8B-947D-720C30B9B4DA}" type="presParOf" srcId="{27C9C002-D569-4CCE-A0FD-684D031D0F06}" destId="{F78A4DE0-2644-489A-B245-8B09E6EAC3C7}" srcOrd="0" destOrd="0" presId="urn:microsoft.com/office/officeart/2016/7/layout/LinearBlockProcessNumbered"/>
    <dgm:cxn modelId="{983236ED-8583-4EDD-BB2C-1B35DA5EA34D}" type="presParOf" srcId="{27C9C002-D569-4CCE-A0FD-684D031D0F06}" destId="{B5DDFBC0-D186-4A1E-84DC-447FAEB0A48A}" srcOrd="1" destOrd="0" presId="urn:microsoft.com/office/officeart/2016/7/layout/LinearBlockProcessNumbered"/>
    <dgm:cxn modelId="{6D33F591-251A-4D30-9593-A11D347280CE}" type="presParOf" srcId="{27C9C002-D569-4CCE-A0FD-684D031D0F06}" destId="{C84C4A04-6BB0-4C6F-91C9-E8E60FB9961B}" srcOrd="2" destOrd="0" presId="urn:microsoft.com/office/officeart/2016/7/layout/LinearBlockProcessNumbered"/>
    <dgm:cxn modelId="{5A5A7C3B-9298-42E5-9A4A-73500957C3E0}" type="presParOf" srcId="{1C85FDCA-8DE4-4618-A2E9-560438C39171}" destId="{E487EA69-F260-4FE6-AF2C-0E058786254D}" srcOrd="3" destOrd="0" presId="urn:microsoft.com/office/officeart/2016/7/layout/LinearBlockProcessNumbered"/>
    <dgm:cxn modelId="{EDF92EA8-3CC1-472D-A2FB-A5403FA7F5EA}" type="presParOf" srcId="{1C85FDCA-8DE4-4618-A2E9-560438C39171}" destId="{BC172448-8BB0-4A56-BC42-F10624436F7F}" srcOrd="4" destOrd="0" presId="urn:microsoft.com/office/officeart/2016/7/layout/LinearBlockProcessNumbered"/>
    <dgm:cxn modelId="{9FBC4251-05DA-47BF-A52A-E2BE1FAED3C2}" type="presParOf" srcId="{BC172448-8BB0-4A56-BC42-F10624436F7F}" destId="{CFB5C0C1-548F-477A-8743-37E39471DEF2}" srcOrd="0" destOrd="0" presId="urn:microsoft.com/office/officeart/2016/7/layout/LinearBlockProcessNumbered"/>
    <dgm:cxn modelId="{B6E201DC-1C13-4D1F-8DDD-6BC5B4DA68F8}" type="presParOf" srcId="{BC172448-8BB0-4A56-BC42-F10624436F7F}" destId="{DFDEE296-52E0-4C00-8CBC-C9F3D96766DC}" srcOrd="1" destOrd="0" presId="urn:microsoft.com/office/officeart/2016/7/layout/LinearBlockProcessNumbered"/>
    <dgm:cxn modelId="{C1A53FE0-1FFB-4F13-87F7-F5FB76354745}" type="presParOf" srcId="{BC172448-8BB0-4A56-BC42-F10624436F7F}" destId="{53960F91-9B19-400B-A7A0-B1E8975C827E}"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F9B6A0-AD7E-4C1E-A9B1-8F8183BCD94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0A09D3-1100-463C-A3A1-ECB1FD379C30}">
      <dgm:prSet custT="1"/>
      <dgm:spPr/>
      <dgm:t>
        <a:bodyPr/>
        <a:lstStyle/>
        <a:p>
          <a:pPr algn="just">
            <a:lnSpc>
              <a:spcPct val="100000"/>
            </a:lnSpc>
          </a:pPr>
          <a:r>
            <a:rPr lang="en-US" sz="2800" i="0" dirty="0">
              <a:latin typeface="Times New Roman" panose="02020603050405020304" pitchFamily="18" charset="0"/>
              <a:cs typeface="Times New Roman" panose="02020603050405020304" pitchFamily="18" charset="0"/>
            </a:rPr>
            <a:t>The main objective of the </a:t>
          </a:r>
          <a:r>
            <a:rPr lang="en-US" sz="2800" i="0" dirty="0" err="1">
              <a:latin typeface="Times New Roman" panose="02020603050405020304" pitchFamily="18" charset="0"/>
              <a:cs typeface="Times New Roman" panose="02020603050405020304" pitchFamily="18" charset="0"/>
            </a:rPr>
            <a:t>Rythu</a:t>
          </a:r>
          <a:r>
            <a:rPr lang="en-US" sz="2800" i="0" dirty="0">
              <a:latin typeface="Times New Roman" panose="02020603050405020304" pitchFamily="18" charset="0"/>
              <a:cs typeface="Times New Roman" panose="02020603050405020304" pitchFamily="18" charset="0"/>
            </a:rPr>
            <a:t> </a:t>
          </a:r>
          <a:r>
            <a:rPr lang="en-US" sz="2800" i="0" dirty="0" err="1">
              <a:latin typeface="Times New Roman" panose="02020603050405020304" pitchFamily="18" charset="0"/>
              <a:cs typeface="Times New Roman" panose="02020603050405020304" pitchFamily="18" charset="0"/>
            </a:rPr>
            <a:t>Bandhu</a:t>
          </a:r>
          <a:r>
            <a:rPr lang="en-US" sz="2800" i="0" dirty="0">
              <a:latin typeface="Times New Roman" panose="02020603050405020304" pitchFamily="18" charset="0"/>
              <a:cs typeface="Times New Roman" panose="02020603050405020304" pitchFamily="18" charset="0"/>
            </a:rPr>
            <a:t> scheme is to provide financial support of Rs.5000/- per acre per season per farmer for purchase of essential  inputs and carry out other agricultural operations.</a:t>
          </a:r>
          <a:endParaRPr lang="en-US" sz="2800" dirty="0">
            <a:latin typeface="Times New Roman" panose="02020603050405020304" pitchFamily="18" charset="0"/>
            <a:cs typeface="Times New Roman" panose="02020603050405020304" pitchFamily="18" charset="0"/>
          </a:endParaRPr>
        </a:p>
      </dgm:t>
    </dgm:pt>
    <dgm:pt modelId="{0F6E766B-7E25-4E4E-B275-BFA2F43C75F4}" type="parTrans" cxnId="{CFC2E230-5352-44FD-8F70-C13A0B51BCEB}">
      <dgm:prSet/>
      <dgm:spPr/>
      <dgm:t>
        <a:bodyPr/>
        <a:lstStyle/>
        <a:p>
          <a:endParaRPr lang="en-US"/>
        </a:p>
      </dgm:t>
    </dgm:pt>
    <dgm:pt modelId="{7F7CFCA8-57FA-431A-90EA-1AE470D4B05B}" type="sibTrans" cxnId="{CFC2E230-5352-44FD-8F70-C13A0B51BCEB}">
      <dgm:prSet/>
      <dgm:spPr/>
      <dgm:t>
        <a:bodyPr/>
        <a:lstStyle/>
        <a:p>
          <a:endParaRPr lang="en-US"/>
        </a:p>
      </dgm:t>
    </dgm:pt>
    <dgm:pt modelId="{2A21D33A-4C46-48E3-97D6-F08786E23D7F}" type="pres">
      <dgm:prSet presAssocID="{81F9B6A0-AD7E-4C1E-A9B1-8F8183BCD941}" presName="hierChild1" presStyleCnt="0">
        <dgm:presLayoutVars>
          <dgm:chPref val="1"/>
          <dgm:dir/>
          <dgm:animOne val="branch"/>
          <dgm:animLvl val="lvl"/>
          <dgm:resizeHandles/>
        </dgm:presLayoutVars>
      </dgm:prSet>
      <dgm:spPr/>
    </dgm:pt>
    <dgm:pt modelId="{CF5AEAAC-4C15-4FFF-8EC0-E19754C0B15E}" type="pres">
      <dgm:prSet presAssocID="{E40A09D3-1100-463C-A3A1-ECB1FD379C30}" presName="hierRoot1" presStyleCnt="0"/>
      <dgm:spPr/>
    </dgm:pt>
    <dgm:pt modelId="{9B4B2916-7182-45BF-A19B-CB1552613C6F}" type="pres">
      <dgm:prSet presAssocID="{E40A09D3-1100-463C-A3A1-ECB1FD379C30}" presName="composite" presStyleCnt="0"/>
      <dgm:spPr/>
    </dgm:pt>
    <dgm:pt modelId="{1F4ADE59-44E6-4FE1-B7D8-9C4085AE87EE}" type="pres">
      <dgm:prSet presAssocID="{E40A09D3-1100-463C-A3A1-ECB1FD379C30}" presName="background" presStyleLbl="node0" presStyleIdx="0" presStyleCnt="1"/>
      <dgm:spPr/>
    </dgm:pt>
    <dgm:pt modelId="{C329DBF5-D14D-4057-BE5C-6061D429252B}" type="pres">
      <dgm:prSet presAssocID="{E40A09D3-1100-463C-A3A1-ECB1FD379C30}" presName="text" presStyleLbl="fgAcc0" presStyleIdx="0" presStyleCnt="1" custLinFactNeighborX="275" custLinFactNeighborY="-2637">
        <dgm:presLayoutVars>
          <dgm:chPref val="3"/>
        </dgm:presLayoutVars>
      </dgm:prSet>
      <dgm:spPr/>
    </dgm:pt>
    <dgm:pt modelId="{2A0CCE25-3492-4652-B03B-5CB7C4D5E3B0}" type="pres">
      <dgm:prSet presAssocID="{E40A09D3-1100-463C-A3A1-ECB1FD379C30}" presName="hierChild2" presStyleCnt="0"/>
      <dgm:spPr/>
    </dgm:pt>
  </dgm:ptLst>
  <dgm:cxnLst>
    <dgm:cxn modelId="{AAC6D611-3B2D-49D3-8011-008431400570}" type="presOf" srcId="{E40A09D3-1100-463C-A3A1-ECB1FD379C30}" destId="{C329DBF5-D14D-4057-BE5C-6061D429252B}" srcOrd="0" destOrd="0" presId="urn:microsoft.com/office/officeart/2005/8/layout/hierarchy1"/>
    <dgm:cxn modelId="{CFC2E230-5352-44FD-8F70-C13A0B51BCEB}" srcId="{81F9B6A0-AD7E-4C1E-A9B1-8F8183BCD941}" destId="{E40A09D3-1100-463C-A3A1-ECB1FD379C30}" srcOrd="0" destOrd="0" parTransId="{0F6E766B-7E25-4E4E-B275-BFA2F43C75F4}" sibTransId="{7F7CFCA8-57FA-431A-90EA-1AE470D4B05B}"/>
    <dgm:cxn modelId="{55AD163B-AAFC-4045-8D30-9CFF882143F7}" type="presOf" srcId="{81F9B6A0-AD7E-4C1E-A9B1-8F8183BCD941}" destId="{2A21D33A-4C46-48E3-97D6-F08786E23D7F}" srcOrd="0" destOrd="0" presId="urn:microsoft.com/office/officeart/2005/8/layout/hierarchy1"/>
    <dgm:cxn modelId="{E5145565-0AFB-4A9A-9F3B-B5BE376FEF12}" type="presParOf" srcId="{2A21D33A-4C46-48E3-97D6-F08786E23D7F}" destId="{CF5AEAAC-4C15-4FFF-8EC0-E19754C0B15E}" srcOrd="0" destOrd="0" presId="urn:microsoft.com/office/officeart/2005/8/layout/hierarchy1"/>
    <dgm:cxn modelId="{3E02D210-4036-463D-9CDC-3D7CF7CCD77A}" type="presParOf" srcId="{CF5AEAAC-4C15-4FFF-8EC0-E19754C0B15E}" destId="{9B4B2916-7182-45BF-A19B-CB1552613C6F}" srcOrd="0" destOrd="0" presId="urn:microsoft.com/office/officeart/2005/8/layout/hierarchy1"/>
    <dgm:cxn modelId="{ED7D302C-9C3F-4049-9B72-029E10D48557}" type="presParOf" srcId="{9B4B2916-7182-45BF-A19B-CB1552613C6F}" destId="{1F4ADE59-44E6-4FE1-B7D8-9C4085AE87EE}" srcOrd="0" destOrd="0" presId="urn:microsoft.com/office/officeart/2005/8/layout/hierarchy1"/>
    <dgm:cxn modelId="{7B552327-FB96-4C0D-8365-1C5F3BBC95C4}" type="presParOf" srcId="{9B4B2916-7182-45BF-A19B-CB1552613C6F}" destId="{C329DBF5-D14D-4057-BE5C-6061D429252B}" srcOrd="1" destOrd="0" presId="urn:microsoft.com/office/officeart/2005/8/layout/hierarchy1"/>
    <dgm:cxn modelId="{F6733D77-B2DD-4C56-AD7A-F45BDD047E84}" type="presParOf" srcId="{CF5AEAAC-4C15-4FFF-8EC0-E19754C0B15E}" destId="{2A0CCE25-3492-4652-B03B-5CB7C4D5E3B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53CA29-FE90-4132-8CF7-26A1DE4AE6A6}" type="doc">
      <dgm:prSet loTypeId="urn:microsoft.com/office/officeart/2005/8/layout/vList2" loCatId="list" qsTypeId="urn:microsoft.com/office/officeart/2005/8/quickstyle/simple5" qsCatId="simple" csTypeId="urn:microsoft.com/office/officeart/2005/8/colors/accent0_1" csCatId="mainScheme" phldr="1"/>
      <dgm:spPr/>
      <dgm:t>
        <a:bodyPr/>
        <a:lstStyle/>
        <a:p>
          <a:endParaRPr lang="en-US"/>
        </a:p>
      </dgm:t>
    </dgm:pt>
    <dgm:pt modelId="{8874630E-068E-48E2-A312-A067D55AD6F9}">
      <dgm:prSet custT="1"/>
      <dgm:spPr/>
      <dgm:t>
        <a:bodyPr/>
        <a:lstStyle/>
        <a:p>
          <a:r>
            <a:rPr lang="en-IN" sz="2200" b="1" i="0" dirty="0">
              <a:latin typeface="Times New Roman" panose="02020603050405020304" pitchFamily="18" charset="0"/>
              <a:cs typeface="Times New Roman" panose="02020603050405020304" pitchFamily="18" charset="0"/>
            </a:rPr>
            <a:t>1. YSR </a:t>
          </a:r>
          <a:r>
            <a:rPr lang="en-IN" sz="2200" b="1" i="0" dirty="0" err="1">
              <a:latin typeface="Times New Roman" panose="02020603050405020304" pitchFamily="18" charset="0"/>
              <a:cs typeface="Times New Roman" panose="02020603050405020304" pitchFamily="18" charset="0"/>
            </a:rPr>
            <a:t>Raithu</a:t>
          </a:r>
          <a:r>
            <a:rPr lang="en-IN" sz="2200" b="1" i="0" dirty="0">
              <a:latin typeface="Times New Roman" panose="02020603050405020304" pitchFamily="18" charset="0"/>
              <a:cs typeface="Times New Roman" panose="02020603050405020304" pitchFamily="18" charset="0"/>
            </a:rPr>
            <a:t> </a:t>
          </a:r>
          <a:r>
            <a:rPr lang="en-IN" sz="2200" b="1" i="0" dirty="0" err="1">
              <a:latin typeface="Times New Roman" panose="02020603050405020304" pitchFamily="18" charset="0"/>
              <a:cs typeface="Times New Roman" panose="02020603050405020304" pitchFamily="18" charset="0"/>
            </a:rPr>
            <a:t>Bharosa</a:t>
          </a:r>
          <a:endParaRPr lang="en-US" sz="2200" b="1" dirty="0">
            <a:latin typeface="Times New Roman" panose="02020603050405020304" pitchFamily="18" charset="0"/>
            <a:cs typeface="Times New Roman" panose="02020603050405020304" pitchFamily="18" charset="0"/>
          </a:endParaRPr>
        </a:p>
      </dgm:t>
    </dgm:pt>
    <dgm:pt modelId="{3E7457ED-5874-4BD6-A28B-A7F310734049}" type="parTrans" cxnId="{790E7F6E-2A16-4CBA-84B2-D2B2DE8BB5F5}">
      <dgm:prSet/>
      <dgm:spPr/>
      <dgm:t>
        <a:bodyPr/>
        <a:lstStyle/>
        <a:p>
          <a:endParaRPr lang="en-US"/>
        </a:p>
      </dgm:t>
    </dgm:pt>
    <dgm:pt modelId="{87E45F07-8E8E-401D-910C-29F956F91228}" type="sibTrans" cxnId="{790E7F6E-2A16-4CBA-84B2-D2B2DE8BB5F5}">
      <dgm:prSet/>
      <dgm:spPr/>
      <dgm:t>
        <a:bodyPr/>
        <a:lstStyle/>
        <a:p>
          <a:endParaRPr lang="en-US"/>
        </a:p>
      </dgm:t>
    </dgm:pt>
    <dgm:pt modelId="{B8481BB9-678C-4A68-A69A-879E9CDF7E1B}">
      <dgm:prSet custT="1"/>
      <dgm:spPr/>
      <dgm:t>
        <a:bodyPr/>
        <a:lstStyle/>
        <a:p>
          <a:r>
            <a:rPr lang="en-US" sz="2200" b="1" i="0" dirty="0">
              <a:latin typeface="Times New Roman" panose="02020603050405020304" pitchFamily="18" charset="0"/>
              <a:cs typeface="Times New Roman" panose="02020603050405020304" pitchFamily="18" charset="0"/>
            </a:rPr>
            <a:t>2. Fee reimbursement, Youth Employment &amp; Job Creation</a:t>
          </a:r>
          <a:endParaRPr lang="en-US" sz="2200" b="1" dirty="0">
            <a:latin typeface="Times New Roman" panose="02020603050405020304" pitchFamily="18" charset="0"/>
            <a:cs typeface="Times New Roman" panose="02020603050405020304" pitchFamily="18" charset="0"/>
          </a:endParaRPr>
        </a:p>
      </dgm:t>
    </dgm:pt>
    <dgm:pt modelId="{407B9CC9-9E0E-4354-A3EB-CF2158BD220C}" type="parTrans" cxnId="{8B16E772-5024-4729-BA32-E6863A075A6E}">
      <dgm:prSet/>
      <dgm:spPr/>
      <dgm:t>
        <a:bodyPr/>
        <a:lstStyle/>
        <a:p>
          <a:endParaRPr lang="en-US"/>
        </a:p>
      </dgm:t>
    </dgm:pt>
    <dgm:pt modelId="{7C6BA895-2C31-45B7-93F8-444E7BEEE1B9}" type="sibTrans" cxnId="{8B16E772-5024-4729-BA32-E6863A075A6E}">
      <dgm:prSet/>
      <dgm:spPr/>
      <dgm:t>
        <a:bodyPr/>
        <a:lstStyle/>
        <a:p>
          <a:endParaRPr lang="en-US"/>
        </a:p>
      </dgm:t>
    </dgm:pt>
    <dgm:pt modelId="{45A65B9E-C147-4561-8B90-B1E85E07EF69}">
      <dgm:prSet custT="1"/>
      <dgm:spPr/>
      <dgm:t>
        <a:bodyPr/>
        <a:lstStyle/>
        <a:p>
          <a:r>
            <a:rPr lang="en-IN" sz="2200" b="1" i="0" dirty="0">
              <a:latin typeface="Times New Roman" panose="02020603050405020304" pitchFamily="18" charset="0"/>
              <a:cs typeface="Times New Roman" panose="02020603050405020304" pitchFamily="18" charset="0"/>
            </a:rPr>
            <a:t>3. </a:t>
          </a:r>
          <a:r>
            <a:rPr lang="en-IN" sz="2200" b="1" i="0" dirty="0" err="1">
              <a:latin typeface="Times New Roman" panose="02020603050405020304" pitchFamily="18" charset="0"/>
              <a:cs typeface="Times New Roman" panose="02020603050405020304" pitchFamily="18" charset="0"/>
            </a:rPr>
            <a:t>Arogyasri</a:t>
          </a:r>
          <a:endParaRPr lang="en-US" sz="2200" b="1" dirty="0">
            <a:latin typeface="Times New Roman" panose="02020603050405020304" pitchFamily="18" charset="0"/>
            <a:cs typeface="Times New Roman" panose="02020603050405020304" pitchFamily="18" charset="0"/>
          </a:endParaRPr>
        </a:p>
      </dgm:t>
    </dgm:pt>
    <dgm:pt modelId="{AEE647F1-90BE-4ECF-951B-4C8F16F19E0D}" type="parTrans" cxnId="{7CBC6337-DB4D-4006-865F-2E7137A15603}">
      <dgm:prSet/>
      <dgm:spPr/>
      <dgm:t>
        <a:bodyPr/>
        <a:lstStyle/>
        <a:p>
          <a:endParaRPr lang="en-US"/>
        </a:p>
      </dgm:t>
    </dgm:pt>
    <dgm:pt modelId="{44D6D77D-C1CE-4BCC-B89A-C84AFFF31D46}" type="sibTrans" cxnId="{7CBC6337-DB4D-4006-865F-2E7137A15603}">
      <dgm:prSet/>
      <dgm:spPr/>
      <dgm:t>
        <a:bodyPr/>
        <a:lstStyle/>
        <a:p>
          <a:endParaRPr lang="en-US"/>
        </a:p>
      </dgm:t>
    </dgm:pt>
    <dgm:pt modelId="{78FB7E10-7D42-450C-8C74-2A0A9E721850}">
      <dgm:prSet custT="1"/>
      <dgm:spPr/>
      <dgm:t>
        <a:bodyPr/>
        <a:lstStyle/>
        <a:p>
          <a:r>
            <a:rPr lang="en-IN" sz="2200" b="1" i="0" dirty="0">
              <a:latin typeface="Times New Roman" panose="02020603050405020304" pitchFamily="18" charset="0"/>
              <a:cs typeface="Times New Roman" panose="02020603050405020304" pitchFamily="18" charset="0"/>
            </a:rPr>
            <a:t>4. YSR </a:t>
          </a:r>
          <a:r>
            <a:rPr lang="en-IN" sz="2200" b="1" i="0" dirty="0" err="1">
              <a:latin typeface="Times New Roman" panose="02020603050405020304" pitchFamily="18" charset="0"/>
              <a:cs typeface="Times New Roman" panose="02020603050405020304" pitchFamily="18" charset="0"/>
            </a:rPr>
            <a:t>Jalayagnam</a:t>
          </a:r>
          <a:endParaRPr lang="en-US" sz="2200" b="1" dirty="0">
            <a:latin typeface="Times New Roman" panose="02020603050405020304" pitchFamily="18" charset="0"/>
            <a:cs typeface="Times New Roman" panose="02020603050405020304" pitchFamily="18" charset="0"/>
          </a:endParaRPr>
        </a:p>
      </dgm:t>
    </dgm:pt>
    <dgm:pt modelId="{95CBB6B0-682E-42C6-B753-D39F8C785816}" type="parTrans" cxnId="{B69C6F1B-F262-4D9D-98B6-DABDA0BA87E2}">
      <dgm:prSet/>
      <dgm:spPr/>
      <dgm:t>
        <a:bodyPr/>
        <a:lstStyle/>
        <a:p>
          <a:endParaRPr lang="en-US"/>
        </a:p>
      </dgm:t>
    </dgm:pt>
    <dgm:pt modelId="{E057CA33-4E49-4370-9729-30006E6B2DC6}" type="sibTrans" cxnId="{B69C6F1B-F262-4D9D-98B6-DABDA0BA87E2}">
      <dgm:prSet/>
      <dgm:spPr/>
      <dgm:t>
        <a:bodyPr/>
        <a:lstStyle/>
        <a:p>
          <a:endParaRPr lang="en-US"/>
        </a:p>
      </dgm:t>
    </dgm:pt>
    <dgm:pt modelId="{BA3B197B-079E-40E8-AFF3-AAE5407BD0F5}">
      <dgm:prSet custT="1"/>
      <dgm:spPr/>
      <dgm:t>
        <a:bodyPr/>
        <a:lstStyle/>
        <a:p>
          <a:r>
            <a:rPr lang="en-IN" sz="2200" b="1" i="0" dirty="0">
              <a:latin typeface="Times New Roman" panose="02020603050405020304" pitchFamily="18" charset="0"/>
              <a:cs typeface="Times New Roman" panose="02020603050405020304" pitchFamily="18" charset="0"/>
            </a:rPr>
            <a:t>5. Ban on Alcohol</a:t>
          </a:r>
          <a:endParaRPr lang="en-US" sz="2200" b="1" dirty="0">
            <a:latin typeface="Times New Roman" panose="02020603050405020304" pitchFamily="18" charset="0"/>
            <a:cs typeface="Times New Roman" panose="02020603050405020304" pitchFamily="18" charset="0"/>
          </a:endParaRPr>
        </a:p>
      </dgm:t>
    </dgm:pt>
    <dgm:pt modelId="{7E2089E5-6CA7-4F48-B9A0-73B6973D7552}" type="parTrans" cxnId="{B73254C9-AD5C-4D69-9998-669626A22E09}">
      <dgm:prSet/>
      <dgm:spPr/>
      <dgm:t>
        <a:bodyPr/>
        <a:lstStyle/>
        <a:p>
          <a:endParaRPr lang="en-US"/>
        </a:p>
      </dgm:t>
    </dgm:pt>
    <dgm:pt modelId="{FAEA0379-BBB9-47BB-A988-ABC0FE15A582}" type="sibTrans" cxnId="{B73254C9-AD5C-4D69-9998-669626A22E09}">
      <dgm:prSet/>
      <dgm:spPr/>
      <dgm:t>
        <a:bodyPr/>
        <a:lstStyle/>
        <a:p>
          <a:endParaRPr lang="en-US"/>
        </a:p>
      </dgm:t>
    </dgm:pt>
    <dgm:pt modelId="{AF408111-B011-43F6-944D-86740D10C766}">
      <dgm:prSet custT="1"/>
      <dgm:spPr/>
      <dgm:t>
        <a:bodyPr/>
        <a:lstStyle/>
        <a:p>
          <a:r>
            <a:rPr lang="en-IN" sz="2200" b="1" i="0" dirty="0">
              <a:latin typeface="Times New Roman" panose="02020603050405020304" pitchFamily="18" charset="0"/>
              <a:cs typeface="Times New Roman" panose="02020603050405020304" pitchFamily="18" charset="0"/>
            </a:rPr>
            <a:t>6. Amma </a:t>
          </a:r>
          <a:r>
            <a:rPr lang="en-IN" sz="2200" b="1" i="0" dirty="0" err="1">
              <a:latin typeface="Times New Roman" panose="02020603050405020304" pitchFamily="18" charset="0"/>
              <a:cs typeface="Times New Roman" panose="02020603050405020304" pitchFamily="18" charset="0"/>
            </a:rPr>
            <a:t>Vodi</a:t>
          </a:r>
          <a:endParaRPr lang="en-US" sz="2200" b="1" dirty="0">
            <a:latin typeface="Times New Roman" panose="02020603050405020304" pitchFamily="18" charset="0"/>
            <a:cs typeface="Times New Roman" panose="02020603050405020304" pitchFamily="18" charset="0"/>
          </a:endParaRPr>
        </a:p>
      </dgm:t>
    </dgm:pt>
    <dgm:pt modelId="{EA238255-9F7A-49D9-9C14-36C66AA1E700}" type="parTrans" cxnId="{C06F672A-38B9-4686-AE99-7122180DF959}">
      <dgm:prSet/>
      <dgm:spPr/>
      <dgm:t>
        <a:bodyPr/>
        <a:lstStyle/>
        <a:p>
          <a:endParaRPr lang="en-US"/>
        </a:p>
      </dgm:t>
    </dgm:pt>
    <dgm:pt modelId="{558A44C8-5C35-4A09-83DA-22292950DD37}" type="sibTrans" cxnId="{C06F672A-38B9-4686-AE99-7122180DF959}">
      <dgm:prSet/>
      <dgm:spPr/>
      <dgm:t>
        <a:bodyPr/>
        <a:lstStyle/>
        <a:p>
          <a:endParaRPr lang="en-US"/>
        </a:p>
      </dgm:t>
    </dgm:pt>
    <dgm:pt modelId="{2A29A7C1-662A-4347-BAC7-0BA121DF9BEA}">
      <dgm:prSet custT="1"/>
      <dgm:spPr/>
      <dgm:t>
        <a:bodyPr/>
        <a:lstStyle/>
        <a:p>
          <a:r>
            <a:rPr lang="en-IN" sz="2200" b="1" i="0" dirty="0">
              <a:latin typeface="Times New Roman" panose="02020603050405020304" pitchFamily="18" charset="0"/>
              <a:cs typeface="Times New Roman" panose="02020603050405020304" pitchFamily="18" charset="0"/>
            </a:rPr>
            <a:t>7. YSR </a:t>
          </a:r>
          <a:r>
            <a:rPr lang="en-IN" sz="2200" b="1" i="0" dirty="0" err="1">
              <a:latin typeface="Times New Roman" panose="02020603050405020304" pitchFamily="18" charset="0"/>
              <a:cs typeface="Times New Roman" panose="02020603050405020304" pitchFamily="18" charset="0"/>
            </a:rPr>
            <a:t>Asara</a:t>
          </a:r>
          <a:r>
            <a:rPr lang="en-IN" sz="2200" b="1" i="0" dirty="0">
              <a:latin typeface="Times New Roman" panose="02020603050405020304" pitchFamily="18" charset="0"/>
              <a:cs typeface="Times New Roman" panose="02020603050405020304" pitchFamily="18" charset="0"/>
            </a:rPr>
            <a:t>, YSR </a:t>
          </a:r>
          <a:r>
            <a:rPr lang="en-IN" sz="2200" b="1" i="0" dirty="0" err="1">
              <a:latin typeface="Times New Roman" panose="02020603050405020304" pitchFamily="18" charset="0"/>
              <a:cs typeface="Times New Roman" panose="02020603050405020304" pitchFamily="18" charset="0"/>
            </a:rPr>
            <a:t>Cheyuta</a:t>
          </a:r>
          <a:endParaRPr lang="en-US" sz="2200" b="1" dirty="0">
            <a:latin typeface="Times New Roman" panose="02020603050405020304" pitchFamily="18" charset="0"/>
            <a:cs typeface="Times New Roman" panose="02020603050405020304" pitchFamily="18" charset="0"/>
          </a:endParaRPr>
        </a:p>
      </dgm:t>
    </dgm:pt>
    <dgm:pt modelId="{A517BE62-911B-4824-A5F6-CBC73BF897ED}" type="parTrans" cxnId="{862AAA02-C971-4639-935C-CDF0E537D917}">
      <dgm:prSet/>
      <dgm:spPr/>
      <dgm:t>
        <a:bodyPr/>
        <a:lstStyle/>
        <a:p>
          <a:endParaRPr lang="en-US"/>
        </a:p>
      </dgm:t>
    </dgm:pt>
    <dgm:pt modelId="{91EDF026-C52B-40EA-9D10-F3732CC6BF78}" type="sibTrans" cxnId="{862AAA02-C971-4639-935C-CDF0E537D917}">
      <dgm:prSet/>
      <dgm:spPr/>
      <dgm:t>
        <a:bodyPr/>
        <a:lstStyle/>
        <a:p>
          <a:endParaRPr lang="en-US"/>
        </a:p>
      </dgm:t>
    </dgm:pt>
    <dgm:pt modelId="{E93E76D0-4468-452B-B2F4-BACC2A9D31DC}">
      <dgm:prSet custT="1"/>
      <dgm:spPr/>
      <dgm:t>
        <a:bodyPr/>
        <a:lstStyle/>
        <a:p>
          <a:r>
            <a:rPr lang="en-IN" sz="2200" b="1" i="0" dirty="0">
              <a:latin typeface="Times New Roman" panose="02020603050405020304" pitchFamily="18" charset="0"/>
              <a:cs typeface="Times New Roman" panose="02020603050405020304" pitchFamily="18" charset="0"/>
            </a:rPr>
            <a:t>8. Housing for all poor</a:t>
          </a:r>
          <a:endParaRPr lang="en-US" sz="2200" b="1" dirty="0">
            <a:latin typeface="Times New Roman" panose="02020603050405020304" pitchFamily="18" charset="0"/>
            <a:cs typeface="Times New Roman" panose="02020603050405020304" pitchFamily="18" charset="0"/>
          </a:endParaRPr>
        </a:p>
      </dgm:t>
    </dgm:pt>
    <dgm:pt modelId="{956BF830-78C6-4710-9597-D2F7041D3CDF}" type="parTrans" cxnId="{6C57CCAA-9EC6-46D5-BA7B-13B1112F4326}">
      <dgm:prSet/>
      <dgm:spPr/>
      <dgm:t>
        <a:bodyPr/>
        <a:lstStyle/>
        <a:p>
          <a:endParaRPr lang="en-US"/>
        </a:p>
      </dgm:t>
    </dgm:pt>
    <dgm:pt modelId="{C14C6978-7A6F-4FFE-BF5D-3487297B91AF}" type="sibTrans" cxnId="{6C57CCAA-9EC6-46D5-BA7B-13B1112F4326}">
      <dgm:prSet/>
      <dgm:spPr/>
      <dgm:t>
        <a:bodyPr/>
        <a:lstStyle/>
        <a:p>
          <a:endParaRPr lang="en-US"/>
        </a:p>
      </dgm:t>
    </dgm:pt>
    <dgm:pt modelId="{E9A4699E-6D6E-41E7-9197-112D0749F116}">
      <dgm:prSet custT="1"/>
      <dgm:spPr/>
      <dgm:t>
        <a:bodyPr/>
        <a:lstStyle/>
        <a:p>
          <a:r>
            <a:rPr lang="en-IN" sz="2200" b="1" i="0" dirty="0">
              <a:latin typeface="Times New Roman" panose="02020603050405020304" pitchFamily="18" charset="0"/>
              <a:cs typeface="Times New Roman" panose="02020603050405020304" pitchFamily="18" charset="0"/>
            </a:rPr>
            <a:t>9. Pensions – Enhancement</a:t>
          </a:r>
          <a:endParaRPr lang="en-US" sz="2200" b="1" dirty="0">
            <a:latin typeface="Times New Roman" panose="02020603050405020304" pitchFamily="18" charset="0"/>
            <a:cs typeface="Times New Roman" panose="02020603050405020304" pitchFamily="18" charset="0"/>
          </a:endParaRPr>
        </a:p>
      </dgm:t>
    </dgm:pt>
    <dgm:pt modelId="{E340AD62-FACA-4659-94C4-2FF2430A225E}" type="parTrans" cxnId="{CCE6392E-4EF6-4B48-B252-081D98F299D2}">
      <dgm:prSet/>
      <dgm:spPr/>
      <dgm:t>
        <a:bodyPr/>
        <a:lstStyle/>
        <a:p>
          <a:endParaRPr lang="en-US"/>
        </a:p>
      </dgm:t>
    </dgm:pt>
    <dgm:pt modelId="{1FB2596A-2907-4825-903C-94A7D69B0B5C}" type="sibTrans" cxnId="{CCE6392E-4EF6-4B48-B252-081D98F299D2}">
      <dgm:prSet/>
      <dgm:spPr/>
      <dgm:t>
        <a:bodyPr/>
        <a:lstStyle/>
        <a:p>
          <a:endParaRPr lang="en-US"/>
        </a:p>
      </dgm:t>
    </dgm:pt>
    <dgm:pt modelId="{D7737E89-5A31-479F-A095-6D923E2FC126}" type="pres">
      <dgm:prSet presAssocID="{DA53CA29-FE90-4132-8CF7-26A1DE4AE6A6}" presName="linear" presStyleCnt="0">
        <dgm:presLayoutVars>
          <dgm:animLvl val="lvl"/>
          <dgm:resizeHandles val="exact"/>
        </dgm:presLayoutVars>
      </dgm:prSet>
      <dgm:spPr/>
    </dgm:pt>
    <dgm:pt modelId="{C52F5F27-D084-4C8C-B3B3-CB069330C11D}" type="pres">
      <dgm:prSet presAssocID="{8874630E-068E-48E2-A312-A067D55AD6F9}" presName="parentText" presStyleLbl="node1" presStyleIdx="0" presStyleCnt="9">
        <dgm:presLayoutVars>
          <dgm:chMax val="0"/>
          <dgm:bulletEnabled val="1"/>
        </dgm:presLayoutVars>
      </dgm:prSet>
      <dgm:spPr/>
    </dgm:pt>
    <dgm:pt modelId="{D5947E18-0885-49EE-B4C7-39ED46C3474A}" type="pres">
      <dgm:prSet presAssocID="{87E45F07-8E8E-401D-910C-29F956F91228}" presName="spacer" presStyleCnt="0"/>
      <dgm:spPr/>
    </dgm:pt>
    <dgm:pt modelId="{10652CCE-0ACB-4FA5-8D9D-7744680D7A5C}" type="pres">
      <dgm:prSet presAssocID="{B8481BB9-678C-4A68-A69A-879E9CDF7E1B}" presName="parentText" presStyleLbl="node1" presStyleIdx="1" presStyleCnt="9">
        <dgm:presLayoutVars>
          <dgm:chMax val="0"/>
          <dgm:bulletEnabled val="1"/>
        </dgm:presLayoutVars>
      </dgm:prSet>
      <dgm:spPr/>
    </dgm:pt>
    <dgm:pt modelId="{E406BEDE-4D9F-43FE-8B26-E8D050A1E572}" type="pres">
      <dgm:prSet presAssocID="{7C6BA895-2C31-45B7-93F8-444E7BEEE1B9}" presName="spacer" presStyleCnt="0"/>
      <dgm:spPr/>
    </dgm:pt>
    <dgm:pt modelId="{FD8E3054-3498-4DC1-A4D2-00CFD2582CDF}" type="pres">
      <dgm:prSet presAssocID="{45A65B9E-C147-4561-8B90-B1E85E07EF69}" presName="parentText" presStyleLbl="node1" presStyleIdx="2" presStyleCnt="9">
        <dgm:presLayoutVars>
          <dgm:chMax val="0"/>
          <dgm:bulletEnabled val="1"/>
        </dgm:presLayoutVars>
      </dgm:prSet>
      <dgm:spPr/>
    </dgm:pt>
    <dgm:pt modelId="{1E9D945C-D925-4F11-A3CE-7845D2E37FE5}" type="pres">
      <dgm:prSet presAssocID="{44D6D77D-C1CE-4BCC-B89A-C84AFFF31D46}" presName="spacer" presStyleCnt="0"/>
      <dgm:spPr/>
    </dgm:pt>
    <dgm:pt modelId="{F0F65F6A-A704-4649-8A6D-48EF69A59E09}" type="pres">
      <dgm:prSet presAssocID="{78FB7E10-7D42-450C-8C74-2A0A9E721850}" presName="parentText" presStyleLbl="node1" presStyleIdx="3" presStyleCnt="9">
        <dgm:presLayoutVars>
          <dgm:chMax val="0"/>
          <dgm:bulletEnabled val="1"/>
        </dgm:presLayoutVars>
      </dgm:prSet>
      <dgm:spPr/>
    </dgm:pt>
    <dgm:pt modelId="{C6E081B0-3656-4850-A41C-D48C09128DB4}" type="pres">
      <dgm:prSet presAssocID="{E057CA33-4E49-4370-9729-30006E6B2DC6}" presName="spacer" presStyleCnt="0"/>
      <dgm:spPr/>
    </dgm:pt>
    <dgm:pt modelId="{CB698FC7-6742-429B-ABF9-784358402006}" type="pres">
      <dgm:prSet presAssocID="{BA3B197B-079E-40E8-AFF3-AAE5407BD0F5}" presName="parentText" presStyleLbl="node1" presStyleIdx="4" presStyleCnt="9">
        <dgm:presLayoutVars>
          <dgm:chMax val="0"/>
          <dgm:bulletEnabled val="1"/>
        </dgm:presLayoutVars>
      </dgm:prSet>
      <dgm:spPr/>
    </dgm:pt>
    <dgm:pt modelId="{84D80E3E-E5C4-451A-8F06-6A0AE3470310}" type="pres">
      <dgm:prSet presAssocID="{FAEA0379-BBB9-47BB-A988-ABC0FE15A582}" presName="spacer" presStyleCnt="0"/>
      <dgm:spPr/>
    </dgm:pt>
    <dgm:pt modelId="{DE644B1C-1B74-49C7-B8D2-3EA0389AF721}" type="pres">
      <dgm:prSet presAssocID="{AF408111-B011-43F6-944D-86740D10C766}" presName="parentText" presStyleLbl="node1" presStyleIdx="5" presStyleCnt="9">
        <dgm:presLayoutVars>
          <dgm:chMax val="0"/>
          <dgm:bulletEnabled val="1"/>
        </dgm:presLayoutVars>
      </dgm:prSet>
      <dgm:spPr/>
    </dgm:pt>
    <dgm:pt modelId="{44DAA6E2-54F2-474D-89DD-C341AA3544D7}" type="pres">
      <dgm:prSet presAssocID="{558A44C8-5C35-4A09-83DA-22292950DD37}" presName="spacer" presStyleCnt="0"/>
      <dgm:spPr/>
    </dgm:pt>
    <dgm:pt modelId="{F4258043-C236-4E66-8A12-388F7ED06AFF}" type="pres">
      <dgm:prSet presAssocID="{2A29A7C1-662A-4347-BAC7-0BA121DF9BEA}" presName="parentText" presStyleLbl="node1" presStyleIdx="6" presStyleCnt="9">
        <dgm:presLayoutVars>
          <dgm:chMax val="0"/>
          <dgm:bulletEnabled val="1"/>
        </dgm:presLayoutVars>
      </dgm:prSet>
      <dgm:spPr/>
    </dgm:pt>
    <dgm:pt modelId="{E8C396B7-E073-4863-8247-86E6F66555B5}" type="pres">
      <dgm:prSet presAssocID="{91EDF026-C52B-40EA-9D10-F3732CC6BF78}" presName="spacer" presStyleCnt="0"/>
      <dgm:spPr/>
    </dgm:pt>
    <dgm:pt modelId="{45B1A6B4-5EB3-4502-A2CA-57865E359677}" type="pres">
      <dgm:prSet presAssocID="{E93E76D0-4468-452B-B2F4-BACC2A9D31DC}" presName="parentText" presStyleLbl="node1" presStyleIdx="7" presStyleCnt="9">
        <dgm:presLayoutVars>
          <dgm:chMax val="0"/>
          <dgm:bulletEnabled val="1"/>
        </dgm:presLayoutVars>
      </dgm:prSet>
      <dgm:spPr/>
    </dgm:pt>
    <dgm:pt modelId="{B0B373F2-CCA7-448D-A032-292D7514CFDD}" type="pres">
      <dgm:prSet presAssocID="{C14C6978-7A6F-4FFE-BF5D-3487297B91AF}" presName="spacer" presStyleCnt="0"/>
      <dgm:spPr/>
    </dgm:pt>
    <dgm:pt modelId="{89C7C217-1407-428C-9E6F-351C519A094D}" type="pres">
      <dgm:prSet presAssocID="{E9A4699E-6D6E-41E7-9197-112D0749F116}" presName="parentText" presStyleLbl="node1" presStyleIdx="8" presStyleCnt="9">
        <dgm:presLayoutVars>
          <dgm:chMax val="0"/>
          <dgm:bulletEnabled val="1"/>
        </dgm:presLayoutVars>
      </dgm:prSet>
      <dgm:spPr/>
    </dgm:pt>
  </dgm:ptLst>
  <dgm:cxnLst>
    <dgm:cxn modelId="{862AAA02-C971-4639-935C-CDF0E537D917}" srcId="{DA53CA29-FE90-4132-8CF7-26A1DE4AE6A6}" destId="{2A29A7C1-662A-4347-BAC7-0BA121DF9BEA}" srcOrd="6" destOrd="0" parTransId="{A517BE62-911B-4824-A5F6-CBC73BF897ED}" sibTransId="{91EDF026-C52B-40EA-9D10-F3732CC6BF78}"/>
    <dgm:cxn modelId="{B69C6F1B-F262-4D9D-98B6-DABDA0BA87E2}" srcId="{DA53CA29-FE90-4132-8CF7-26A1DE4AE6A6}" destId="{78FB7E10-7D42-450C-8C74-2A0A9E721850}" srcOrd="3" destOrd="0" parTransId="{95CBB6B0-682E-42C6-B753-D39F8C785816}" sibTransId="{E057CA33-4E49-4370-9729-30006E6B2DC6}"/>
    <dgm:cxn modelId="{581B321D-4C42-4513-BE89-D994D8A7150C}" type="presOf" srcId="{DA53CA29-FE90-4132-8CF7-26A1DE4AE6A6}" destId="{D7737E89-5A31-479F-A095-6D923E2FC126}" srcOrd="0" destOrd="0" presId="urn:microsoft.com/office/officeart/2005/8/layout/vList2"/>
    <dgm:cxn modelId="{0637B821-04F5-490E-9ACF-475B4BBECB48}" type="presOf" srcId="{E9A4699E-6D6E-41E7-9197-112D0749F116}" destId="{89C7C217-1407-428C-9E6F-351C519A094D}" srcOrd="0" destOrd="0" presId="urn:microsoft.com/office/officeart/2005/8/layout/vList2"/>
    <dgm:cxn modelId="{C06F672A-38B9-4686-AE99-7122180DF959}" srcId="{DA53CA29-FE90-4132-8CF7-26A1DE4AE6A6}" destId="{AF408111-B011-43F6-944D-86740D10C766}" srcOrd="5" destOrd="0" parTransId="{EA238255-9F7A-49D9-9C14-36C66AA1E700}" sibTransId="{558A44C8-5C35-4A09-83DA-22292950DD37}"/>
    <dgm:cxn modelId="{CCE6392E-4EF6-4B48-B252-081D98F299D2}" srcId="{DA53CA29-FE90-4132-8CF7-26A1DE4AE6A6}" destId="{E9A4699E-6D6E-41E7-9197-112D0749F116}" srcOrd="8" destOrd="0" parTransId="{E340AD62-FACA-4659-94C4-2FF2430A225E}" sibTransId="{1FB2596A-2907-4825-903C-94A7D69B0B5C}"/>
    <dgm:cxn modelId="{7CBC6337-DB4D-4006-865F-2E7137A15603}" srcId="{DA53CA29-FE90-4132-8CF7-26A1DE4AE6A6}" destId="{45A65B9E-C147-4561-8B90-B1E85E07EF69}" srcOrd="2" destOrd="0" parTransId="{AEE647F1-90BE-4ECF-951B-4C8F16F19E0D}" sibTransId="{44D6D77D-C1CE-4BCC-B89A-C84AFFF31D46}"/>
    <dgm:cxn modelId="{4B509941-CC9C-40AB-81D0-261DBE35D929}" type="presOf" srcId="{45A65B9E-C147-4561-8B90-B1E85E07EF69}" destId="{FD8E3054-3498-4DC1-A4D2-00CFD2582CDF}" srcOrd="0" destOrd="0" presId="urn:microsoft.com/office/officeart/2005/8/layout/vList2"/>
    <dgm:cxn modelId="{35658F42-299F-4DB5-8EC6-2B5FD2BCE2B6}" type="presOf" srcId="{B8481BB9-678C-4A68-A69A-879E9CDF7E1B}" destId="{10652CCE-0ACB-4FA5-8D9D-7744680D7A5C}" srcOrd="0" destOrd="0" presId="urn:microsoft.com/office/officeart/2005/8/layout/vList2"/>
    <dgm:cxn modelId="{8B5C8743-699C-4B32-BAF6-597BC9B8878E}" type="presOf" srcId="{78FB7E10-7D42-450C-8C74-2A0A9E721850}" destId="{F0F65F6A-A704-4649-8A6D-48EF69A59E09}" srcOrd="0" destOrd="0" presId="urn:microsoft.com/office/officeart/2005/8/layout/vList2"/>
    <dgm:cxn modelId="{84279563-74A0-4685-A464-5F171577F095}" type="presOf" srcId="{8874630E-068E-48E2-A312-A067D55AD6F9}" destId="{C52F5F27-D084-4C8C-B3B3-CB069330C11D}" srcOrd="0" destOrd="0" presId="urn:microsoft.com/office/officeart/2005/8/layout/vList2"/>
    <dgm:cxn modelId="{790E7F6E-2A16-4CBA-84B2-D2B2DE8BB5F5}" srcId="{DA53CA29-FE90-4132-8CF7-26A1DE4AE6A6}" destId="{8874630E-068E-48E2-A312-A067D55AD6F9}" srcOrd="0" destOrd="0" parTransId="{3E7457ED-5874-4BD6-A28B-A7F310734049}" sibTransId="{87E45F07-8E8E-401D-910C-29F956F91228}"/>
    <dgm:cxn modelId="{8B16E772-5024-4729-BA32-E6863A075A6E}" srcId="{DA53CA29-FE90-4132-8CF7-26A1DE4AE6A6}" destId="{B8481BB9-678C-4A68-A69A-879E9CDF7E1B}" srcOrd="1" destOrd="0" parTransId="{407B9CC9-9E0E-4354-A3EB-CF2158BD220C}" sibTransId="{7C6BA895-2C31-45B7-93F8-444E7BEEE1B9}"/>
    <dgm:cxn modelId="{9372297A-1041-4562-9417-D1422C06D5E8}" type="presOf" srcId="{2A29A7C1-662A-4347-BAC7-0BA121DF9BEA}" destId="{F4258043-C236-4E66-8A12-388F7ED06AFF}" srcOrd="0" destOrd="0" presId="urn:microsoft.com/office/officeart/2005/8/layout/vList2"/>
    <dgm:cxn modelId="{C8EFB189-79CA-4AC5-9FA6-15ABF2737960}" type="presOf" srcId="{BA3B197B-079E-40E8-AFF3-AAE5407BD0F5}" destId="{CB698FC7-6742-429B-ABF9-784358402006}" srcOrd="0" destOrd="0" presId="urn:microsoft.com/office/officeart/2005/8/layout/vList2"/>
    <dgm:cxn modelId="{6C57CCAA-9EC6-46D5-BA7B-13B1112F4326}" srcId="{DA53CA29-FE90-4132-8CF7-26A1DE4AE6A6}" destId="{E93E76D0-4468-452B-B2F4-BACC2A9D31DC}" srcOrd="7" destOrd="0" parTransId="{956BF830-78C6-4710-9597-D2F7041D3CDF}" sibTransId="{C14C6978-7A6F-4FFE-BF5D-3487297B91AF}"/>
    <dgm:cxn modelId="{B73254C9-AD5C-4D69-9998-669626A22E09}" srcId="{DA53CA29-FE90-4132-8CF7-26A1DE4AE6A6}" destId="{BA3B197B-079E-40E8-AFF3-AAE5407BD0F5}" srcOrd="4" destOrd="0" parTransId="{7E2089E5-6CA7-4F48-B9A0-73B6973D7552}" sibTransId="{FAEA0379-BBB9-47BB-A988-ABC0FE15A582}"/>
    <dgm:cxn modelId="{D408ACD2-8725-4000-B266-C2903F7C358E}" type="presOf" srcId="{AF408111-B011-43F6-944D-86740D10C766}" destId="{DE644B1C-1B74-49C7-B8D2-3EA0389AF721}" srcOrd="0" destOrd="0" presId="urn:microsoft.com/office/officeart/2005/8/layout/vList2"/>
    <dgm:cxn modelId="{26650EEC-E560-4818-B25E-C591CE68E43C}" type="presOf" srcId="{E93E76D0-4468-452B-B2F4-BACC2A9D31DC}" destId="{45B1A6B4-5EB3-4502-A2CA-57865E359677}" srcOrd="0" destOrd="0" presId="urn:microsoft.com/office/officeart/2005/8/layout/vList2"/>
    <dgm:cxn modelId="{A09A4EE1-6E80-4E0F-8CCD-9BA30DD5F963}" type="presParOf" srcId="{D7737E89-5A31-479F-A095-6D923E2FC126}" destId="{C52F5F27-D084-4C8C-B3B3-CB069330C11D}" srcOrd="0" destOrd="0" presId="urn:microsoft.com/office/officeart/2005/8/layout/vList2"/>
    <dgm:cxn modelId="{F5C9FDA0-75C7-4C42-BFBF-8297036DDCD2}" type="presParOf" srcId="{D7737E89-5A31-479F-A095-6D923E2FC126}" destId="{D5947E18-0885-49EE-B4C7-39ED46C3474A}" srcOrd="1" destOrd="0" presId="urn:microsoft.com/office/officeart/2005/8/layout/vList2"/>
    <dgm:cxn modelId="{C8257A94-0A80-486F-8A17-D5D63D56C881}" type="presParOf" srcId="{D7737E89-5A31-479F-A095-6D923E2FC126}" destId="{10652CCE-0ACB-4FA5-8D9D-7744680D7A5C}" srcOrd="2" destOrd="0" presId="urn:microsoft.com/office/officeart/2005/8/layout/vList2"/>
    <dgm:cxn modelId="{DE435C4E-BB8B-4B95-89E2-67628787307E}" type="presParOf" srcId="{D7737E89-5A31-479F-A095-6D923E2FC126}" destId="{E406BEDE-4D9F-43FE-8B26-E8D050A1E572}" srcOrd="3" destOrd="0" presId="urn:microsoft.com/office/officeart/2005/8/layout/vList2"/>
    <dgm:cxn modelId="{A07B1DF9-A801-4A83-933A-20DF2C9E8EA8}" type="presParOf" srcId="{D7737E89-5A31-479F-A095-6D923E2FC126}" destId="{FD8E3054-3498-4DC1-A4D2-00CFD2582CDF}" srcOrd="4" destOrd="0" presId="urn:microsoft.com/office/officeart/2005/8/layout/vList2"/>
    <dgm:cxn modelId="{DA36391B-57F6-4882-BB56-699BA4BE1753}" type="presParOf" srcId="{D7737E89-5A31-479F-A095-6D923E2FC126}" destId="{1E9D945C-D925-4F11-A3CE-7845D2E37FE5}" srcOrd="5" destOrd="0" presId="urn:microsoft.com/office/officeart/2005/8/layout/vList2"/>
    <dgm:cxn modelId="{D0CEEB10-54BF-4020-BFDB-DFE3D704FDB7}" type="presParOf" srcId="{D7737E89-5A31-479F-A095-6D923E2FC126}" destId="{F0F65F6A-A704-4649-8A6D-48EF69A59E09}" srcOrd="6" destOrd="0" presId="urn:microsoft.com/office/officeart/2005/8/layout/vList2"/>
    <dgm:cxn modelId="{A5DE3A51-62F7-44FD-BB7D-EAD4CC35787D}" type="presParOf" srcId="{D7737E89-5A31-479F-A095-6D923E2FC126}" destId="{C6E081B0-3656-4850-A41C-D48C09128DB4}" srcOrd="7" destOrd="0" presId="urn:microsoft.com/office/officeart/2005/8/layout/vList2"/>
    <dgm:cxn modelId="{F55EE092-B972-47AA-9E2F-84EC995DAC5D}" type="presParOf" srcId="{D7737E89-5A31-479F-A095-6D923E2FC126}" destId="{CB698FC7-6742-429B-ABF9-784358402006}" srcOrd="8" destOrd="0" presId="urn:microsoft.com/office/officeart/2005/8/layout/vList2"/>
    <dgm:cxn modelId="{6F65CCA0-077C-44FD-85B1-ED2A6A553DA6}" type="presParOf" srcId="{D7737E89-5A31-479F-A095-6D923E2FC126}" destId="{84D80E3E-E5C4-451A-8F06-6A0AE3470310}" srcOrd="9" destOrd="0" presId="urn:microsoft.com/office/officeart/2005/8/layout/vList2"/>
    <dgm:cxn modelId="{66375712-D299-4679-AE5E-7EF026B8BF78}" type="presParOf" srcId="{D7737E89-5A31-479F-A095-6D923E2FC126}" destId="{DE644B1C-1B74-49C7-B8D2-3EA0389AF721}" srcOrd="10" destOrd="0" presId="urn:microsoft.com/office/officeart/2005/8/layout/vList2"/>
    <dgm:cxn modelId="{68AF8B91-3419-4094-801C-EE8F83CC8C99}" type="presParOf" srcId="{D7737E89-5A31-479F-A095-6D923E2FC126}" destId="{44DAA6E2-54F2-474D-89DD-C341AA3544D7}" srcOrd="11" destOrd="0" presId="urn:microsoft.com/office/officeart/2005/8/layout/vList2"/>
    <dgm:cxn modelId="{4F8A696F-386B-4144-9EB6-A325EBA5A096}" type="presParOf" srcId="{D7737E89-5A31-479F-A095-6D923E2FC126}" destId="{F4258043-C236-4E66-8A12-388F7ED06AFF}" srcOrd="12" destOrd="0" presId="urn:microsoft.com/office/officeart/2005/8/layout/vList2"/>
    <dgm:cxn modelId="{781EC57B-87F6-4EB5-9C97-5A77AA0C913D}" type="presParOf" srcId="{D7737E89-5A31-479F-A095-6D923E2FC126}" destId="{E8C396B7-E073-4863-8247-86E6F66555B5}" srcOrd="13" destOrd="0" presId="urn:microsoft.com/office/officeart/2005/8/layout/vList2"/>
    <dgm:cxn modelId="{DCDCBADD-E15A-4A09-9A77-4B46994E1569}" type="presParOf" srcId="{D7737E89-5A31-479F-A095-6D923E2FC126}" destId="{45B1A6B4-5EB3-4502-A2CA-57865E359677}" srcOrd="14" destOrd="0" presId="urn:microsoft.com/office/officeart/2005/8/layout/vList2"/>
    <dgm:cxn modelId="{9B61EDAC-6A5B-4292-BF95-BA3DFAB47E76}" type="presParOf" srcId="{D7737E89-5A31-479F-A095-6D923E2FC126}" destId="{B0B373F2-CCA7-448D-A032-292D7514CFDD}" srcOrd="15" destOrd="0" presId="urn:microsoft.com/office/officeart/2005/8/layout/vList2"/>
    <dgm:cxn modelId="{9B2802BF-4547-49C8-B89A-F2B196922F42}" type="presParOf" srcId="{D7737E89-5A31-479F-A095-6D923E2FC126}" destId="{89C7C217-1407-428C-9E6F-351C519A094D}"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7EF3E0-5CA4-4374-A468-CF31B79D2F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6E8FE2-0656-4722-A466-3D9278D30140}">
      <dgm:prSet custT="1"/>
      <dgm:spPr/>
      <dgm:t>
        <a:bodyPr/>
        <a:lstStyle/>
        <a:p>
          <a:r>
            <a:rPr lang="en-US" sz="2800" b="0" i="0">
              <a:latin typeface="Times New Roman" panose="02020603050405020304" pitchFamily="18" charset="0"/>
              <a:cs typeface="Times New Roman" panose="02020603050405020304" pitchFamily="18" charset="0"/>
            </a:rPr>
            <a:t>Availability of modern equipment.</a:t>
          </a:r>
          <a:endParaRPr lang="en-US" sz="2800">
            <a:latin typeface="Times New Roman" panose="02020603050405020304" pitchFamily="18" charset="0"/>
            <a:cs typeface="Times New Roman" panose="02020603050405020304" pitchFamily="18" charset="0"/>
          </a:endParaRPr>
        </a:p>
      </dgm:t>
    </dgm:pt>
    <dgm:pt modelId="{BE28617D-D9DB-4789-8B74-A5F8017C2110}" type="parTrans" cxnId="{606B4E7E-E143-491C-ABB3-03704E0F21A7}">
      <dgm:prSet/>
      <dgm:spPr/>
      <dgm:t>
        <a:bodyPr/>
        <a:lstStyle/>
        <a:p>
          <a:endParaRPr lang="en-US"/>
        </a:p>
      </dgm:t>
    </dgm:pt>
    <dgm:pt modelId="{B53FAD8E-3790-430B-BA82-62FB37BFF673}" type="sibTrans" cxnId="{606B4E7E-E143-491C-ABB3-03704E0F21A7}">
      <dgm:prSet/>
      <dgm:spPr/>
      <dgm:t>
        <a:bodyPr/>
        <a:lstStyle/>
        <a:p>
          <a:endParaRPr lang="en-US"/>
        </a:p>
      </dgm:t>
    </dgm:pt>
    <dgm:pt modelId="{90B84FE2-30DE-43E6-86EE-727806DAC8F6}">
      <dgm:prSet custT="1"/>
      <dgm:spPr/>
      <dgm:t>
        <a:bodyPr/>
        <a:lstStyle/>
        <a:p>
          <a:r>
            <a:rPr lang="en-US" sz="2800" b="0" i="0" dirty="0">
              <a:latin typeface="Times New Roman" panose="02020603050405020304" pitchFamily="18" charset="0"/>
              <a:cs typeface="Times New Roman" panose="02020603050405020304" pitchFamily="18" charset="0"/>
            </a:rPr>
            <a:t>Reasonable price.</a:t>
          </a:r>
          <a:endParaRPr lang="en-US" sz="2800" dirty="0">
            <a:latin typeface="Times New Roman" panose="02020603050405020304" pitchFamily="18" charset="0"/>
            <a:cs typeface="Times New Roman" panose="02020603050405020304" pitchFamily="18" charset="0"/>
          </a:endParaRPr>
        </a:p>
      </dgm:t>
    </dgm:pt>
    <dgm:pt modelId="{89363E65-EBF3-4633-9C08-7CAEE89B4A05}" type="parTrans" cxnId="{C42A0B76-2519-4EFB-B644-D0C95CA439EE}">
      <dgm:prSet/>
      <dgm:spPr/>
      <dgm:t>
        <a:bodyPr/>
        <a:lstStyle/>
        <a:p>
          <a:endParaRPr lang="en-US"/>
        </a:p>
      </dgm:t>
    </dgm:pt>
    <dgm:pt modelId="{AB25A01F-E813-4F73-BA71-A7F0BC3E1C7E}" type="sibTrans" cxnId="{C42A0B76-2519-4EFB-B644-D0C95CA439EE}">
      <dgm:prSet/>
      <dgm:spPr/>
      <dgm:t>
        <a:bodyPr/>
        <a:lstStyle/>
        <a:p>
          <a:endParaRPr lang="en-US"/>
        </a:p>
      </dgm:t>
    </dgm:pt>
    <dgm:pt modelId="{7181EE84-C760-4E1D-B556-D5B24FA423E9}">
      <dgm:prSet custT="1"/>
      <dgm:spPr/>
      <dgm:t>
        <a:bodyPr/>
        <a:lstStyle/>
        <a:p>
          <a:r>
            <a:rPr lang="en-US" sz="2800" b="0" i="0">
              <a:latin typeface="Times New Roman" panose="02020603050405020304" pitchFamily="18" charset="0"/>
              <a:cs typeface="Times New Roman" panose="02020603050405020304" pitchFamily="18" charset="0"/>
            </a:rPr>
            <a:t>Availability of timely service.</a:t>
          </a:r>
          <a:endParaRPr lang="en-US" sz="2800">
            <a:latin typeface="Times New Roman" panose="02020603050405020304" pitchFamily="18" charset="0"/>
            <a:cs typeface="Times New Roman" panose="02020603050405020304" pitchFamily="18" charset="0"/>
          </a:endParaRPr>
        </a:p>
      </dgm:t>
    </dgm:pt>
    <dgm:pt modelId="{9D6AFE8E-2BDC-4134-AD9B-3D92A3EE6276}" type="parTrans" cxnId="{6D43E40B-11B8-4F3A-951A-5BD7B1FBBFA0}">
      <dgm:prSet/>
      <dgm:spPr/>
      <dgm:t>
        <a:bodyPr/>
        <a:lstStyle/>
        <a:p>
          <a:endParaRPr lang="en-US"/>
        </a:p>
      </dgm:t>
    </dgm:pt>
    <dgm:pt modelId="{D41EC0DE-3DAB-4DA1-B8CC-198770914464}" type="sibTrans" cxnId="{6D43E40B-11B8-4F3A-951A-5BD7B1FBBFA0}">
      <dgm:prSet/>
      <dgm:spPr/>
      <dgm:t>
        <a:bodyPr/>
        <a:lstStyle/>
        <a:p>
          <a:endParaRPr lang="en-US"/>
        </a:p>
      </dgm:t>
    </dgm:pt>
    <dgm:pt modelId="{28F0B03A-4FF3-49DF-9D0E-468F9BC446D4}">
      <dgm:prSet custT="1"/>
      <dgm:spPr/>
      <dgm:t>
        <a:bodyPr/>
        <a:lstStyle/>
        <a:p>
          <a:r>
            <a:rPr lang="en-US" sz="2800" b="0" i="0" dirty="0">
              <a:latin typeface="Times New Roman" panose="02020603050405020304" pitchFamily="18" charset="0"/>
              <a:cs typeface="Times New Roman" panose="02020603050405020304" pitchFamily="18" charset="0"/>
            </a:rPr>
            <a:t>Quality service.</a:t>
          </a:r>
          <a:endParaRPr lang="en-US" sz="2800" dirty="0">
            <a:latin typeface="Times New Roman" panose="02020603050405020304" pitchFamily="18" charset="0"/>
            <a:cs typeface="Times New Roman" panose="02020603050405020304" pitchFamily="18" charset="0"/>
          </a:endParaRPr>
        </a:p>
      </dgm:t>
    </dgm:pt>
    <dgm:pt modelId="{554F7B84-4382-47F2-8371-DC67B720189E}" type="parTrans" cxnId="{54C49A0A-5A6D-4522-AD2E-6D607642266D}">
      <dgm:prSet/>
      <dgm:spPr/>
      <dgm:t>
        <a:bodyPr/>
        <a:lstStyle/>
        <a:p>
          <a:endParaRPr lang="en-US"/>
        </a:p>
      </dgm:t>
    </dgm:pt>
    <dgm:pt modelId="{29BAF557-1609-46F6-B1EC-EF075FAEB506}" type="sibTrans" cxnId="{54C49A0A-5A6D-4522-AD2E-6D607642266D}">
      <dgm:prSet/>
      <dgm:spPr/>
      <dgm:t>
        <a:bodyPr/>
        <a:lstStyle/>
        <a:p>
          <a:endParaRPr lang="en-US"/>
        </a:p>
      </dgm:t>
    </dgm:pt>
    <dgm:pt modelId="{E6C5F9AD-C04B-49EA-8F2C-262BB53BFD5A}">
      <dgm:prSet custT="1"/>
      <dgm:spPr/>
      <dgm:t>
        <a:bodyPr/>
        <a:lstStyle/>
        <a:p>
          <a:r>
            <a:rPr lang="en-US" sz="2800" b="0" i="0" dirty="0">
              <a:latin typeface="Times New Roman" panose="02020603050405020304" pitchFamily="18" charset="0"/>
              <a:cs typeface="Times New Roman" panose="02020603050405020304" pitchFamily="18" charset="0"/>
            </a:rPr>
            <a:t>Advance booking facility.</a:t>
          </a:r>
          <a:endParaRPr lang="en-US" sz="2800" dirty="0">
            <a:latin typeface="Times New Roman" panose="02020603050405020304" pitchFamily="18" charset="0"/>
            <a:cs typeface="Times New Roman" panose="02020603050405020304" pitchFamily="18" charset="0"/>
          </a:endParaRPr>
        </a:p>
      </dgm:t>
    </dgm:pt>
    <dgm:pt modelId="{8F7DB9AE-7192-4D8A-9B7B-EAF3E207F018}" type="parTrans" cxnId="{DB247803-D386-46D7-AAD9-8C9F6EBE5F14}">
      <dgm:prSet/>
      <dgm:spPr/>
      <dgm:t>
        <a:bodyPr/>
        <a:lstStyle/>
        <a:p>
          <a:endParaRPr lang="en-US"/>
        </a:p>
      </dgm:t>
    </dgm:pt>
    <dgm:pt modelId="{35F418DE-C197-4260-A5A4-282C6D1780A0}" type="sibTrans" cxnId="{DB247803-D386-46D7-AAD9-8C9F6EBE5F14}">
      <dgm:prSet/>
      <dgm:spPr/>
      <dgm:t>
        <a:bodyPr/>
        <a:lstStyle/>
        <a:p>
          <a:endParaRPr lang="en-US"/>
        </a:p>
      </dgm:t>
    </dgm:pt>
    <dgm:pt modelId="{E6BE66EC-0B8C-4D62-9CC5-33AB41CD7A4A}" type="pres">
      <dgm:prSet presAssocID="{527EF3E0-5CA4-4374-A468-CF31B79D2F94}" presName="linear" presStyleCnt="0">
        <dgm:presLayoutVars>
          <dgm:animLvl val="lvl"/>
          <dgm:resizeHandles val="exact"/>
        </dgm:presLayoutVars>
      </dgm:prSet>
      <dgm:spPr/>
    </dgm:pt>
    <dgm:pt modelId="{D1A5B30F-CF93-4B1B-8CF2-262621444465}" type="pres">
      <dgm:prSet presAssocID="{356E8FE2-0656-4722-A466-3D9278D30140}" presName="parentText" presStyleLbl="node1" presStyleIdx="0" presStyleCnt="5">
        <dgm:presLayoutVars>
          <dgm:chMax val="0"/>
          <dgm:bulletEnabled val="1"/>
        </dgm:presLayoutVars>
      </dgm:prSet>
      <dgm:spPr/>
    </dgm:pt>
    <dgm:pt modelId="{28072EFC-F14B-4516-8CF9-29C852CD24A4}" type="pres">
      <dgm:prSet presAssocID="{B53FAD8E-3790-430B-BA82-62FB37BFF673}" presName="spacer" presStyleCnt="0"/>
      <dgm:spPr/>
    </dgm:pt>
    <dgm:pt modelId="{F0144EA3-63E7-45B3-B17E-C6D5AC4EC218}" type="pres">
      <dgm:prSet presAssocID="{90B84FE2-30DE-43E6-86EE-727806DAC8F6}" presName="parentText" presStyleLbl="node1" presStyleIdx="1" presStyleCnt="5">
        <dgm:presLayoutVars>
          <dgm:chMax val="0"/>
          <dgm:bulletEnabled val="1"/>
        </dgm:presLayoutVars>
      </dgm:prSet>
      <dgm:spPr/>
    </dgm:pt>
    <dgm:pt modelId="{854926BF-4BFA-4233-9219-A8236A34053B}" type="pres">
      <dgm:prSet presAssocID="{AB25A01F-E813-4F73-BA71-A7F0BC3E1C7E}" presName="spacer" presStyleCnt="0"/>
      <dgm:spPr/>
    </dgm:pt>
    <dgm:pt modelId="{F186E190-6BD2-4A28-B4D8-BD81E8C6BD4C}" type="pres">
      <dgm:prSet presAssocID="{7181EE84-C760-4E1D-B556-D5B24FA423E9}" presName="parentText" presStyleLbl="node1" presStyleIdx="2" presStyleCnt="5">
        <dgm:presLayoutVars>
          <dgm:chMax val="0"/>
          <dgm:bulletEnabled val="1"/>
        </dgm:presLayoutVars>
      </dgm:prSet>
      <dgm:spPr/>
    </dgm:pt>
    <dgm:pt modelId="{DAEDF60B-6CE4-40D6-9852-C88A2B749E4F}" type="pres">
      <dgm:prSet presAssocID="{D41EC0DE-3DAB-4DA1-B8CC-198770914464}" presName="spacer" presStyleCnt="0"/>
      <dgm:spPr/>
    </dgm:pt>
    <dgm:pt modelId="{8FE78E2C-4458-494D-90E1-62CCB6471CF0}" type="pres">
      <dgm:prSet presAssocID="{28F0B03A-4FF3-49DF-9D0E-468F9BC446D4}" presName="parentText" presStyleLbl="node1" presStyleIdx="3" presStyleCnt="5" custLinFactNeighborX="-49">
        <dgm:presLayoutVars>
          <dgm:chMax val="0"/>
          <dgm:bulletEnabled val="1"/>
        </dgm:presLayoutVars>
      </dgm:prSet>
      <dgm:spPr/>
    </dgm:pt>
    <dgm:pt modelId="{20BA998E-924D-4847-9456-0A40B11D9219}" type="pres">
      <dgm:prSet presAssocID="{29BAF557-1609-46F6-B1EC-EF075FAEB506}" presName="spacer" presStyleCnt="0"/>
      <dgm:spPr/>
    </dgm:pt>
    <dgm:pt modelId="{D876793D-483E-47CA-8EDF-89258A6C551B}" type="pres">
      <dgm:prSet presAssocID="{E6C5F9AD-C04B-49EA-8F2C-262BB53BFD5A}" presName="parentText" presStyleLbl="node1" presStyleIdx="4" presStyleCnt="5">
        <dgm:presLayoutVars>
          <dgm:chMax val="0"/>
          <dgm:bulletEnabled val="1"/>
        </dgm:presLayoutVars>
      </dgm:prSet>
      <dgm:spPr/>
    </dgm:pt>
  </dgm:ptLst>
  <dgm:cxnLst>
    <dgm:cxn modelId="{DB247803-D386-46D7-AAD9-8C9F6EBE5F14}" srcId="{527EF3E0-5CA4-4374-A468-CF31B79D2F94}" destId="{E6C5F9AD-C04B-49EA-8F2C-262BB53BFD5A}" srcOrd="4" destOrd="0" parTransId="{8F7DB9AE-7192-4D8A-9B7B-EAF3E207F018}" sibTransId="{35F418DE-C197-4260-A5A4-282C6D1780A0}"/>
    <dgm:cxn modelId="{54C49A0A-5A6D-4522-AD2E-6D607642266D}" srcId="{527EF3E0-5CA4-4374-A468-CF31B79D2F94}" destId="{28F0B03A-4FF3-49DF-9D0E-468F9BC446D4}" srcOrd="3" destOrd="0" parTransId="{554F7B84-4382-47F2-8371-DC67B720189E}" sibTransId="{29BAF557-1609-46F6-B1EC-EF075FAEB506}"/>
    <dgm:cxn modelId="{6D43E40B-11B8-4F3A-951A-5BD7B1FBBFA0}" srcId="{527EF3E0-5CA4-4374-A468-CF31B79D2F94}" destId="{7181EE84-C760-4E1D-B556-D5B24FA423E9}" srcOrd="2" destOrd="0" parTransId="{9D6AFE8E-2BDC-4134-AD9B-3D92A3EE6276}" sibTransId="{D41EC0DE-3DAB-4DA1-B8CC-198770914464}"/>
    <dgm:cxn modelId="{1E4A5A2A-1CB6-4838-899C-6CC8B53964E9}" type="presOf" srcId="{527EF3E0-5CA4-4374-A468-CF31B79D2F94}" destId="{E6BE66EC-0B8C-4D62-9CC5-33AB41CD7A4A}" srcOrd="0" destOrd="0" presId="urn:microsoft.com/office/officeart/2005/8/layout/vList2"/>
    <dgm:cxn modelId="{17203B5F-DB1B-44F7-A99E-A295325292D0}" type="presOf" srcId="{90B84FE2-30DE-43E6-86EE-727806DAC8F6}" destId="{F0144EA3-63E7-45B3-B17E-C6D5AC4EC218}" srcOrd="0" destOrd="0" presId="urn:microsoft.com/office/officeart/2005/8/layout/vList2"/>
    <dgm:cxn modelId="{0DA2D472-8BA3-47CE-8881-B109A22D86BD}" type="presOf" srcId="{7181EE84-C760-4E1D-B556-D5B24FA423E9}" destId="{F186E190-6BD2-4A28-B4D8-BD81E8C6BD4C}" srcOrd="0" destOrd="0" presId="urn:microsoft.com/office/officeart/2005/8/layout/vList2"/>
    <dgm:cxn modelId="{C42A0B76-2519-4EFB-B644-D0C95CA439EE}" srcId="{527EF3E0-5CA4-4374-A468-CF31B79D2F94}" destId="{90B84FE2-30DE-43E6-86EE-727806DAC8F6}" srcOrd="1" destOrd="0" parTransId="{89363E65-EBF3-4633-9C08-7CAEE89B4A05}" sibTransId="{AB25A01F-E813-4F73-BA71-A7F0BC3E1C7E}"/>
    <dgm:cxn modelId="{B97AC958-E1FD-4761-830D-9F11EFB3019B}" type="presOf" srcId="{E6C5F9AD-C04B-49EA-8F2C-262BB53BFD5A}" destId="{D876793D-483E-47CA-8EDF-89258A6C551B}" srcOrd="0" destOrd="0" presId="urn:microsoft.com/office/officeart/2005/8/layout/vList2"/>
    <dgm:cxn modelId="{606B4E7E-E143-491C-ABB3-03704E0F21A7}" srcId="{527EF3E0-5CA4-4374-A468-CF31B79D2F94}" destId="{356E8FE2-0656-4722-A466-3D9278D30140}" srcOrd="0" destOrd="0" parTransId="{BE28617D-D9DB-4789-8B74-A5F8017C2110}" sibTransId="{B53FAD8E-3790-430B-BA82-62FB37BFF673}"/>
    <dgm:cxn modelId="{EA5390A0-87A3-4FEB-90A8-9401EBEE9593}" type="presOf" srcId="{356E8FE2-0656-4722-A466-3D9278D30140}" destId="{D1A5B30F-CF93-4B1B-8CF2-262621444465}" srcOrd="0" destOrd="0" presId="urn:microsoft.com/office/officeart/2005/8/layout/vList2"/>
    <dgm:cxn modelId="{39F81AAA-2A61-45A0-81DA-36F3C08891FE}" type="presOf" srcId="{28F0B03A-4FF3-49DF-9D0E-468F9BC446D4}" destId="{8FE78E2C-4458-494D-90E1-62CCB6471CF0}" srcOrd="0" destOrd="0" presId="urn:microsoft.com/office/officeart/2005/8/layout/vList2"/>
    <dgm:cxn modelId="{472F6BE4-9166-48F6-B798-3CE1D6AEFF45}" type="presParOf" srcId="{E6BE66EC-0B8C-4D62-9CC5-33AB41CD7A4A}" destId="{D1A5B30F-CF93-4B1B-8CF2-262621444465}" srcOrd="0" destOrd="0" presId="urn:microsoft.com/office/officeart/2005/8/layout/vList2"/>
    <dgm:cxn modelId="{87CF0842-81B3-4172-943F-38EC523DD3AE}" type="presParOf" srcId="{E6BE66EC-0B8C-4D62-9CC5-33AB41CD7A4A}" destId="{28072EFC-F14B-4516-8CF9-29C852CD24A4}" srcOrd="1" destOrd="0" presId="urn:microsoft.com/office/officeart/2005/8/layout/vList2"/>
    <dgm:cxn modelId="{9D01860F-22D6-4C11-9ABC-35E8FD80FD52}" type="presParOf" srcId="{E6BE66EC-0B8C-4D62-9CC5-33AB41CD7A4A}" destId="{F0144EA3-63E7-45B3-B17E-C6D5AC4EC218}" srcOrd="2" destOrd="0" presId="urn:microsoft.com/office/officeart/2005/8/layout/vList2"/>
    <dgm:cxn modelId="{75A408FC-2421-4A31-9D40-3B1F9E2E47B0}" type="presParOf" srcId="{E6BE66EC-0B8C-4D62-9CC5-33AB41CD7A4A}" destId="{854926BF-4BFA-4233-9219-A8236A34053B}" srcOrd="3" destOrd="0" presId="urn:microsoft.com/office/officeart/2005/8/layout/vList2"/>
    <dgm:cxn modelId="{DF32C62E-DDAE-42CF-B1ED-0CA1C0EE4BCD}" type="presParOf" srcId="{E6BE66EC-0B8C-4D62-9CC5-33AB41CD7A4A}" destId="{F186E190-6BD2-4A28-B4D8-BD81E8C6BD4C}" srcOrd="4" destOrd="0" presId="urn:microsoft.com/office/officeart/2005/8/layout/vList2"/>
    <dgm:cxn modelId="{3CF1AAD5-4A86-4AA9-A18F-C88E7F5525A4}" type="presParOf" srcId="{E6BE66EC-0B8C-4D62-9CC5-33AB41CD7A4A}" destId="{DAEDF60B-6CE4-40D6-9852-C88A2B749E4F}" srcOrd="5" destOrd="0" presId="urn:microsoft.com/office/officeart/2005/8/layout/vList2"/>
    <dgm:cxn modelId="{2A3A50B6-0E18-43D3-9932-D72335B553C5}" type="presParOf" srcId="{E6BE66EC-0B8C-4D62-9CC5-33AB41CD7A4A}" destId="{8FE78E2C-4458-494D-90E1-62CCB6471CF0}" srcOrd="6" destOrd="0" presId="urn:microsoft.com/office/officeart/2005/8/layout/vList2"/>
    <dgm:cxn modelId="{A8796E88-9B74-4611-99D8-592AD857F9E8}" type="presParOf" srcId="{E6BE66EC-0B8C-4D62-9CC5-33AB41CD7A4A}" destId="{20BA998E-924D-4847-9456-0A40B11D9219}" srcOrd="7" destOrd="0" presId="urn:microsoft.com/office/officeart/2005/8/layout/vList2"/>
    <dgm:cxn modelId="{A5159C9D-E9E9-4C51-92C5-BC5FDF2CD33C}" type="presParOf" srcId="{E6BE66EC-0B8C-4D62-9CC5-33AB41CD7A4A}" destId="{D876793D-483E-47CA-8EDF-89258A6C551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0F743-C16E-4A4C-9BAF-426C853929E3}">
      <dsp:nvSpPr>
        <dsp:cNvPr id="0" name=""/>
        <dsp:cNvSpPr/>
      </dsp:nvSpPr>
      <dsp:spPr>
        <a:xfrm>
          <a:off x="0" y="2318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Introduction</a:t>
          </a:r>
        </a:p>
      </dsp:txBody>
      <dsp:txXfrm>
        <a:off x="23988" y="47171"/>
        <a:ext cx="6215664" cy="443423"/>
      </dsp:txXfrm>
    </dsp:sp>
    <dsp:sp modelId="{8BDD0C96-046C-48A6-9E14-FE19EF8DC6C0}">
      <dsp:nvSpPr>
        <dsp:cNvPr id="0" name=""/>
        <dsp:cNvSpPr/>
      </dsp:nvSpPr>
      <dsp:spPr>
        <a:xfrm>
          <a:off x="0" y="57506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Objectives of seminar</a:t>
          </a:r>
        </a:p>
      </dsp:txBody>
      <dsp:txXfrm>
        <a:off x="23988" y="599051"/>
        <a:ext cx="6215664" cy="443423"/>
      </dsp:txXfrm>
    </dsp:sp>
    <dsp:sp modelId="{9FFBBF06-A436-40BE-A8BA-2511231AAD91}">
      <dsp:nvSpPr>
        <dsp:cNvPr id="0" name=""/>
        <dsp:cNvSpPr/>
      </dsp:nvSpPr>
      <dsp:spPr>
        <a:xfrm>
          <a:off x="0" y="112694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Rythu Bandhu scheme</a:t>
          </a:r>
        </a:p>
      </dsp:txBody>
      <dsp:txXfrm>
        <a:off x="23988" y="1150931"/>
        <a:ext cx="6215664" cy="443423"/>
      </dsp:txXfrm>
    </dsp:sp>
    <dsp:sp modelId="{DFB4E7CF-DA21-4A7C-87A0-13664D28AA57}">
      <dsp:nvSpPr>
        <dsp:cNvPr id="0" name=""/>
        <dsp:cNvSpPr/>
      </dsp:nvSpPr>
      <dsp:spPr>
        <a:xfrm>
          <a:off x="0" y="167882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Rythu Bima scheme</a:t>
          </a:r>
        </a:p>
      </dsp:txBody>
      <dsp:txXfrm>
        <a:off x="23988" y="1702811"/>
        <a:ext cx="6215664" cy="443423"/>
      </dsp:txXfrm>
    </dsp:sp>
    <dsp:sp modelId="{258AAD74-73F0-42F1-AA12-4D1824C3E83F}">
      <dsp:nvSpPr>
        <dsp:cNvPr id="0" name=""/>
        <dsp:cNvSpPr/>
      </dsp:nvSpPr>
      <dsp:spPr>
        <a:xfrm>
          <a:off x="0" y="223070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YSR Rythu Bharosa scheme</a:t>
          </a:r>
        </a:p>
      </dsp:txBody>
      <dsp:txXfrm>
        <a:off x="23988" y="2254691"/>
        <a:ext cx="6215664" cy="443423"/>
      </dsp:txXfrm>
    </dsp:sp>
    <dsp:sp modelId="{4C0B3985-55F3-47A1-A85E-1B244971AAE2}">
      <dsp:nvSpPr>
        <dsp:cNvPr id="0" name=""/>
        <dsp:cNvSpPr/>
      </dsp:nvSpPr>
      <dsp:spPr>
        <a:xfrm>
          <a:off x="0" y="278258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Krishi Bhagya scheme</a:t>
          </a:r>
        </a:p>
      </dsp:txBody>
      <dsp:txXfrm>
        <a:off x="23988" y="2806571"/>
        <a:ext cx="6215664" cy="443423"/>
      </dsp:txXfrm>
    </dsp:sp>
    <dsp:sp modelId="{25B3DD6B-7485-4B73-ABD7-5887B40E71ED}">
      <dsp:nvSpPr>
        <dsp:cNvPr id="0" name=""/>
        <dsp:cNvSpPr/>
      </dsp:nvSpPr>
      <dsp:spPr>
        <a:xfrm>
          <a:off x="0" y="3334463"/>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Krishi Yantra </a:t>
          </a:r>
          <a:r>
            <a:rPr lang="en-US" sz="2100" kern="1200" dirty="0" err="1">
              <a:latin typeface="Times New Roman" panose="02020603050405020304" pitchFamily="18" charset="0"/>
              <a:cs typeface="Times New Roman" panose="02020603050405020304" pitchFamily="18" charset="0"/>
            </a:rPr>
            <a:t>Dhare</a:t>
          </a:r>
          <a:r>
            <a:rPr lang="en-US" sz="2100" kern="1200" dirty="0">
              <a:latin typeface="Times New Roman" panose="02020603050405020304" pitchFamily="18" charset="0"/>
              <a:cs typeface="Times New Roman" panose="02020603050405020304" pitchFamily="18" charset="0"/>
            </a:rPr>
            <a:t> scheme</a:t>
          </a:r>
        </a:p>
      </dsp:txBody>
      <dsp:txXfrm>
        <a:off x="23988" y="3358451"/>
        <a:ext cx="6215664" cy="443423"/>
      </dsp:txXfrm>
    </dsp:sp>
    <dsp:sp modelId="{E6D2EFEB-F440-484B-BEDB-78E85D7C36AF}">
      <dsp:nvSpPr>
        <dsp:cNvPr id="0" name=""/>
        <dsp:cNvSpPr/>
      </dsp:nvSpPr>
      <dsp:spPr>
        <a:xfrm>
          <a:off x="0" y="3886344"/>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Uzhavar Santhai scheme</a:t>
          </a:r>
        </a:p>
      </dsp:txBody>
      <dsp:txXfrm>
        <a:off x="23988" y="3910332"/>
        <a:ext cx="6215664" cy="443423"/>
      </dsp:txXfrm>
    </dsp:sp>
    <dsp:sp modelId="{BC305E13-791B-4EF9-BC6B-F7EC871730AB}">
      <dsp:nvSpPr>
        <dsp:cNvPr id="0" name=""/>
        <dsp:cNvSpPr/>
      </dsp:nvSpPr>
      <dsp:spPr>
        <a:xfrm>
          <a:off x="0" y="4438224"/>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Times New Roman" panose="02020603050405020304" pitchFamily="18" charset="0"/>
              <a:cs typeface="Times New Roman" panose="02020603050405020304" pitchFamily="18" charset="0"/>
            </a:rPr>
            <a:t>Research studies</a:t>
          </a:r>
        </a:p>
      </dsp:txBody>
      <dsp:txXfrm>
        <a:off x="23988" y="4462212"/>
        <a:ext cx="6215664" cy="443423"/>
      </dsp:txXfrm>
    </dsp:sp>
    <dsp:sp modelId="{72D6E92C-7135-47C7-BF7C-3A935F86620E}">
      <dsp:nvSpPr>
        <dsp:cNvPr id="0" name=""/>
        <dsp:cNvSpPr/>
      </dsp:nvSpPr>
      <dsp:spPr>
        <a:xfrm>
          <a:off x="0" y="4990104"/>
          <a:ext cx="6263640" cy="4913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Conclusion</a:t>
          </a:r>
        </a:p>
      </dsp:txBody>
      <dsp:txXfrm>
        <a:off x="23988" y="5014092"/>
        <a:ext cx="6215664" cy="443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01B46-2982-40A8-8B10-8BAA7995F4F3}">
      <dsp:nvSpPr>
        <dsp:cNvPr id="0" name=""/>
        <dsp:cNvSpPr/>
      </dsp:nvSpPr>
      <dsp:spPr>
        <a:xfrm>
          <a:off x="822" y="-177997"/>
          <a:ext cx="3330559" cy="397574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985" tIns="0" rIns="328985" bIns="33020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Times New Roman" panose="02020603050405020304" pitchFamily="18" charset="0"/>
              <a:cs typeface="Times New Roman" panose="02020603050405020304" pitchFamily="18" charset="0"/>
            </a:rPr>
            <a:t>To know the major flagship schemes implemented by South Indian states in Agriculture . </a:t>
          </a:r>
          <a:endParaRPr lang="en-IN" sz="2600" kern="1200" dirty="0">
            <a:solidFill>
              <a:schemeClr val="tx1"/>
            </a:solidFill>
            <a:latin typeface="Times New Roman" panose="02020603050405020304" pitchFamily="18" charset="0"/>
            <a:cs typeface="Times New Roman" panose="02020603050405020304" pitchFamily="18" charset="0"/>
          </a:endParaRPr>
        </a:p>
      </dsp:txBody>
      <dsp:txXfrm>
        <a:off x="822" y="1412298"/>
        <a:ext cx="3330559" cy="2385444"/>
      </dsp:txXfrm>
    </dsp:sp>
    <dsp:sp modelId="{677FC1CB-5F84-4E29-A1ED-FFEAB96F1F41}">
      <dsp:nvSpPr>
        <dsp:cNvPr id="0" name=""/>
        <dsp:cNvSpPr/>
      </dsp:nvSpPr>
      <dsp:spPr>
        <a:xfrm>
          <a:off x="822" y="-4390"/>
          <a:ext cx="3330559" cy="14514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985" tIns="165100" rIns="328985" bIns="165100" numCol="1" spcCol="1270" anchor="ctr" anchorCtr="0">
          <a:noAutofit/>
        </a:bodyPr>
        <a:lstStyle/>
        <a:p>
          <a:pPr marL="0" lvl="0" indent="0" algn="l" defTabSz="2933700">
            <a:lnSpc>
              <a:spcPct val="90000"/>
            </a:lnSpc>
            <a:spcBef>
              <a:spcPct val="0"/>
            </a:spcBef>
            <a:spcAft>
              <a:spcPct val="35000"/>
            </a:spcAft>
            <a:buNone/>
          </a:pPr>
          <a:r>
            <a:rPr lang="en-IN" sz="6600" kern="1200"/>
            <a:t>01</a:t>
          </a:r>
          <a:endParaRPr lang="en-IN" sz="6600" kern="1200" dirty="0"/>
        </a:p>
      </dsp:txBody>
      <dsp:txXfrm>
        <a:off x="822" y="-4390"/>
        <a:ext cx="3330559" cy="1451410"/>
      </dsp:txXfrm>
    </dsp:sp>
    <dsp:sp modelId="{F78A4DE0-2644-489A-B245-8B09E6EAC3C7}">
      <dsp:nvSpPr>
        <dsp:cNvPr id="0" name=""/>
        <dsp:cNvSpPr/>
      </dsp:nvSpPr>
      <dsp:spPr>
        <a:xfrm>
          <a:off x="3597826" y="-177997"/>
          <a:ext cx="3330559" cy="3971858"/>
        </a:xfrm>
        <a:prstGeom prst="rect">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985" tIns="0" rIns="328985" bIns="33020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Times New Roman" panose="02020603050405020304" pitchFamily="18" charset="0"/>
              <a:cs typeface="Times New Roman" panose="02020603050405020304" pitchFamily="18" charset="0"/>
            </a:rPr>
            <a:t>To get insights into the objectives, features and benefits under each flagship scheme in Agriculture.</a:t>
          </a:r>
          <a:endParaRPr lang="en-IN" sz="2600" kern="1200" dirty="0">
            <a:solidFill>
              <a:schemeClr val="tx1"/>
            </a:solidFill>
            <a:latin typeface="Times New Roman" panose="02020603050405020304" pitchFamily="18" charset="0"/>
            <a:cs typeface="Times New Roman" panose="02020603050405020304" pitchFamily="18" charset="0"/>
          </a:endParaRPr>
        </a:p>
      </dsp:txBody>
      <dsp:txXfrm>
        <a:off x="3597826" y="1410745"/>
        <a:ext cx="3330559" cy="2383114"/>
      </dsp:txXfrm>
    </dsp:sp>
    <dsp:sp modelId="{B5DDFBC0-D186-4A1E-84DC-447FAEB0A48A}">
      <dsp:nvSpPr>
        <dsp:cNvPr id="0" name=""/>
        <dsp:cNvSpPr/>
      </dsp:nvSpPr>
      <dsp:spPr>
        <a:xfrm>
          <a:off x="3597826" y="-6331"/>
          <a:ext cx="3330559" cy="14514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985" tIns="165100" rIns="328985" bIns="165100" numCol="1" spcCol="1270" anchor="ctr" anchorCtr="0">
          <a:noAutofit/>
        </a:bodyPr>
        <a:lstStyle/>
        <a:p>
          <a:pPr marL="0" lvl="0" indent="0" algn="l" defTabSz="2933700">
            <a:lnSpc>
              <a:spcPct val="90000"/>
            </a:lnSpc>
            <a:spcBef>
              <a:spcPct val="0"/>
            </a:spcBef>
            <a:spcAft>
              <a:spcPct val="35000"/>
            </a:spcAft>
            <a:buNone/>
          </a:pPr>
          <a:r>
            <a:rPr lang="en-IN" sz="6600" kern="1200"/>
            <a:t>02</a:t>
          </a:r>
        </a:p>
      </dsp:txBody>
      <dsp:txXfrm>
        <a:off x="3597826" y="-6331"/>
        <a:ext cx="3330559" cy="1451410"/>
      </dsp:txXfrm>
    </dsp:sp>
    <dsp:sp modelId="{CFB5C0C1-548F-477A-8743-37E39471DEF2}">
      <dsp:nvSpPr>
        <dsp:cNvPr id="0" name=""/>
        <dsp:cNvSpPr/>
      </dsp:nvSpPr>
      <dsp:spPr>
        <a:xfrm>
          <a:off x="7194831" y="-177997"/>
          <a:ext cx="3330559" cy="3984521"/>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985" tIns="0" rIns="328985" bIns="33020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Times New Roman" panose="02020603050405020304" pitchFamily="18" charset="0"/>
              <a:cs typeface="Times New Roman" panose="02020603050405020304" pitchFamily="18" charset="0"/>
            </a:rPr>
            <a:t>To review the relevant research studies</a:t>
          </a:r>
          <a:endParaRPr lang="en-IN" sz="2600" kern="1200" dirty="0">
            <a:solidFill>
              <a:schemeClr val="tx1"/>
            </a:solidFill>
            <a:latin typeface="Times New Roman" panose="02020603050405020304" pitchFamily="18" charset="0"/>
            <a:cs typeface="Times New Roman" panose="02020603050405020304" pitchFamily="18" charset="0"/>
          </a:endParaRPr>
        </a:p>
      </dsp:txBody>
      <dsp:txXfrm>
        <a:off x="7194831" y="1415811"/>
        <a:ext cx="3330559" cy="2390713"/>
      </dsp:txXfrm>
    </dsp:sp>
    <dsp:sp modelId="{DFDEE296-52E0-4C00-8CBC-C9F3D96766DC}">
      <dsp:nvSpPr>
        <dsp:cNvPr id="0" name=""/>
        <dsp:cNvSpPr/>
      </dsp:nvSpPr>
      <dsp:spPr>
        <a:xfrm>
          <a:off x="7194831" y="0"/>
          <a:ext cx="3330559" cy="14514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985" tIns="165100" rIns="328985" bIns="165100" numCol="1" spcCol="1270" anchor="ctr" anchorCtr="0">
          <a:noAutofit/>
        </a:bodyPr>
        <a:lstStyle/>
        <a:p>
          <a:pPr marL="0" lvl="0" indent="0" algn="l" defTabSz="2933700">
            <a:lnSpc>
              <a:spcPct val="90000"/>
            </a:lnSpc>
            <a:spcBef>
              <a:spcPct val="0"/>
            </a:spcBef>
            <a:spcAft>
              <a:spcPct val="35000"/>
            </a:spcAft>
            <a:buNone/>
          </a:pPr>
          <a:r>
            <a:rPr lang="en-IN" sz="6600" kern="1200"/>
            <a:t>03</a:t>
          </a:r>
        </a:p>
      </dsp:txBody>
      <dsp:txXfrm>
        <a:off x="7194831" y="0"/>
        <a:ext cx="3330559" cy="1451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ADE59-44E6-4FE1-B7D8-9C4085AE87EE}">
      <dsp:nvSpPr>
        <dsp:cNvPr id="0" name=""/>
        <dsp:cNvSpPr/>
      </dsp:nvSpPr>
      <dsp:spPr>
        <a:xfrm>
          <a:off x="2013487" y="-95695"/>
          <a:ext cx="5868813" cy="372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9DBF5-D14D-4057-BE5C-6061D429252B}">
      <dsp:nvSpPr>
        <dsp:cNvPr id="0" name=""/>
        <dsp:cNvSpPr/>
      </dsp:nvSpPr>
      <dsp:spPr>
        <a:xfrm>
          <a:off x="2665577" y="523790"/>
          <a:ext cx="5868813" cy="372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just" defTabSz="1244600">
            <a:lnSpc>
              <a:spcPct val="100000"/>
            </a:lnSpc>
            <a:spcBef>
              <a:spcPct val="0"/>
            </a:spcBef>
            <a:spcAft>
              <a:spcPct val="35000"/>
            </a:spcAft>
            <a:buNone/>
          </a:pPr>
          <a:r>
            <a:rPr lang="en-US" sz="2800" i="0" kern="1200" dirty="0">
              <a:latin typeface="Times New Roman" panose="02020603050405020304" pitchFamily="18" charset="0"/>
              <a:cs typeface="Times New Roman" panose="02020603050405020304" pitchFamily="18" charset="0"/>
            </a:rPr>
            <a:t>The main objective of the </a:t>
          </a:r>
          <a:r>
            <a:rPr lang="en-US" sz="2800" i="0" kern="1200" dirty="0" err="1">
              <a:latin typeface="Times New Roman" panose="02020603050405020304" pitchFamily="18" charset="0"/>
              <a:cs typeface="Times New Roman" panose="02020603050405020304" pitchFamily="18" charset="0"/>
            </a:rPr>
            <a:t>Rythu</a:t>
          </a:r>
          <a:r>
            <a:rPr lang="en-US" sz="2800" i="0" kern="1200" dirty="0">
              <a:latin typeface="Times New Roman" panose="02020603050405020304" pitchFamily="18" charset="0"/>
              <a:cs typeface="Times New Roman" panose="02020603050405020304" pitchFamily="18" charset="0"/>
            </a:rPr>
            <a:t> </a:t>
          </a:r>
          <a:r>
            <a:rPr lang="en-US" sz="2800" i="0" kern="1200" dirty="0" err="1">
              <a:latin typeface="Times New Roman" panose="02020603050405020304" pitchFamily="18" charset="0"/>
              <a:cs typeface="Times New Roman" panose="02020603050405020304" pitchFamily="18" charset="0"/>
            </a:rPr>
            <a:t>Bandhu</a:t>
          </a:r>
          <a:r>
            <a:rPr lang="en-US" sz="2800" i="0" kern="1200" dirty="0">
              <a:latin typeface="Times New Roman" panose="02020603050405020304" pitchFamily="18" charset="0"/>
              <a:cs typeface="Times New Roman" panose="02020603050405020304" pitchFamily="18" charset="0"/>
            </a:rPr>
            <a:t> scheme is to provide financial support of Rs.5000/- per acre per season per farmer for purchase of essential  inputs and carry out other agricultural operations.</a:t>
          </a:r>
          <a:endParaRPr lang="en-US" sz="2800" kern="1200" dirty="0">
            <a:latin typeface="Times New Roman" panose="02020603050405020304" pitchFamily="18" charset="0"/>
            <a:cs typeface="Times New Roman" panose="02020603050405020304" pitchFamily="18" charset="0"/>
          </a:endParaRPr>
        </a:p>
      </dsp:txBody>
      <dsp:txXfrm>
        <a:off x="2774728" y="632941"/>
        <a:ext cx="5650511" cy="3508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F5F27-D084-4C8C-B3B3-CB069330C11D}">
      <dsp:nvSpPr>
        <dsp:cNvPr id="0" name=""/>
        <dsp:cNvSpPr/>
      </dsp:nvSpPr>
      <dsp:spPr>
        <a:xfrm>
          <a:off x="0" y="2238"/>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1. YSR </a:t>
          </a:r>
          <a:r>
            <a:rPr lang="en-IN" sz="2200" b="1" i="0" kern="1200" dirty="0" err="1">
              <a:latin typeface="Times New Roman" panose="02020603050405020304" pitchFamily="18" charset="0"/>
              <a:cs typeface="Times New Roman" panose="02020603050405020304" pitchFamily="18" charset="0"/>
            </a:rPr>
            <a:t>Raithu</a:t>
          </a:r>
          <a:r>
            <a:rPr lang="en-IN" sz="2200" b="1" i="0" kern="1200" dirty="0">
              <a:latin typeface="Times New Roman" panose="02020603050405020304" pitchFamily="18" charset="0"/>
              <a:cs typeface="Times New Roman" panose="02020603050405020304" pitchFamily="18" charset="0"/>
            </a:rPr>
            <a:t> </a:t>
          </a:r>
          <a:r>
            <a:rPr lang="en-IN" sz="2200" b="1" i="0" kern="1200" dirty="0" err="1">
              <a:latin typeface="Times New Roman" panose="02020603050405020304" pitchFamily="18" charset="0"/>
              <a:cs typeface="Times New Roman" panose="02020603050405020304" pitchFamily="18" charset="0"/>
            </a:rPr>
            <a:t>Bharosa</a:t>
          </a:r>
          <a:endParaRPr lang="en-US" sz="2200" b="1" kern="1200" dirty="0">
            <a:latin typeface="Times New Roman" panose="02020603050405020304" pitchFamily="18" charset="0"/>
            <a:cs typeface="Times New Roman" panose="02020603050405020304" pitchFamily="18" charset="0"/>
          </a:endParaRPr>
        </a:p>
      </dsp:txBody>
      <dsp:txXfrm>
        <a:off x="29112" y="31350"/>
        <a:ext cx="6608609" cy="538144"/>
      </dsp:txXfrm>
    </dsp:sp>
    <dsp:sp modelId="{10652CCE-0ACB-4FA5-8D9D-7744680D7A5C}">
      <dsp:nvSpPr>
        <dsp:cNvPr id="0" name=""/>
        <dsp:cNvSpPr/>
      </dsp:nvSpPr>
      <dsp:spPr>
        <a:xfrm>
          <a:off x="0" y="608872"/>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latin typeface="Times New Roman" panose="02020603050405020304" pitchFamily="18" charset="0"/>
              <a:cs typeface="Times New Roman" panose="02020603050405020304" pitchFamily="18" charset="0"/>
            </a:rPr>
            <a:t>2. Fee reimbursement, Youth Employment &amp; Job Creation</a:t>
          </a:r>
          <a:endParaRPr lang="en-US" sz="2200" b="1" kern="1200" dirty="0">
            <a:latin typeface="Times New Roman" panose="02020603050405020304" pitchFamily="18" charset="0"/>
            <a:cs typeface="Times New Roman" panose="02020603050405020304" pitchFamily="18" charset="0"/>
          </a:endParaRPr>
        </a:p>
      </dsp:txBody>
      <dsp:txXfrm>
        <a:off x="29112" y="637984"/>
        <a:ext cx="6608609" cy="538144"/>
      </dsp:txXfrm>
    </dsp:sp>
    <dsp:sp modelId="{FD8E3054-3498-4DC1-A4D2-00CFD2582CDF}">
      <dsp:nvSpPr>
        <dsp:cNvPr id="0" name=""/>
        <dsp:cNvSpPr/>
      </dsp:nvSpPr>
      <dsp:spPr>
        <a:xfrm>
          <a:off x="0" y="1215507"/>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3. </a:t>
          </a:r>
          <a:r>
            <a:rPr lang="en-IN" sz="2200" b="1" i="0" kern="1200" dirty="0" err="1">
              <a:latin typeface="Times New Roman" panose="02020603050405020304" pitchFamily="18" charset="0"/>
              <a:cs typeface="Times New Roman" panose="02020603050405020304" pitchFamily="18" charset="0"/>
            </a:rPr>
            <a:t>Arogyasri</a:t>
          </a:r>
          <a:endParaRPr lang="en-US" sz="2200" b="1" kern="1200" dirty="0">
            <a:latin typeface="Times New Roman" panose="02020603050405020304" pitchFamily="18" charset="0"/>
            <a:cs typeface="Times New Roman" panose="02020603050405020304" pitchFamily="18" charset="0"/>
          </a:endParaRPr>
        </a:p>
      </dsp:txBody>
      <dsp:txXfrm>
        <a:off x="29112" y="1244619"/>
        <a:ext cx="6608609" cy="538144"/>
      </dsp:txXfrm>
    </dsp:sp>
    <dsp:sp modelId="{F0F65F6A-A704-4649-8A6D-48EF69A59E09}">
      <dsp:nvSpPr>
        <dsp:cNvPr id="0" name=""/>
        <dsp:cNvSpPr/>
      </dsp:nvSpPr>
      <dsp:spPr>
        <a:xfrm>
          <a:off x="0" y="1822141"/>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4. YSR </a:t>
          </a:r>
          <a:r>
            <a:rPr lang="en-IN" sz="2200" b="1" i="0" kern="1200" dirty="0" err="1">
              <a:latin typeface="Times New Roman" panose="02020603050405020304" pitchFamily="18" charset="0"/>
              <a:cs typeface="Times New Roman" panose="02020603050405020304" pitchFamily="18" charset="0"/>
            </a:rPr>
            <a:t>Jalayagnam</a:t>
          </a:r>
          <a:endParaRPr lang="en-US" sz="2200" b="1" kern="1200" dirty="0">
            <a:latin typeface="Times New Roman" panose="02020603050405020304" pitchFamily="18" charset="0"/>
            <a:cs typeface="Times New Roman" panose="02020603050405020304" pitchFamily="18" charset="0"/>
          </a:endParaRPr>
        </a:p>
      </dsp:txBody>
      <dsp:txXfrm>
        <a:off x="29112" y="1851253"/>
        <a:ext cx="6608609" cy="538144"/>
      </dsp:txXfrm>
    </dsp:sp>
    <dsp:sp modelId="{CB698FC7-6742-429B-ABF9-784358402006}">
      <dsp:nvSpPr>
        <dsp:cNvPr id="0" name=""/>
        <dsp:cNvSpPr/>
      </dsp:nvSpPr>
      <dsp:spPr>
        <a:xfrm>
          <a:off x="0" y="2428775"/>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5. Ban on Alcohol</a:t>
          </a:r>
          <a:endParaRPr lang="en-US" sz="2200" b="1" kern="1200" dirty="0">
            <a:latin typeface="Times New Roman" panose="02020603050405020304" pitchFamily="18" charset="0"/>
            <a:cs typeface="Times New Roman" panose="02020603050405020304" pitchFamily="18" charset="0"/>
          </a:endParaRPr>
        </a:p>
      </dsp:txBody>
      <dsp:txXfrm>
        <a:off x="29112" y="2457887"/>
        <a:ext cx="6608609" cy="538144"/>
      </dsp:txXfrm>
    </dsp:sp>
    <dsp:sp modelId="{DE644B1C-1B74-49C7-B8D2-3EA0389AF721}">
      <dsp:nvSpPr>
        <dsp:cNvPr id="0" name=""/>
        <dsp:cNvSpPr/>
      </dsp:nvSpPr>
      <dsp:spPr>
        <a:xfrm>
          <a:off x="0" y="3035409"/>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6. Amma </a:t>
          </a:r>
          <a:r>
            <a:rPr lang="en-IN" sz="2200" b="1" i="0" kern="1200" dirty="0" err="1">
              <a:latin typeface="Times New Roman" panose="02020603050405020304" pitchFamily="18" charset="0"/>
              <a:cs typeface="Times New Roman" panose="02020603050405020304" pitchFamily="18" charset="0"/>
            </a:rPr>
            <a:t>Vodi</a:t>
          </a:r>
          <a:endParaRPr lang="en-US" sz="2200" b="1" kern="1200" dirty="0">
            <a:latin typeface="Times New Roman" panose="02020603050405020304" pitchFamily="18" charset="0"/>
            <a:cs typeface="Times New Roman" panose="02020603050405020304" pitchFamily="18" charset="0"/>
          </a:endParaRPr>
        </a:p>
      </dsp:txBody>
      <dsp:txXfrm>
        <a:off x="29112" y="3064521"/>
        <a:ext cx="6608609" cy="538144"/>
      </dsp:txXfrm>
    </dsp:sp>
    <dsp:sp modelId="{F4258043-C236-4E66-8A12-388F7ED06AFF}">
      <dsp:nvSpPr>
        <dsp:cNvPr id="0" name=""/>
        <dsp:cNvSpPr/>
      </dsp:nvSpPr>
      <dsp:spPr>
        <a:xfrm>
          <a:off x="0" y="3642044"/>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7. YSR </a:t>
          </a:r>
          <a:r>
            <a:rPr lang="en-IN" sz="2200" b="1" i="0" kern="1200" dirty="0" err="1">
              <a:latin typeface="Times New Roman" panose="02020603050405020304" pitchFamily="18" charset="0"/>
              <a:cs typeface="Times New Roman" panose="02020603050405020304" pitchFamily="18" charset="0"/>
            </a:rPr>
            <a:t>Asara</a:t>
          </a:r>
          <a:r>
            <a:rPr lang="en-IN" sz="2200" b="1" i="0" kern="1200" dirty="0">
              <a:latin typeface="Times New Roman" panose="02020603050405020304" pitchFamily="18" charset="0"/>
              <a:cs typeface="Times New Roman" panose="02020603050405020304" pitchFamily="18" charset="0"/>
            </a:rPr>
            <a:t>, YSR </a:t>
          </a:r>
          <a:r>
            <a:rPr lang="en-IN" sz="2200" b="1" i="0" kern="1200" dirty="0" err="1">
              <a:latin typeface="Times New Roman" panose="02020603050405020304" pitchFamily="18" charset="0"/>
              <a:cs typeface="Times New Roman" panose="02020603050405020304" pitchFamily="18" charset="0"/>
            </a:rPr>
            <a:t>Cheyuta</a:t>
          </a:r>
          <a:endParaRPr lang="en-US" sz="2200" b="1" kern="1200" dirty="0">
            <a:latin typeface="Times New Roman" panose="02020603050405020304" pitchFamily="18" charset="0"/>
            <a:cs typeface="Times New Roman" panose="02020603050405020304" pitchFamily="18" charset="0"/>
          </a:endParaRPr>
        </a:p>
      </dsp:txBody>
      <dsp:txXfrm>
        <a:off x="29112" y="3671156"/>
        <a:ext cx="6608609" cy="538144"/>
      </dsp:txXfrm>
    </dsp:sp>
    <dsp:sp modelId="{45B1A6B4-5EB3-4502-A2CA-57865E359677}">
      <dsp:nvSpPr>
        <dsp:cNvPr id="0" name=""/>
        <dsp:cNvSpPr/>
      </dsp:nvSpPr>
      <dsp:spPr>
        <a:xfrm>
          <a:off x="0" y="4248678"/>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8. Housing for all poor</a:t>
          </a:r>
          <a:endParaRPr lang="en-US" sz="2200" b="1" kern="1200" dirty="0">
            <a:latin typeface="Times New Roman" panose="02020603050405020304" pitchFamily="18" charset="0"/>
            <a:cs typeface="Times New Roman" panose="02020603050405020304" pitchFamily="18" charset="0"/>
          </a:endParaRPr>
        </a:p>
      </dsp:txBody>
      <dsp:txXfrm>
        <a:off x="29112" y="4277790"/>
        <a:ext cx="6608609" cy="538144"/>
      </dsp:txXfrm>
    </dsp:sp>
    <dsp:sp modelId="{89C7C217-1407-428C-9E6F-351C519A094D}">
      <dsp:nvSpPr>
        <dsp:cNvPr id="0" name=""/>
        <dsp:cNvSpPr/>
      </dsp:nvSpPr>
      <dsp:spPr>
        <a:xfrm>
          <a:off x="0" y="4855312"/>
          <a:ext cx="6666833" cy="596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b="1" i="0" kern="1200" dirty="0">
              <a:latin typeface="Times New Roman" panose="02020603050405020304" pitchFamily="18" charset="0"/>
              <a:cs typeface="Times New Roman" panose="02020603050405020304" pitchFamily="18" charset="0"/>
            </a:rPr>
            <a:t>9. Pensions – Enhancement</a:t>
          </a:r>
          <a:endParaRPr lang="en-US" sz="2200" b="1" kern="1200" dirty="0">
            <a:latin typeface="Times New Roman" panose="02020603050405020304" pitchFamily="18" charset="0"/>
            <a:cs typeface="Times New Roman" panose="02020603050405020304" pitchFamily="18" charset="0"/>
          </a:endParaRPr>
        </a:p>
      </dsp:txBody>
      <dsp:txXfrm>
        <a:off x="29112" y="4884424"/>
        <a:ext cx="6608609" cy="5381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5B30F-CF93-4B1B-8CF2-262621444465}">
      <dsp:nvSpPr>
        <dsp:cNvPr id="0" name=""/>
        <dsp:cNvSpPr/>
      </dsp:nvSpPr>
      <dsp:spPr>
        <a:xfrm>
          <a:off x="0" y="13328"/>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Times New Roman" panose="02020603050405020304" pitchFamily="18" charset="0"/>
              <a:cs typeface="Times New Roman" panose="02020603050405020304" pitchFamily="18" charset="0"/>
            </a:rPr>
            <a:t>Availability of modern equipment.</a:t>
          </a:r>
          <a:endParaRPr lang="en-US" sz="2800" kern="1200">
            <a:latin typeface="Times New Roman" panose="02020603050405020304" pitchFamily="18" charset="0"/>
            <a:cs typeface="Times New Roman" panose="02020603050405020304" pitchFamily="18" charset="0"/>
          </a:endParaRPr>
        </a:p>
      </dsp:txBody>
      <dsp:txXfrm>
        <a:off x="41123" y="54451"/>
        <a:ext cx="6058602" cy="760154"/>
      </dsp:txXfrm>
    </dsp:sp>
    <dsp:sp modelId="{F0144EA3-63E7-45B3-B17E-C6D5AC4EC218}">
      <dsp:nvSpPr>
        <dsp:cNvPr id="0" name=""/>
        <dsp:cNvSpPr/>
      </dsp:nvSpPr>
      <dsp:spPr>
        <a:xfrm>
          <a:off x="0" y="985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Reasonable price.</a:t>
          </a:r>
          <a:endParaRPr lang="en-US" sz="2800" kern="1200" dirty="0">
            <a:latin typeface="Times New Roman" panose="02020603050405020304" pitchFamily="18" charset="0"/>
            <a:cs typeface="Times New Roman" panose="02020603050405020304" pitchFamily="18" charset="0"/>
          </a:endParaRPr>
        </a:p>
      </dsp:txBody>
      <dsp:txXfrm>
        <a:off x="41123" y="1026452"/>
        <a:ext cx="6058602" cy="760154"/>
      </dsp:txXfrm>
    </dsp:sp>
    <dsp:sp modelId="{F186E190-6BD2-4A28-B4D8-BD81E8C6BD4C}">
      <dsp:nvSpPr>
        <dsp:cNvPr id="0" name=""/>
        <dsp:cNvSpPr/>
      </dsp:nvSpPr>
      <dsp:spPr>
        <a:xfrm>
          <a:off x="0" y="1957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Times New Roman" panose="02020603050405020304" pitchFamily="18" charset="0"/>
              <a:cs typeface="Times New Roman" panose="02020603050405020304" pitchFamily="18" charset="0"/>
            </a:rPr>
            <a:t>Availability of timely service.</a:t>
          </a:r>
          <a:endParaRPr lang="en-US" sz="2800" kern="1200">
            <a:latin typeface="Times New Roman" panose="02020603050405020304" pitchFamily="18" charset="0"/>
            <a:cs typeface="Times New Roman" panose="02020603050405020304" pitchFamily="18" charset="0"/>
          </a:endParaRPr>
        </a:p>
      </dsp:txBody>
      <dsp:txXfrm>
        <a:off x="41123" y="1998452"/>
        <a:ext cx="6058602" cy="760154"/>
      </dsp:txXfrm>
    </dsp:sp>
    <dsp:sp modelId="{8FE78E2C-4458-494D-90E1-62CCB6471CF0}">
      <dsp:nvSpPr>
        <dsp:cNvPr id="0" name=""/>
        <dsp:cNvSpPr/>
      </dsp:nvSpPr>
      <dsp:spPr>
        <a:xfrm>
          <a:off x="0" y="2929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Quality service.</a:t>
          </a:r>
          <a:endParaRPr lang="en-US" sz="2800" kern="1200" dirty="0">
            <a:latin typeface="Times New Roman" panose="02020603050405020304" pitchFamily="18" charset="0"/>
            <a:cs typeface="Times New Roman" panose="02020603050405020304" pitchFamily="18" charset="0"/>
          </a:endParaRPr>
        </a:p>
      </dsp:txBody>
      <dsp:txXfrm>
        <a:off x="41123" y="2970452"/>
        <a:ext cx="6058602" cy="760154"/>
      </dsp:txXfrm>
    </dsp:sp>
    <dsp:sp modelId="{D876793D-483E-47CA-8EDF-89258A6C551B}">
      <dsp:nvSpPr>
        <dsp:cNvPr id="0" name=""/>
        <dsp:cNvSpPr/>
      </dsp:nvSpPr>
      <dsp:spPr>
        <a:xfrm>
          <a:off x="0" y="3901329"/>
          <a:ext cx="6140848"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Advance booking facility.</a:t>
          </a:r>
          <a:endParaRPr lang="en-US" sz="2800" kern="1200" dirty="0">
            <a:latin typeface="Times New Roman" panose="02020603050405020304" pitchFamily="18" charset="0"/>
            <a:cs typeface="Times New Roman" panose="02020603050405020304" pitchFamily="18" charset="0"/>
          </a:endParaRPr>
        </a:p>
      </dsp:txBody>
      <dsp:txXfrm>
        <a:off x="41123" y="3942452"/>
        <a:ext cx="6058602" cy="7601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4T09:23:04.522"/>
    </inkml:context>
    <inkml:brush xml:id="br0">
      <inkml:brushProperty name="width" value="0.35" units="cm"/>
      <inkml:brushProperty name="height" value="0.35" units="cm"/>
      <inkml:brushProperty name="color" value="#FFFFFF"/>
    </inkml:brush>
  </inkml:definitions>
  <inkml:trace contextRef="#ctx0" brushRef="#br0">25 1 24575,'0'7'0,"-6"9"0,-4 10 0,1 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E0CFE-5479-45F2-ADC5-1584C5AE3E70}" type="datetimeFigureOut">
              <a:rPr lang="en-IN" smtClean="0"/>
              <a:t>22-07-2022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2E753-61DF-4CB7-8E59-E3B2077BF621}" type="slidenum">
              <a:rPr lang="en-IN" smtClean="0"/>
              <a:t>‹#›</a:t>
            </a:fld>
            <a:endParaRPr lang="en-IN"/>
          </a:p>
        </p:txBody>
      </p:sp>
    </p:spTree>
    <p:extLst>
      <p:ext uri="{BB962C8B-B14F-4D97-AF65-F5344CB8AC3E}">
        <p14:creationId xmlns:p14="http://schemas.microsoft.com/office/powerpoint/2010/main" val="294495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71A8-C53F-12F8-DAD0-9B9CA8C6CE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5EFE899-0380-738A-4558-E8905534A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F8FD7CE-2AD9-0C9D-F0B4-A70FCE71D374}"/>
              </a:ext>
            </a:extLst>
          </p:cNvPr>
          <p:cNvSpPr>
            <a:spLocks noGrp="1"/>
          </p:cNvSpPr>
          <p:nvPr>
            <p:ph type="dt" sz="half" idx="10"/>
          </p:nvPr>
        </p:nvSpPr>
        <p:spPr/>
        <p:txBody>
          <a:bodyPr/>
          <a:lstStyle/>
          <a:p>
            <a:fld id="{38F6269F-2DAD-4F99-8BDE-F746DB9FBCAD}" type="datetime1">
              <a:rPr lang="en-IN" smtClean="0"/>
              <a:t>22-07-2022</a:t>
            </a:fld>
            <a:endParaRPr lang="en-IN"/>
          </a:p>
        </p:txBody>
      </p:sp>
      <p:sp>
        <p:nvSpPr>
          <p:cNvPr id="5" name="Footer Placeholder 4">
            <a:extLst>
              <a:ext uri="{FF2B5EF4-FFF2-40B4-BE49-F238E27FC236}">
                <a16:creationId xmlns:a16="http://schemas.microsoft.com/office/drawing/2014/main" id="{3640B3C9-E925-12BC-D9E0-DAF9D9B7A49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4FCCE8D-4DF6-E94D-2F90-CF54FD81EB74}"/>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276016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CD18-5099-BDB4-29F0-6BA865AF357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14F80CA-1B35-0B21-4688-7C448D393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D94E504-984C-D602-5D85-4375EB4153F8}"/>
              </a:ext>
            </a:extLst>
          </p:cNvPr>
          <p:cNvSpPr>
            <a:spLocks noGrp="1"/>
          </p:cNvSpPr>
          <p:nvPr>
            <p:ph type="dt" sz="half" idx="10"/>
          </p:nvPr>
        </p:nvSpPr>
        <p:spPr/>
        <p:txBody>
          <a:bodyPr/>
          <a:lstStyle/>
          <a:p>
            <a:fld id="{5F7BA182-2408-430D-AE27-35DF8BFC67DF}" type="datetime1">
              <a:rPr lang="en-IN" smtClean="0"/>
              <a:t>22-07-2022</a:t>
            </a:fld>
            <a:endParaRPr lang="en-IN"/>
          </a:p>
        </p:txBody>
      </p:sp>
      <p:sp>
        <p:nvSpPr>
          <p:cNvPr id="5" name="Footer Placeholder 4">
            <a:extLst>
              <a:ext uri="{FF2B5EF4-FFF2-40B4-BE49-F238E27FC236}">
                <a16:creationId xmlns:a16="http://schemas.microsoft.com/office/drawing/2014/main" id="{C1BA5721-3511-D91A-5798-21AA9E5AE7A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322D86-A079-4316-B418-C747CB70F3AA}"/>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377110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6F4E1-3685-BF40-088F-4918649088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C9D6BB6-A6F7-72EA-DC97-1BC7FB62AA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695BCD-FE8A-02DD-F45E-1DB3A3033D30}"/>
              </a:ext>
            </a:extLst>
          </p:cNvPr>
          <p:cNvSpPr>
            <a:spLocks noGrp="1"/>
          </p:cNvSpPr>
          <p:nvPr>
            <p:ph type="dt" sz="half" idx="10"/>
          </p:nvPr>
        </p:nvSpPr>
        <p:spPr/>
        <p:txBody>
          <a:bodyPr/>
          <a:lstStyle/>
          <a:p>
            <a:fld id="{AD67D83F-4C04-41D8-87A6-1D788768427C}" type="datetime1">
              <a:rPr lang="en-IN" smtClean="0"/>
              <a:t>22-07-2022</a:t>
            </a:fld>
            <a:endParaRPr lang="en-IN"/>
          </a:p>
        </p:txBody>
      </p:sp>
      <p:sp>
        <p:nvSpPr>
          <p:cNvPr id="5" name="Footer Placeholder 4">
            <a:extLst>
              <a:ext uri="{FF2B5EF4-FFF2-40B4-BE49-F238E27FC236}">
                <a16:creationId xmlns:a16="http://schemas.microsoft.com/office/drawing/2014/main" id="{48C9495E-2060-8DAA-D3E4-BED28162E3C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F98DF2-15F5-5342-F614-B40914B8EABA}"/>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330256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ECC3-1E5F-2488-83D3-1EAF95AB951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827B9ED-7B2F-CF13-9113-67191AFC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9B580AF-D8F0-DA18-E3AB-A16165B0ACEF}"/>
              </a:ext>
            </a:extLst>
          </p:cNvPr>
          <p:cNvSpPr>
            <a:spLocks noGrp="1"/>
          </p:cNvSpPr>
          <p:nvPr>
            <p:ph type="dt" sz="half" idx="10"/>
          </p:nvPr>
        </p:nvSpPr>
        <p:spPr/>
        <p:txBody>
          <a:bodyPr/>
          <a:lstStyle/>
          <a:p>
            <a:fld id="{0DF292A8-089B-4D98-A8F2-0D58A5A0E083}" type="datetime1">
              <a:rPr lang="en-IN" smtClean="0"/>
              <a:t>22-07-2022</a:t>
            </a:fld>
            <a:endParaRPr lang="en-IN"/>
          </a:p>
        </p:txBody>
      </p:sp>
      <p:sp>
        <p:nvSpPr>
          <p:cNvPr id="5" name="Footer Placeholder 4">
            <a:extLst>
              <a:ext uri="{FF2B5EF4-FFF2-40B4-BE49-F238E27FC236}">
                <a16:creationId xmlns:a16="http://schemas.microsoft.com/office/drawing/2014/main" id="{6D0F2894-3BFC-D6FE-6206-DC3CF8E277C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816ED2-37CB-2011-DA91-43DF9A325F5C}"/>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380446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42C-CA3A-3FDA-2CFA-120A7649E5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22406BE-DEA3-B717-8DD8-BBCBC8B500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7E2CDC-51B1-DBE0-2A32-6FE2B8BAAF56}"/>
              </a:ext>
            </a:extLst>
          </p:cNvPr>
          <p:cNvSpPr>
            <a:spLocks noGrp="1"/>
          </p:cNvSpPr>
          <p:nvPr>
            <p:ph type="dt" sz="half" idx="10"/>
          </p:nvPr>
        </p:nvSpPr>
        <p:spPr/>
        <p:txBody>
          <a:bodyPr/>
          <a:lstStyle/>
          <a:p>
            <a:fld id="{AED3DD0B-1E4E-4D22-A75F-2C444E990E83}" type="datetime1">
              <a:rPr lang="en-IN" smtClean="0"/>
              <a:t>22-07-2022</a:t>
            </a:fld>
            <a:endParaRPr lang="en-IN"/>
          </a:p>
        </p:txBody>
      </p:sp>
      <p:sp>
        <p:nvSpPr>
          <p:cNvPr id="5" name="Footer Placeholder 4">
            <a:extLst>
              <a:ext uri="{FF2B5EF4-FFF2-40B4-BE49-F238E27FC236}">
                <a16:creationId xmlns:a16="http://schemas.microsoft.com/office/drawing/2014/main" id="{4FB7402C-110C-02C9-D86B-E98823E82D3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3CCF2B-C7B9-D1AA-7FB6-390EB35C4DA8}"/>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163146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7027-80CE-4B76-4D24-11358E35E0E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1BE11D7-8B9B-D643-CA36-9AB850670C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BA3CD5B-2EF5-7B66-EF9A-548EAF4F3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E9DECCD-58A2-A30B-1752-888A5389B91F}"/>
              </a:ext>
            </a:extLst>
          </p:cNvPr>
          <p:cNvSpPr>
            <a:spLocks noGrp="1"/>
          </p:cNvSpPr>
          <p:nvPr>
            <p:ph type="dt" sz="half" idx="10"/>
          </p:nvPr>
        </p:nvSpPr>
        <p:spPr/>
        <p:txBody>
          <a:bodyPr/>
          <a:lstStyle/>
          <a:p>
            <a:fld id="{98AD6B55-51A0-475D-9C4B-A084DD6BA78D}" type="datetime1">
              <a:rPr lang="en-IN" smtClean="0"/>
              <a:t>22-07-2022</a:t>
            </a:fld>
            <a:endParaRPr lang="en-IN"/>
          </a:p>
        </p:txBody>
      </p:sp>
      <p:sp>
        <p:nvSpPr>
          <p:cNvPr id="6" name="Footer Placeholder 5">
            <a:extLst>
              <a:ext uri="{FF2B5EF4-FFF2-40B4-BE49-F238E27FC236}">
                <a16:creationId xmlns:a16="http://schemas.microsoft.com/office/drawing/2014/main" id="{F5D69FA1-D93C-EB46-E2E5-CD1AB574977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FCC6F7C-154D-ACF6-5E42-0A758107ACD8}"/>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77221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9DD3-C909-903A-7D63-C8506240D82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21829D5-3569-969C-C275-76FEC3F71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7A0EEF-805A-A377-A937-A3965178EF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F23C8A3-25A4-3EC3-DD46-7A2A7FD04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16B3DC-8812-1B77-8752-C593EE86EE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0CC34DD-4C4F-FC91-3791-776617FAFFAC}"/>
              </a:ext>
            </a:extLst>
          </p:cNvPr>
          <p:cNvSpPr>
            <a:spLocks noGrp="1"/>
          </p:cNvSpPr>
          <p:nvPr>
            <p:ph type="dt" sz="half" idx="10"/>
          </p:nvPr>
        </p:nvSpPr>
        <p:spPr/>
        <p:txBody>
          <a:bodyPr/>
          <a:lstStyle/>
          <a:p>
            <a:fld id="{03D9B91D-01FF-42DD-BF20-B7DCC6122D71}" type="datetime1">
              <a:rPr lang="en-IN" smtClean="0"/>
              <a:t>22-07-2022</a:t>
            </a:fld>
            <a:endParaRPr lang="en-IN"/>
          </a:p>
        </p:txBody>
      </p:sp>
      <p:sp>
        <p:nvSpPr>
          <p:cNvPr id="8" name="Footer Placeholder 7">
            <a:extLst>
              <a:ext uri="{FF2B5EF4-FFF2-40B4-BE49-F238E27FC236}">
                <a16:creationId xmlns:a16="http://schemas.microsoft.com/office/drawing/2014/main" id="{419DB2B0-C2FE-486A-E09D-461D87E55CA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DC76403-A697-3266-491A-DB22E38025AC}"/>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428452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E071-4066-7E9F-CA24-345FEA7F468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7F5FDE4-D5E9-1880-EF16-BC7AF4682DD3}"/>
              </a:ext>
            </a:extLst>
          </p:cNvPr>
          <p:cNvSpPr>
            <a:spLocks noGrp="1"/>
          </p:cNvSpPr>
          <p:nvPr>
            <p:ph type="dt" sz="half" idx="10"/>
          </p:nvPr>
        </p:nvSpPr>
        <p:spPr/>
        <p:txBody>
          <a:bodyPr/>
          <a:lstStyle/>
          <a:p>
            <a:fld id="{6E47FA8A-2361-4C11-99FF-C33CCC52E700}" type="datetime1">
              <a:rPr lang="en-IN" smtClean="0"/>
              <a:t>22-07-2022</a:t>
            </a:fld>
            <a:endParaRPr lang="en-IN"/>
          </a:p>
        </p:txBody>
      </p:sp>
      <p:sp>
        <p:nvSpPr>
          <p:cNvPr id="4" name="Footer Placeholder 3">
            <a:extLst>
              <a:ext uri="{FF2B5EF4-FFF2-40B4-BE49-F238E27FC236}">
                <a16:creationId xmlns:a16="http://schemas.microsoft.com/office/drawing/2014/main" id="{C997697D-71A8-6241-4FEE-CDD5BD84381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E59459B-BC8C-784C-3232-AB9DEBD49144}"/>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123369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2D18A-F7B3-EAB7-78C3-E4556FBE3BF6}"/>
              </a:ext>
            </a:extLst>
          </p:cNvPr>
          <p:cNvSpPr>
            <a:spLocks noGrp="1"/>
          </p:cNvSpPr>
          <p:nvPr>
            <p:ph type="dt" sz="half" idx="10"/>
          </p:nvPr>
        </p:nvSpPr>
        <p:spPr/>
        <p:txBody>
          <a:bodyPr/>
          <a:lstStyle/>
          <a:p>
            <a:fld id="{5365E685-A881-4BE7-8853-7DC536ED9B54}" type="datetime1">
              <a:rPr lang="en-IN" smtClean="0"/>
              <a:t>22-07-2022</a:t>
            </a:fld>
            <a:endParaRPr lang="en-IN"/>
          </a:p>
        </p:txBody>
      </p:sp>
      <p:sp>
        <p:nvSpPr>
          <p:cNvPr id="3" name="Footer Placeholder 2">
            <a:extLst>
              <a:ext uri="{FF2B5EF4-FFF2-40B4-BE49-F238E27FC236}">
                <a16:creationId xmlns:a16="http://schemas.microsoft.com/office/drawing/2014/main" id="{1112FB6A-78F7-8F72-24DB-5782B502C31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996276C-59B4-4B40-A06F-95E17008F0AB}"/>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241914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07BB-2B5C-4DE9-E7F8-BA38D75B6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47D4F82-33D9-5ABB-A949-C4B66FCD1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FD1975C-C833-4F81-BFAB-6998C135F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B1274-7837-4A1E-119C-930350A31C3C}"/>
              </a:ext>
            </a:extLst>
          </p:cNvPr>
          <p:cNvSpPr>
            <a:spLocks noGrp="1"/>
          </p:cNvSpPr>
          <p:nvPr>
            <p:ph type="dt" sz="half" idx="10"/>
          </p:nvPr>
        </p:nvSpPr>
        <p:spPr/>
        <p:txBody>
          <a:bodyPr/>
          <a:lstStyle/>
          <a:p>
            <a:fld id="{81B3C58B-1C8D-46C9-82EB-BAB4D75C345D}" type="datetime1">
              <a:rPr lang="en-IN" smtClean="0"/>
              <a:t>22-07-2022</a:t>
            </a:fld>
            <a:endParaRPr lang="en-IN"/>
          </a:p>
        </p:txBody>
      </p:sp>
      <p:sp>
        <p:nvSpPr>
          <p:cNvPr id="6" name="Footer Placeholder 5">
            <a:extLst>
              <a:ext uri="{FF2B5EF4-FFF2-40B4-BE49-F238E27FC236}">
                <a16:creationId xmlns:a16="http://schemas.microsoft.com/office/drawing/2014/main" id="{02F0AE41-6321-F7DD-59CC-D5097AA3E0B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C1AAF52-5FBF-0A2C-CDE7-4A713A607B49}"/>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274713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85C5-5FD5-19A2-30D0-FC0637DA3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CF41AEB-B666-DF77-99D9-42C2D7133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8CAA236-0D3D-AF78-CCDD-D6E08C00C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74F80-DD44-8516-C950-69BAF3F47ADC}"/>
              </a:ext>
            </a:extLst>
          </p:cNvPr>
          <p:cNvSpPr>
            <a:spLocks noGrp="1"/>
          </p:cNvSpPr>
          <p:nvPr>
            <p:ph type="dt" sz="half" idx="10"/>
          </p:nvPr>
        </p:nvSpPr>
        <p:spPr/>
        <p:txBody>
          <a:bodyPr/>
          <a:lstStyle/>
          <a:p>
            <a:fld id="{161353B2-7E61-47A4-8D79-7BAE694160A1}" type="datetime1">
              <a:rPr lang="en-IN" smtClean="0"/>
              <a:t>22-07-2022</a:t>
            </a:fld>
            <a:endParaRPr lang="en-IN"/>
          </a:p>
        </p:txBody>
      </p:sp>
      <p:sp>
        <p:nvSpPr>
          <p:cNvPr id="6" name="Footer Placeholder 5">
            <a:extLst>
              <a:ext uri="{FF2B5EF4-FFF2-40B4-BE49-F238E27FC236}">
                <a16:creationId xmlns:a16="http://schemas.microsoft.com/office/drawing/2014/main" id="{1D776D1E-35C7-7F23-5BB5-54C50603D91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689EBC-2A2E-5EC1-69B3-2B04B0284D5B}"/>
              </a:ext>
            </a:extLst>
          </p:cNvPr>
          <p:cNvSpPr>
            <a:spLocks noGrp="1"/>
          </p:cNvSpPr>
          <p:nvPr>
            <p:ph type="sldNum" sz="quarter" idx="12"/>
          </p:nvPr>
        </p:nvSpPr>
        <p:spPr/>
        <p:txBody>
          <a:bodyPr/>
          <a:lstStyle/>
          <a:p>
            <a:fld id="{D99FA36A-733B-4FA8-82C5-A0DC086C6864}" type="slidenum">
              <a:rPr lang="en-IN" smtClean="0"/>
              <a:t>‹#›</a:t>
            </a:fld>
            <a:endParaRPr lang="en-IN"/>
          </a:p>
        </p:txBody>
      </p:sp>
    </p:spTree>
    <p:extLst>
      <p:ext uri="{BB962C8B-B14F-4D97-AF65-F5344CB8AC3E}">
        <p14:creationId xmlns:p14="http://schemas.microsoft.com/office/powerpoint/2010/main" val="140121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B816C-AD93-80F1-0FBA-0BEAB4912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0118ED7-AB6E-049E-EB9C-F7F986D26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2733711-96BF-3454-0107-F59EFBC27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A2D3A-3F3F-43C2-B4C7-BA6D7EDC2ABA}" type="datetime1">
              <a:rPr lang="en-IN" smtClean="0"/>
              <a:t>22-07-2022</a:t>
            </a:fld>
            <a:endParaRPr lang="en-IN"/>
          </a:p>
        </p:txBody>
      </p:sp>
      <p:sp>
        <p:nvSpPr>
          <p:cNvPr id="5" name="Footer Placeholder 4">
            <a:extLst>
              <a:ext uri="{FF2B5EF4-FFF2-40B4-BE49-F238E27FC236}">
                <a16:creationId xmlns:a16="http://schemas.microsoft.com/office/drawing/2014/main" id="{A1C6E4EB-C075-2DA8-2904-BB1BEFB07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894213D-C0F5-D537-030F-C46926ADCF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FA36A-733B-4FA8-82C5-A0DC086C6864}" type="slidenum">
              <a:rPr lang="en-IN" smtClean="0"/>
              <a:t>‹#›</a:t>
            </a:fld>
            <a:endParaRPr lang="en-IN"/>
          </a:p>
        </p:txBody>
      </p:sp>
    </p:spTree>
    <p:extLst>
      <p:ext uri="{BB962C8B-B14F-4D97-AF65-F5344CB8AC3E}">
        <p14:creationId xmlns:p14="http://schemas.microsoft.com/office/powerpoint/2010/main" val="405963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cte319.pbworks.com/w/page/30720613/activity%20-%20introduction%20to%20ddl" TargetMode="External"/><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customXml" Target="../ink/ink1.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46BF24-C325-FA8D-D660-1493A9F43D40}"/>
              </a:ext>
            </a:extLst>
          </p:cNvPr>
          <p:cNvSpPr txBox="1"/>
          <p:nvPr/>
        </p:nvSpPr>
        <p:spPr>
          <a:xfrm>
            <a:off x="1524000" y="1293338"/>
            <a:ext cx="9144000" cy="327459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kern="1200" dirty="0">
                <a:solidFill>
                  <a:schemeClr val="tx1"/>
                </a:solidFill>
                <a:latin typeface="+mj-lt"/>
                <a:ea typeface="+mj-ea"/>
                <a:cs typeface="+mj-cs"/>
              </a:rPr>
              <a:t>WELCOME</a:t>
            </a:r>
          </a:p>
        </p:txBody>
      </p:sp>
      <p:cxnSp>
        <p:nvCxnSpPr>
          <p:cNvPr id="27" name="Straight Connector 2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2600214-4849-3C36-29A6-D87755E00150}"/>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D99FA36A-733B-4FA8-82C5-A0DC086C6864}" type="slidenum">
              <a:rPr lang="en-US" smtClean="0"/>
              <a:pPr>
                <a:spcAft>
                  <a:spcPts val="600"/>
                </a:spcAft>
              </a:pPr>
              <a:t>1</a:t>
            </a:fld>
            <a:endParaRPr lang="en-US"/>
          </a:p>
        </p:txBody>
      </p:sp>
    </p:spTree>
    <p:extLst>
      <p:ext uri="{BB962C8B-B14F-4D97-AF65-F5344CB8AC3E}">
        <p14:creationId xmlns:p14="http://schemas.microsoft.com/office/powerpoint/2010/main" val="390966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4E82942-9983-0DC0-C5EF-697A89C4DCE1}"/>
              </a:ext>
            </a:extLst>
          </p:cNvPr>
          <p:cNvSpPr>
            <a:spLocks noGrp="1"/>
          </p:cNvSpPr>
          <p:nvPr>
            <p:ph type="title"/>
          </p:nvPr>
        </p:nvSpPr>
        <p:spPr>
          <a:xfrm>
            <a:off x="958506" y="800392"/>
            <a:ext cx="10264697" cy="1212102"/>
          </a:xfrm>
        </p:spPr>
        <p:txBody>
          <a:bodyPr>
            <a:normAutofit/>
          </a:bodyPr>
          <a:lstStyle/>
          <a:p>
            <a:r>
              <a:rPr lang="en-IN" sz="4000">
                <a:solidFill>
                  <a:srgbClr val="FFFFFF"/>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B75DC3CB-CA28-8F5E-DB8D-71EB0996CB5C}"/>
              </a:ext>
            </a:extLst>
          </p:cNvPr>
          <p:cNvSpPr>
            <a:spLocks noGrp="1"/>
          </p:cNvSpPr>
          <p:nvPr>
            <p:ph idx="1"/>
          </p:nvPr>
        </p:nvSpPr>
        <p:spPr>
          <a:xfrm>
            <a:off x="1250451" y="1690459"/>
            <a:ext cx="9855579" cy="4193393"/>
          </a:xfrm>
        </p:spPr>
        <p:txBody>
          <a:bodyPr anchor="ctr">
            <a:normAutofit/>
          </a:bodyPr>
          <a:lstStyle/>
          <a:p>
            <a:pPr algn="just">
              <a:lnSpc>
                <a:spcPct val="150000"/>
              </a:lnSpc>
            </a:pPr>
            <a:r>
              <a:rPr lang="en-US" sz="2400" i="0" dirty="0" err="1">
                <a:effectLst/>
                <a:latin typeface="Times New Roman" panose="02020603050405020304" pitchFamily="18" charset="0"/>
                <a:cs typeface="Times New Roman" panose="02020603050405020304" pitchFamily="18" charset="0"/>
              </a:rPr>
              <a:t>Rythu</a:t>
            </a:r>
            <a:r>
              <a:rPr lang="en-US" sz="2400" i="0" dirty="0">
                <a:effectLst/>
                <a:latin typeface="Times New Roman" panose="02020603050405020304" pitchFamily="18" charset="0"/>
                <a:cs typeface="Times New Roman" panose="02020603050405020304" pitchFamily="18" charset="0"/>
              </a:rPr>
              <a:t> </a:t>
            </a:r>
            <a:r>
              <a:rPr lang="en-US" sz="2400" i="0" dirty="0" err="1">
                <a:effectLst/>
                <a:latin typeface="Times New Roman" panose="02020603050405020304" pitchFamily="18" charset="0"/>
                <a:cs typeface="Times New Roman" panose="02020603050405020304" pitchFamily="18" charset="0"/>
              </a:rPr>
              <a:t>Bandhu</a:t>
            </a:r>
            <a:r>
              <a:rPr lang="en-US" sz="2400" i="0" dirty="0">
                <a:effectLst/>
                <a:latin typeface="Times New Roman" panose="02020603050405020304" pitchFamily="18" charset="0"/>
                <a:cs typeface="Times New Roman" panose="02020603050405020304" pitchFamily="18" charset="0"/>
              </a:rPr>
              <a:t> is an Agriculture investment support scheme providing financial assistance to the farmer for growing two crops in a </a:t>
            </a:r>
            <a:r>
              <a:rPr lang="en-US" sz="2400" i="0" dirty="0" err="1">
                <a:effectLst/>
                <a:latin typeface="Times New Roman" panose="02020603050405020304" pitchFamily="18" charset="0"/>
                <a:cs typeface="Times New Roman" panose="02020603050405020304" pitchFamily="18" charset="0"/>
              </a:rPr>
              <a:t>year</a:t>
            </a:r>
            <a:r>
              <a:rPr lang="en-US" sz="2400" dirty="0" err="1">
                <a:latin typeface="Times New Roman" panose="02020603050405020304" pitchFamily="18" charset="0"/>
                <a:cs typeface="Times New Roman" panose="02020603050405020304" pitchFamily="18" charset="0"/>
              </a:rPr>
              <a:t>.It</a:t>
            </a:r>
            <a:r>
              <a:rPr lang="en-US" sz="2400" dirty="0">
                <a:latin typeface="Times New Roman" panose="02020603050405020304" pitchFamily="18" charset="0"/>
                <a:cs typeface="Times New Roman" panose="02020603050405020304" pitchFamily="18" charset="0"/>
              </a:rPr>
              <a:t> is the first ever Farmer Investment Support Scheme (FISS) to be launched by any Government (state or central) in India</a:t>
            </a:r>
            <a:r>
              <a:rPr lang="en-US" sz="2400" i="0" dirty="0">
                <a:effectLst/>
                <a:latin typeface="Times New Roman" panose="02020603050405020304" pitchFamily="18" charset="0"/>
                <a:cs typeface="Times New Roman" panose="02020603050405020304" pitchFamily="18" charset="0"/>
              </a:rPr>
              <a:t> , where the cash is paid directly.</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2C342BA-27E0-EDC5-8F1E-5B0E50F8FBEA}"/>
              </a:ext>
            </a:extLst>
          </p:cNvPr>
          <p:cNvSpPr>
            <a:spLocks noGrp="1"/>
          </p:cNvSpPr>
          <p:nvPr>
            <p:ph type="sldNum" sz="quarter" idx="12"/>
          </p:nvPr>
        </p:nvSpPr>
        <p:spPr/>
        <p:txBody>
          <a:bodyPr/>
          <a:lstStyle/>
          <a:p>
            <a:fld id="{D99FA36A-733B-4FA8-82C5-A0DC086C6864}" type="slidenum">
              <a:rPr lang="en-IN" smtClean="0"/>
              <a:t>10</a:t>
            </a:fld>
            <a:endParaRPr lang="en-IN"/>
          </a:p>
        </p:txBody>
      </p:sp>
    </p:spTree>
    <p:extLst>
      <p:ext uri="{BB962C8B-B14F-4D97-AF65-F5344CB8AC3E}">
        <p14:creationId xmlns:p14="http://schemas.microsoft.com/office/powerpoint/2010/main" val="206787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CD3A9-1EAE-B38B-E866-AAFF2E630FE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 of the scheme</a:t>
            </a:r>
            <a:endParaRPr lang="en-IN" dirty="0">
              <a:latin typeface="Times New Roman" panose="02020603050405020304" pitchFamily="18" charset="0"/>
              <a:cs typeface="Times New Roman" panose="02020603050405020304" pitchFamily="18" charset="0"/>
            </a:endParaRPr>
          </a:p>
        </p:txBody>
      </p:sp>
      <p:graphicFrame>
        <p:nvGraphicFramePr>
          <p:cNvPr id="7" name="Content Placeholder 2">
            <a:extLst>
              <a:ext uri="{FF2B5EF4-FFF2-40B4-BE49-F238E27FC236}">
                <a16:creationId xmlns:a16="http://schemas.microsoft.com/office/drawing/2014/main" id="{C0D704A7-6C9D-2182-28A5-42E24A9283FF}"/>
              </a:ext>
            </a:extLst>
          </p:cNvPr>
          <p:cNvGraphicFramePr>
            <a:graphicFrameLocks noGrp="1"/>
          </p:cNvGraphicFramePr>
          <p:nvPr>
            <p:ph idx="1"/>
            <p:extLst>
              <p:ext uri="{D42A27DB-BD31-4B8C-83A1-F6EECF244321}">
                <p14:modId xmlns:p14="http://schemas.microsoft.com/office/powerpoint/2010/main" val="9868941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id="{2557043E-E3FC-BD24-5E26-367C5858C8A5}"/>
              </a:ext>
            </a:extLst>
          </p:cNvPr>
          <p:cNvSpPr/>
          <p:nvPr/>
        </p:nvSpPr>
        <p:spPr>
          <a:xfrm>
            <a:off x="9372600" y="159071"/>
            <a:ext cx="2275114" cy="2486158"/>
          </a:xfrm>
          <a:prstGeom prst="ellipse">
            <a:avLst/>
          </a:prstGeom>
          <a: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Slide Number Placeholder 2">
            <a:extLst>
              <a:ext uri="{FF2B5EF4-FFF2-40B4-BE49-F238E27FC236}">
                <a16:creationId xmlns:a16="http://schemas.microsoft.com/office/drawing/2014/main" id="{68C3E65E-1CEA-E04F-FCE2-553549046E85}"/>
              </a:ext>
            </a:extLst>
          </p:cNvPr>
          <p:cNvSpPr>
            <a:spLocks noGrp="1"/>
          </p:cNvSpPr>
          <p:nvPr>
            <p:ph type="sldNum" sz="quarter" idx="12"/>
          </p:nvPr>
        </p:nvSpPr>
        <p:spPr/>
        <p:txBody>
          <a:bodyPr/>
          <a:lstStyle/>
          <a:p>
            <a:fld id="{D99FA36A-733B-4FA8-82C5-A0DC086C6864}" type="slidenum">
              <a:rPr lang="en-IN" smtClean="0"/>
              <a:t>11</a:t>
            </a:fld>
            <a:endParaRPr lang="en-IN"/>
          </a:p>
        </p:txBody>
      </p:sp>
    </p:spTree>
    <p:extLst>
      <p:ext uri="{BB962C8B-B14F-4D97-AF65-F5344CB8AC3E}">
        <p14:creationId xmlns:p14="http://schemas.microsoft.com/office/powerpoint/2010/main" val="388801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1C51A-CC46-5609-9DB6-AF165E4BAB08}"/>
              </a:ext>
            </a:extLst>
          </p:cNvPr>
          <p:cNvSpPr>
            <a:spLocks noGrp="1"/>
          </p:cNvSpPr>
          <p:nvPr>
            <p:ph type="title"/>
          </p:nvPr>
        </p:nvSpPr>
        <p:spPr>
          <a:xfrm>
            <a:off x="1371599" y="294538"/>
            <a:ext cx="9895951" cy="1033669"/>
          </a:xfrm>
        </p:spPr>
        <p:txBody>
          <a:bodyPr>
            <a:normAutofit/>
          </a:bodyPr>
          <a:lstStyle/>
          <a:p>
            <a:r>
              <a:rPr lang="en-US" sz="4000">
                <a:solidFill>
                  <a:srgbClr val="FFFFFF"/>
                </a:solidFill>
                <a:latin typeface="Times New Roman" panose="02020603050405020304" pitchFamily="18" charset="0"/>
                <a:cs typeface="Times New Roman" panose="02020603050405020304" pitchFamily="18" charset="0"/>
              </a:rPr>
              <a:t>Timeline</a:t>
            </a:r>
            <a:endParaRPr lang="en-IN" sz="4000">
              <a:solidFill>
                <a:srgbClr val="FFFF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1EC11FA-B039-886C-97D5-CF67225D8959}"/>
              </a:ext>
            </a:extLst>
          </p:cNvPr>
          <p:cNvSpPr>
            <a:spLocks noGrp="1"/>
          </p:cNvSpPr>
          <p:nvPr>
            <p:ph idx="1"/>
          </p:nvPr>
        </p:nvSpPr>
        <p:spPr>
          <a:xfrm>
            <a:off x="751949" y="1645727"/>
            <a:ext cx="10515601" cy="4539803"/>
          </a:xfrm>
        </p:spPr>
        <p:txBody>
          <a:bodyPr anchor="ctr">
            <a:normAutofit/>
          </a:bodyPr>
          <a:lstStyle/>
          <a:p>
            <a:pPr algn="just">
              <a:lnSpc>
                <a:spcPct val="100000"/>
              </a:lnSpc>
            </a:pPr>
            <a:r>
              <a:rPr lang="en-US" sz="2600" b="0" i="0" dirty="0">
                <a:effectLst/>
                <a:latin typeface="Times New Roman" panose="02020603050405020304" pitchFamily="18" charset="0"/>
                <a:cs typeface="Times New Roman" panose="02020603050405020304" pitchFamily="18" charset="0"/>
              </a:rPr>
              <a:t>The scheme was announced by the Chief Minister of Telangana ,                         </a:t>
            </a:r>
            <a:r>
              <a:rPr lang="en-US" sz="2600" b="1" i="0" dirty="0">
                <a:effectLst/>
                <a:latin typeface="Times New Roman" panose="02020603050405020304" pitchFamily="18" charset="0"/>
                <a:cs typeface="Times New Roman" panose="02020603050405020304" pitchFamily="18" charset="0"/>
              </a:rPr>
              <a:t>K. Chandrashekhar Rao </a:t>
            </a:r>
            <a:r>
              <a:rPr lang="en-US" sz="2600" i="0" dirty="0" err="1">
                <a:effectLst/>
                <a:latin typeface="Times New Roman" panose="02020603050405020304" pitchFamily="18" charset="0"/>
                <a:cs typeface="Times New Roman" panose="02020603050405020304" pitchFamily="18" charset="0"/>
              </a:rPr>
              <a:t>garu</a:t>
            </a:r>
            <a:r>
              <a:rPr lang="en-US" sz="2600" b="1" i="0" dirty="0">
                <a:effectLst/>
                <a:latin typeface="Times New Roman" panose="02020603050405020304" pitchFamily="18" charset="0"/>
                <a:cs typeface="Times New Roman" panose="02020603050405020304" pitchFamily="18" charset="0"/>
              </a:rPr>
              <a:t> </a:t>
            </a:r>
            <a:r>
              <a:rPr lang="en-US" sz="2600" b="0" i="0" dirty="0">
                <a:effectLst/>
                <a:latin typeface="Times New Roman" panose="02020603050405020304" pitchFamily="18" charset="0"/>
                <a:cs typeface="Times New Roman" panose="02020603050405020304" pitchFamily="18" charset="0"/>
              </a:rPr>
              <a:t>at Farmers Coordination Committee (</a:t>
            </a:r>
            <a:r>
              <a:rPr lang="en-US" sz="2600" b="0" i="0" dirty="0" err="1">
                <a:effectLst/>
                <a:latin typeface="Times New Roman" panose="02020603050405020304" pitchFamily="18" charset="0"/>
                <a:cs typeface="Times New Roman" panose="02020603050405020304" pitchFamily="18" charset="0"/>
              </a:rPr>
              <a:t>Rythu</a:t>
            </a:r>
            <a:r>
              <a:rPr lang="en-US" sz="2600" b="0" i="0" dirty="0">
                <a:effectLst/>
                <a:latin typeface="Times New Roman" panose="02020603050405020304" pitchFamily="18" charset="0"/>
                <a:cs typeface="Times New Roman" panose="02020603050405020304" pitchFamily="18" charset="0"/>
              </a:rPr>
              <a:t> </a:t>
            </a:r>
            <a:r>
              <a:rPr lang="en-US" sz="2600" b="0" i="0" dirty="0" err="1">
                <a:effectLst/>
                <a:latin typeface="Times New Roman" panose="02020603050405020304" pitchFamily="18" charset="0"/>
                <a:cs typeface="Times New Roman" panose="02020603050405020304" pitchFamily="18" charset="0"/>
              </a:rPr>
              <a:t>Samanvaya</a:t>
            </a:r>
            <a:r>
              <a:rPr lang="en-US" sz="2600" b="0" i="0" dirty="0">
                <a:effectLst/>
                <a:latin typeface="Times New Roman" panose="02020603050405020304" pitchFamily="18" charset="0"/>
                <a:cs typeface="Times New Roman" panose="02020603050405020304" pitchFamily="18" charset="0"/>
              </a:rPr>
              <a:t> Samithi)  at Professor </a:t>
            </a:r>
            <a:r>
              <a:rPr lang="en-US" sz="2600" b="0" i="0" dirty="0" err="1">
                <a:effectLst/>
                <a:latin typeface="Times New Roman" panose="02020603050405020304" pitchFamily="18" charset="0"/>
                <a:cs typeface="Times New Roman" panose="02020603050405020304" pitchFamily="18" charset="0"/>
              </a:rPr>
              <a:t>Jayashankar</a:t>
            </a:r>
            <a:r>
              <a:rPr lang="en-US" sz="2600" b="0" i="0" dirty="0">
                <a:effectLst/>
                <a:latin typeface="Times New Roman" panose="02020603050405020304" pitchFamily="18" charset="0"/>
                <a:cs typeface="Times New Roman" panose="02020603050405020304" pitchFamily="18" charset="0"/>
              </a:rPr>
              <a:t> Agriculture University on 25 February 2018.</a:t>
            </a:r>
            <a:endParaRPr lang="en-US" sz="2600" b="0" i="0" baseline="30000" dirty="0">
              <a:effectLst/>
              <a:latin typeface="Times New Roman" panose="02020603050405020304" pitchFamily="18" charset="0"/>
              <a:cs typeface="Times New Roman" panose="02020603050405020304" pitchFamily="18" charset="0"/>
            </a:endParaRPr>
          </a:p>
          <a:p>
            <a:pPr algn="just">
              <a:lnSpc>
                <a:spcPct val="100000"/>
              </a:lnSpc>
            </a:pPr>
            <a:r>
              <a:rPr lang="en-US" sz="2600" b="0" i="0" dirty="0">
                <a:effectLst/>
                <a:latin typeface="Times New Roman" panose="02020603050405020304" pitchFamily="18" charset="0"/>
                <a:cs typeface="Times New Roman" panose="02020603050405020304" pitchFamily="18" charset="0"/>
              </a:rPr>
              <a:t>A budget of Rs.12,000 Crores has been provided for the financial year 2018-19 by Government of Telangana.</a:t>
            </a:r>
          </a:p>
          <a:p>
            <a:pPr algn="just">
              <a:lnSpc>
                <a:spcPct val="100000"/>
              </a:lnSpc>
            </a:pPr>
            <a:r>
              <a:rPr lang="en-US" sz="2600" dirty="0">
                <a:latin typeface="Times New Roman" panose="02020603050405020304" pitchFamily="18" charset="0"/>
                <a:cs typeface="Times New Roman" panose="02020603050405020304" pitchFamily="18" charset="0"/>
              </a:rPr>
              <a:t>The Government provides Investment Support for Agriculture and Horticulture crops by way of grant of Rs. 4,000/- per acre per farmer each season (8,000 per year). </a:t>
            </a:r>
            <a:r>
              <a:rPr lang="en-US" sz="2600" b="0" i="0" dirty="0">
                <a:effectLst/>
                <a:latin typeface="Times New Roman" panose="02020603050405020304" pitchFamily="18" charset="0"/>
                <a:cs typeface="Times New Roman" panose="02020603050405020304" pitchFamily="18" charset="0"/>
              </a:rPr>
              <a:t>The amount was enhanced to Rs 10,000 per acre per year from 2019.</a:t>
            </a:r>
            <a:endParaRPr lang="en-US" sz="2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D3A2A48-5DC0-25BC-BF6C-0772E4D6CEFB}"/>
              </a:ext>
            </a:extLst>
          </p:cNvPr>
          <p:cNvSpPr>
            <a:spLocks noGrp="1"/>
          </p:cNvSpPr>
          <p:nvPr>
            <p:ph type="sldNum" sz="quarter" idx="12"/>
          </p:nvPr>
        </p:nvSpPr>
        <p:spPr/>
        <p:txBody>
          <a:bodyPr/>
          <a:lstStyle/>
          <a:p>
            <a:fld id="{D99FA36A-733B-4FA8-82C5-A0DC086C6864}" type="slidenum">
              <a:rPr lang="en-IN" smtClean="0"/>
              <a:t>12</a:t>
            </a:fld>
            <a:endParaRPr lang="en-IN"/>
          </a:p>
        </p:txBody>
      </p:sp>
    </p:spTree>
    <p:extLst>
      <p:ext uri="{BB962C8B-B14F-4D97-AF65-F5344CB8AC3E}">
        <p14:creationId xmlns:p14="http://schemas.microsoft.com/office/powerpoint/2010/main" val="85873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6B157B-A27A-BB3D-A689-89C24FF2E4E0}"/>
              </a:ext>
            </a:extLst>
          </p:cNvPr>
          <p:cNvSpPr>
            <a:spLocks noGrp="1"/>
          </p:cNvSpPr>
          <p:nvPr>
            <p:ph type="title"/>
          </p:nvPr>
        </p:nvSpPr>
        <p:spPr>
          <a:xfrm>
            <a:off x="838200" y="365125"/>
            <a:ext cx="10515600" cy="1325563"/>
          </a:xfrm>
        </p:spPr>
        <p:txBody>
          <a:bodyPr>
            <a:normAutofit/>
          </a:bodyPr>
          <a:lstStyle/>
          <a:p>
            <a:r>
              <a:rPr lang="en-US" sz="4100" b="1" dirty="0">
                <a:latin typeface="Times New Roman" panose="02020603050405020304" pitchFamily="18" charset="0"/>
                <a:cs typeface="Times New Roman" panose="02020603050405020304" pitchFamily="18" charset="0"/>
              </a:rPr>
              <a:t>G</a:t>
            </a:r>
            <a:r>
              <a:rPr lang="en-US" sz="4100" b="1" i="0" dirty="0">
                <a:effectLst/>
                <a:latin typeface="Times New Roman" panose="02020603050405020304" pitchFamily="18" charset="0"/>
                <a:cs typeface="Times New Roman" panose="02020603050405020304" pitchFamily="18" charset="0"/>
              </a:rPr>
              <a:t>overnment’s rationale behind this scheme</a:t>
            </a:r>
            <a:endParaRPr lang="en-IN" sz="4100" dirty="0">
              <a:latin typeface="Times New Roman" panose="02020603050405020304" pitchFamily="18" charset="0"/>
              <a:cs typeface="Times New Roman" panose="02020603050405020304" pitchFamily="18" charset="0"/>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4793C08-1B5A-142B-615F-6D16AE68987D}"/>
              </a:ext>
            </a:extLst>
          </p:cNvPr>
          <p:cNvSpPr>
            <a:spLocks noGrp="1"/>
          </p:cNvSpPr>
          <p:nvPr>
            <p:ph idx="1"/>
          </p:nvPr>
        </p:nvSpPr>
        <p:spPr>
          <a:xfrm>
            <a:off x="838200" y="1825625"/>
            <a:ext cx="10515600" cy="4351338"/>
          </a:xfrm>
        </p:spPr>
        <p:txBody>
          <a:bodyPr>
            <a:normAutofit/>
          </a:bodyPr>
          <a:lstStyle/>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Farmers can take care of their initial investment needs and do not fall into a debt trap.</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Investment enhances agriculture productivity and income to the farmers, besides breaking the vicious cycle of rural indebtedness.</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The grant also helps them cover the expenses on input requirements such as </a:t>
            </a:r>
            <a:r>
              <a:rPr lang="en-US" dirty="0">
                <a:latin typeface="Times New Roman" panose="02020603050405020304" pitchFamily="18" charset="0"/>
                <a:cs typeface="Times New Roman" panose="02020603050405020304" pitchFamily="18" charset="0"/>
              </a:rPr>
              <a:t>purchase Seeds, Fertilizers, Pesticides, </a:t>
            </a:r>
            <a:r>
              <a:rPr lang="en-US" dirty="0" err="1">
                <a:latin typeface="Times New Roman" panose="02020603050405020304" pitchFamily="18" charset="0"/>
                <a:cs typeface="Times New Roman" panose="02020603050405020304" pitchFamily="18" charset="0"/>
              </a:rPr>
              <a:t>Labour</a:t>
            </a:r>
            <a:r>
              <a:rPr lang="en-US" dirty="0">
                <a:latin typeface="Times New Roman" panose="02020603050405020304" pitchFamily="18" charset="0"/>
                <a:cs typeface="Times New Roman" panose="02020603050405020304" pitchFamily="18" charset="0"/>
              </a:rPr>
              <a:t> and other investments in the field operations of Farmer’s choice for the crop season</a:t>
            </a:r>
            <a:endParaRPr lang="en-US" b="0" i="0" dirty="0">
              <a:effectLst/>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20DDEBE-1E7D-4351-CC57-3571FEAA024E}"/>
              </a:ext>
            </a:extLst>
          </p:cNvPr>
          <p:cNvSpPr>
            <a:spLocks noGrp="1"/>
          </p:cNvSpPr>
          <p:nvPr>
            <p:ph type="sldNum" sz="quarter" idx="12"/>
          </p:nvPr>
        </p:nvSpPr>
        <p:spPr/>
        <p:txBody>
          <a:bodyPr/>
          <a:lstStyle/>
          <a:p>
            <a:fld id="{D99FA36A-733B-4FA8-82C5-A0DC086C6864}" type="slidenum">
              <a:rPr lang="en-IN" smtClean="0"/>
              <a:t>13</a:t>
            </a:fld>
            <a:endParaRPr lang="en-IN"/>
          </a:p>
        </p:txBody>
      </p:sp>
    </p:spTree>
    <p:extLst>
      <p:ext uri="{BB962C8B-B14F-4D97-AF65-F5344CB8AC3E}">
        <p14:creationId xmlns:p14="http://schemas.microsoft.com/office/powerpoint/2010/main" val="256349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A10AB-77AA-B9C4-0807-74072F932547}"/>
              </a:ext>
            </a:extLst>
          </p:cNvPr>
          <p:cNvSpPr>
            <a:spLocks noGrp="1"/>
          </p:cNvSpPr>
          <p:nvPr>
            <p:ph type="title"/>
          </p:nvPr>
        </p:nvSpPr>
        <p:spPr>
          <a:xfrm>
            <a:off x="1048262" y="573674"/>
            <a:ext cx="9688296" cy="900084"/>
          </a:xfrm>
        </p:spPr>
        <p:style>
          <a:lnRef idx="1">
            <a:schemeClr val="accent2"/>
          </a:lnRef>
          <a:fillRef idx="2">
            <a:schemeClr val="accent2"/>
          </a:fillRef>
          <a:effectRef idx="1">
            <a:schemeClr val="accent2"/>
          </a:effectRef>
          <a:fontRef idx="minor">
            <a:schemeClr val="dk1"/>
          </a:fontRef>
        </p:style>
        <p:txBody>
          <a:bodyPr anchor="b">
            <a:normAutofit/>
          </a:bodyPr>
          <a:lstStyle/>
          <a:p>
            <a:r>
              <a:rPr lang="en-US" sz="4000" dirty="0">
                <a:latin typeface="Times New Roman" panose="02020603050405020304" pitchFamily="18" charset="0"/>
                <a:cs typeface="Times New Roman" panose="02020603050405020304" pitchFamily="18" charset="0"/>
              </a:rPr>
              <a:t>Current status</a:t>
            </a:r>
            <a:endParaRPr lang="en-IN"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B23E7FC-A0D8-7494-0B65-CAF1235ECBC5}"/>
              </a:ext>
            </a:extLst>
          </p:cNvPr>
          <p:cNvSpPr>
            <a:spLocks noGrp="1"/>
          </p:cNvSpPr>
          <p:nvPr>
            <p:ph idx="1"/>
          </p:nvPr>
        </p:nvSpPr>
        <p:spPr>
          <a:xfrm>
            <a:off x="1048262" y="2047432"/>
            <a:ext cx="9688296" cy="3972368"/>
          </a:xfrm>
        </p:spPr>
        <p:txBody>
          <a:bodyPr anchor="t">
            <a:noAutofit/>
          </a:bodyPr>
          <a:lstStyle/>
          <a:p>
            <a:pPr algn="just"/>
            <a:r>
              <a:rPr lang="en-US" sz="2600" i="0" dirty="0">
                <a:effectLst/>
                <a:latin typeface="Times New Roman" panose="02020603050405020304" pitchFamily="18" charset="0"/>
                <a:cs typeface="Times New Roman" panose="02020603050405020304" pitchFamily="18" charset="0"/>
              </a:rPr>
              <a:t>Starting with farmers owning up to one acre land, the authorities are covering all beneficiaries in phases. </a:t>
            </a:r>
          </a:p>
          <a:p>
            <a:pPr algn="just"/>
            <a:r>
              <a:rPr lang="en-US" sz="2600" dirty="0">
                <a:latin typeface="Times New Roman" panose="02020603050405020304" pitchFamily="18" charset="0"/>
                <a:cs typeface="Times New Roman" panose="02020603050405020304" pitchFamily="18" charset="0"/>
              </a:rPr>
              <a:t>F</a:t>
            </a:r>
            <a:r>
              <a:rPr lang="en-US" sz="2600" i="0" dirty="0">
                <a:effectLst/>
                <a:latin typeface="Times New Roman" panose="02020603050405020304" pitchFamily="18" charset="0"/>
                <a:cs typeface="Times New Roman" panose="02020603050405020304" pitchFamily="18" charset="0"/>
              </a:rPr>
              <a:t>or Kharif season a total of Rs 7,521 crore will be deposited in a phased manner.</a:t>
            </a:r>
          </a:p>
          <a:p>
            <a:pPr algn="just"/>
            <a:r>
              <a:rPr lang="en-US" sz="2600" i="0" dirty="0">
                <a:effectLst/>
                <a:latin typeface="Times New Roman" panose="02020603050405020304" pitchFamily="18" charset="0"/>
                <a:cs typeface="Times New Roman" panose="02020603050405020304" pitchFamily="18" charset="0"/>
              </a:rPr>
              <a:t>The government of Telangana on 5</a:t>
            </a:r>
            <a:r>
              <a:rPr lang="en-US" sz="2600" i="0" baseline="30000" dirty="0">
                <a:effectLst/>
                <a:latin typeface="Times New Roman" panose="02020603050405020304" pitchFamily="18" charset="0"/>
                <a:cs typeface="Times New Roman" panose="02020603050405020304" pitchFamily="18" charset="0"/>
              </a:rPr>
              <a:t>th</a:t>
            </a:r>
            <a:r>
              <a:rPr lang="en-US" sz="2600" i="0" dirty="0">
                <a:effectLst/>
                <a:latin typeface="Times New Roman" panose="02020603050405020304" pitchFamily="18" charset="0"/>
                <a:cs typeface="Times New Roman" panose="02020603050405020304" pitchFamily="18" charset="0"/>
              </a:rPr>
              <a:t> July 2022 started disbursing financial assistance to farmers having more than five acres of land under </a:t>
            </a:r>
            <a:r>
              <a:rPr lang="en-US" sz="2600" i="0" dirty="0" err="1">
                <a:effectLst/>
                <a:latin typeface="Times New Roman" panose="02020603050405020304" pitchFamily="18" charset="0"/>
                <a:cs typeface="Times New Roman" panose="02020603050405020304" pitchFamily="18" charset="0"/>
              </a:rPr>
              <a:t>Rythu</a:t>
            </a:r>
            <a:r>
              <a:rPr lang="en-US" sz="2600" i="0" dirty="0">
                <a:effectLst/>
                <a:latin typeface="Times New Roman" panose="02020603050405020304" pitchFamily="18" charset="0"/>
                <a:cs typeface="Times New Roman" panose="02020603050405020304" pitchFamily="18" charset="0"/>
              </a:rPr>
              <a:t> </a:t>
            </a:r>
            <a:r>
              <a:rPr lang="en-US" sz="2600" i="0" dirty="0" err="1">
                <a:effectLst/>
                <a:latin typeface="Times New Roman" panose="02020603050405020304" pitchFamily="18" charset="0"/>
                <a:cs typeface="Times New Roman" panose="02020603050405020304" pitchFamily="18" charset="0"/>
              </a:rPr>
              <a:t>Bandhu</a:t>
            </a:r>
            <a:r>
              <a:rPr lang="en-US" sz="2600" i="0" dirty="0">
                <a:effectLst/>
                <a:latin typeface="Times New Roman" panose="02020603050405020304" pitchFamily="18" charset="0"/>
                <a:cs typeface="Times New Roman" panose="02020603050405020304" pitchFamily="18" charset="0"/>
              </a:rPr>
              <a:t>. </a:t>
            </a:r>
          </a:p>
          <a:p>
            <a:pPr algn="just"/>
            <a:r>
              <a:rPr lang="en-US" sz="2600" dirty="0">
                <a:latin typeface="Times New Roman" panose="02020603050405020304" pitchFamily="18" charset="0"/>
                <a:cs typeface="Times New Roman" panose="02020603050405020304" pitchFamily="18" charset="0"/>
              </a:rPr>
              <a:t>As of July 12, 2022 </a:t>
            </a:r>
            <a:r>
              <a:rPr lang="en-US" sz="2600" i="0" dirty="0">
                <a:solidFill>
                  <a:srgbClr val="000000"/>
                </a:solidFill>
                <a:effectLst/>
                <a:latin typeface="Times New Roman" panose="02020603050405020304" pitchFamily="18" charset="0"/>
                <a:cs typeface="Times New Roman" panose="02020603050405020304" pitchFamily="18" charset="0"/>
              </a:rPr>
              <a:t>63.86 lakh farmers received Rs 6,764 crore under </a:t>
            </a:r>
            <a:r>
              <a:rPr lang="en-US" sz="2600" i="0" dirty="0" err="1">
                <a:solidFill>
                  <a:srgbClr val="000000"/>
                </a:solidFill>
                <a:effectLst/>
                <a:latin typeface="Times New Roman" panose="02020603050405020304" pitchFamily="18" charset="0"/>
                <a:cs typeface="Times New Roman" panose="02020603050405020304" pitchFamily="18" charset="0"/>
              </a:rPr>
              <a:t>Rythu</a:t>
            </a:r>
            <a:r>
              <a:rPr lang="en-US" sz="2600" i="0" dirty="0">
                <a:solidFill>
                  <a:srgbClr val="000000"/>
                </a:solidFill>
                <a:effectLst/>
                <a:latin typeface="Times New Roman" panose="02020603050405020304" pitchFamily="18" charset="0"/>
                <a:cs typeface="Times New Roman" panose="02020603050405020304" pitchFamily="18" charset="0"/>
              </a:rPr>
              <a:t> </a:t>
            </a:r>
            <a:r>
              <a:rPr lang="en-US" sz="2600" i="0" dirty="0" err="1">
                <a:solidFill>
                  <a:srgbClr val="000000"/>
                </a:solidFill>
                <a:effectLst/>
                <a:latin typeface="Times New Roman" panose="02020603050405020304" pitchFamily="18" charset="0"/>
                <a:cs typeface="Times New Roman" panose="02020603050405020304" pitchFamily="18" charset="0"/>
              </a:rPr>
              <a:t>Bandhu</a:t>
            </a:r>
            <a:endParaRPr lang="en-IN" sz="2600" dirty="0">
              <a:latin typeface="Times New Roman" panose="02020603050405020304" pitchFamily="18" charset="0"/>
              <a:cs typeface="Times New Roman" panose="02020603050405020304" pitchFamily="18" charset="0"/>
            </a:endParaRPr>
          </a:p>
        </p:txBody>
      </p:sp>
      <p:sp>
        <p:nvSpPr>
          <p:cNvPr id="14"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C572AAE-66E7-2865-4CCF-A7C62E0BFBAF}"/>
              </a:ext>
            </a:extLst>
          </p:cNvPr>
          <p:cNvSpPr>
            <a:spLocks noGrp="1"/>
          </p:cNvSpPr>
          <p:nvPr>
            <p:ph type="sldNum" sz="quarter" idx="12"/>
          </p:nvPr>
        </p:nvSpPr>
        <p:spPr/>
        <p:txBody>
          <a:bodyPr/>
          <a:lstStyle/>
          <a:p>
            <a:fld id="{D99FA36A-733B-4FA8-82C5-A0DC086C6864}" type="slidenum">
              <a:rPr lang="en-IN" smtClean="0"/>
              <a:t>14</a:t>
            </a:fld>
            <a:endParaRPr lang="en-IN"/>
          </a:p>
        </p:txBody>
      </p:sp>
    </p:spTree>
    <p:extLst>
      <p:ext uri="{BB962C8B-B14F-4D97-AF65-F5344CB8AC3E}">
        <p14:creationId xmlns:p14="http://schemas.microsoft.com/office/powerpoint/2010/main" val="98626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4C5F-6CE0-0E22-41E2-E82A79B46952}"/>
              </a:ext>
            </a:extLst>
          </p:cNvPr>
          <p:cNvSpPr>
            <a:spLocks noGrp="1"/>
          </p:cNvSpPr>
          <p:nvPr>
            <p:ph type="title"/>
          </p:nvPr>
        </p:nvSpPr>
        <p:spPr>
          <a:xfrm>
            <a:off x="648929" y="629266"/>
            <a:ext cx="4944152" cy="1622321"/>
          </a:xfrm>
        </p:spPr>
        <p:style>
          <a:lnRef idx="1">
            <a:schemeClr val="accent3"/>
          </a:lnRef>
          <a:fillRef idx="2">
            <a:schemeClr val="accent3"/>
          </a:fillRef>
          <a:effectRef idx="1">
            <a:schemeClr val="accent3"/>
          </a:effectRef>
          <a:fontRef idx="minor">
            <a:schemeClr val="dk1"/>
          </a:fontRef>
        </p:style>
        <p:txBody>
          <a:bodyPr>
            <a:normAutofit/>
          </a:bodyPr>
          <a:lstStyle/>
          <a:p>
            <a:r>
              <a:rPr lang="en-US" dirty="0">
                <a:latin typeface="Times New Roman" panose="02020603050405020304" pitchFamily="18" charset="0"/>
                <a:cs typeface="Times New Roman" panose="02020603050405020304" pitchFamily="18" charset="0"/>
              </a:rPr>
              <a:t>Details of </a:t>
            </a:r>
            <a:r>
              <a:rPr lang="en-US" dirty="0" err="1">
                <a:latin typeface="Times New Roman" panose="02020603050405020304" pitchFamily="18" charset="0"/>
                <a:cs typeface="Times New Roman" panose="02020603050405020304" pitchFamily="18" charset="0"/>
              </a:rPr>
              <a:t>Rythu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Bandhu</a:t>
            </a:r>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6861F81-0C17-27F0-17F4-08E6E808AA47}"/>
              </a:ext>
            </a:extLst>
          </p:cNvPr>
          <p:cNvSpPr>
            <a:spLocks noGrp="1"/>
          </p:cNvSpPr>
          <p:nvPr>
            <p:ph idx="1"/>
          </p:nvPr>
        </p:nvSpPr>
        <p:spPr>
          <a:xfrm>
            <a:off x="648930" y="2438400"/>
            <a:ext cx="4944151" cy="3785419"/>
          </a:xfrm>
        </p:spPr>
        <p:txBody>
          <a:bodyPr>
            <a:normAutofit/>
          </a:bodyPr>
          <a:lstStyle/>
          <a:p>
            <a:pPr>
              <a:buFont typeface="Wingdings" panose="05000000000000000000" pitchFamily="2" charset="2"/>
              <a:buChar char="v"/>
            </a:pPr>
            <a:r>
              <a:rPr lang="en-IN" sz="2400">
                <a:effectLst/>
                <a:latin typeface="Times New Roman" panose="02020603050405020304" pitchFamily="18" charset="0"/>
                <a:ea typeface="Times New Roman" panose="02020603050405020304" pitchFamily="18" charset="0"/>
                <a:cs typeface="Times New Roman" panose="02020603050405020304" pitchFamily="18" charset="0"/>
              </a:rPr>
              <a:t>COVERAGE</a:t>
            </a:r>
          </a:p>
          <a:p>
            <a:pPr>
              <a:buFont typeface="Wingdings" panose="05000000000000000000" pitchFamily="2" charset="2"/>
              <a:buChar char="v"/>
            </a:pPr>
            <a:r>
              <a:rPr lang="en-IN" sz="2400">
                <a:latin typeface="Times New Roman" panose="02020603050405020304" pitchFamily="18" charset="0"/>
                <a:ea typeface="Times New Roman" panose="02020603050405020304" pitchFamily="18" charset="0"/>
                <a:cs typeface="Times New Roman" panose="02020603050405020304" pitchFamily="18" charset="0"/>
              </a:rPr>
              <a:t>AMOUNT ALLOCATED</a:t>
            </a:r>
            <a:r>
              <a:rPr lang="en-I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IN" sz="2400">
                <a:effectLst/>
                <a:latin typeface="Times New Roman" panose="02020603050405020304" pitchFamily="18" charset="0"/>
                <a:cs typeface="Times New Roman" panose="02020603050405020304" pitchFamily="18" charset="0"/>
              </a:rPr>
              <a:t>UNIT OF IMPLEMENTATION AND PATTERN</a:t>
            </a:r>
            <a:endParaRPr lang="en-IN" sz="240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IN" sz="2400">
                <a:latin typeface="Times New Roman" panose="02020603050405020304" pitchFamily="18" charset="0"/>
                <a:cs typeface="Times New Roman" panose="02020603050405020304" pitchFamily="18" charset="0"/>
              </a:rPr>
              <a:t>IDENTIFICATION OF BENEFICIARIES</a:t>
            </a:r>
          </a:p>
          <a:p>
            <a:pPr>
              <a:buFont typeface="Wingdings" panose="05000000000000000000" pitchFamily="2" charset="2"/>
              <a:buChar char="v"/>
            </a:pPr>
            <a:r>
              <a:rPr lang="en-IN" sz="2400">
                <a:latin typeface="Times New Roman" panose="02020603050405020304" pitchFamily="18" charset="0"/>
                <a:cs typeface="Times New Roman" panose="02020603050405020304" pitchFamily="18" charset="0"/>
              </a:rPr>
              <a:t>MODE OF PAYMENT</a:t>
            </a:r>
          </a:p>
          <a:p>
            <a:pPr marL="0" indent="0">
              <a:buNone/>
            </a:pPr>
            <a:endParaRPr lang="en-IN" sz="2400">
              <a:latin typeface="Times New Roman" panose="02020603050405020304" pitchFamily="18" charset="0"/>
              <a:cs typeface="Times New Roman" panose="02020603050405020304" pitchFamily="18" charset="0"/>
            </a:endParaRPr>
          </a:p>
          <a:p>
            <a:endParaRPr lang="en-IN" sz="2400"/>
          </a:p>
        </p:txBody>
      </p:sp>
      <p:sp>
        <p:nvSpPr>
          <p:cNvPr id="48" name="Rectangle 4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Good News: Telangana Government Releases Rs 8,200 crore for Rythu Bandhu  and Loan Waiver Schemes | Republic">
            <a:extLst>
              <a:ext uri="{FF2B5EF4-FFF2-40B4-BE49-F238E27FC236}">
                <a16:creationId xmlns:a16="http://schemas.microsoft.com/office/drawing/2014/main" id="{5E8F047A-1829-8370-7D90-5BB0E43BFB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63" b="410"/>
          <a:stretch/>
        </p:blipFill>
        <p:spPr bwMode="auto">
          <a:xfrm>
            <a:off x="6904709" y="2168637"/>
            <a:ext cx="4475531" cy="25174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D1E4CA4-EC4A-5525-48B3-EE7F76E61003}"/>
              </a:ext>
            </a:extLst>
          </p:cNvPr>
          <p:cNvSpPr>
            <a:spLocks noGrp="1"/>
          </p:cNvSpPr>
          <p:nvPr>
            <p:ph type="sldNum" sz="quarter" idx="12"/>
          </p:nvPr>
        </p:nvSpPr>
        <p:spPr/>
        <p:txBody>
          <a:bodyPr/>
          <a:lstStyle/>
          <a:p>
            <a:fld id="{D99FA36A-733B-4FA8-82C5-A0DC086C6864}" type="slidenum">
              <a:rPr lang="en-IN" smtClean="0"/>
              <a:t>15</a:t>
            </a:fld>
            <a:endParaRPr lang="en-IN"/>
          </a:p>
        </p:txBody>
      </p:sp>
    </p:spTree>
    <p:extLst>
      <p:ext uri="{BB962C8B-B14F-4D97-AF65-F5344CB8AC3E}">
        <p14:creationId xmlns:p14="http://schemas.microsoft.com/office/powerpoint/2010/main" val="56082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C46E7-C14D-AA81-59A4-14B4C84A226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Times New Roman" panose="02020603050405020304" pitchFamily="18" charset="0"/>
                <a:cs typeface="Times New Roman" panose="02020603050405020304" pitchFamily="18" charset="0"/>
              </a:rPr>
              <a:t>Area Coverage</a:t>
            </a:r>
            <a:endParaRPr lang="en-US" sz="5400" kern="1200" dirty="0">
              <a:solidFill>
                <a:schemeClr val="tx1"/>
              </a:solidFill>
              <a:latin typeface="Times New Roman" panose="02020603050405020304" pitchFamily="18" charset="0"/>
              <a:cs typeface="Times New Roman" panose="02020603050405020304" pitchFamily="18" charset="0"/>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5632D9-F435-672C-BDAA-445018F0ADDA}"/>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a:t>
            </a:r>
            <a:r>
              <a:rPr lang="en-US" sz="2800" b="0" i="0">
                <a:effectLst/>
                <a:latin typeface="Times New Roman" panose="02020603050405020304" pitchFamily="18" charset="0"/>
                <a:cs typeface="Times New Roman" panose="02020603050405020304" pitchFamily="18" charset="0"/>
              </a:rPr>
              <a:t>griculture land holdings</a:t>
            </a:r>
          </a:p>
          <a:p>
            <a:pPr indent="-228600">
              <a:lnSpc>
                <a:spcPct val="90000"/>
              </a:lnSpc>
              <a:spcAft>
                <a:spcPts val="600"/>
              </a:spcAf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B12EFD18-8272-78EF-1B32-89D642C57EF4}"/>
              </a:ext>
            </a:extLst>
          </p:cNvPr>
          <p:cNvGraphicFramePr>
            <a:graphicFrameLocks noGrp="1"/>
          </p:cNvGraphicFramePr>
          <p:nvPr>
            <p:ph idx="1"/>
            <p:extLst>
              <p:ext uri="{D42A27DB-BD31-4B8C-83A1-F6EECF244321}">
                <p14:modId xmlns:p14="http://schemas.microsoft.com/office/powerpoint/2010/main" val="2847492602"/>
              </p:ext>
            </p:extLst>
          </p:nvPr>
        </p:nvGraphicFramePr>
        <p:xfrm>
          <a:off x="4911933" y="696126"/>
          <a:ext cx="4602181" cy="5963483"/>
        </p:xfrm>
        <a:graphic>
          <a:graphicData uri="http://schemas.openxmlformats.org/drawingml/2006/table">
            <a:tbl>
              <a:tblPr firstRow="1" bandRow="1">
                <a:tableStyleId>{ED083AE6-46FA-4A59-8FB0-9F97EB10719F}</a:tableStyleId>
              </a:tblPr>
              <a:tblGrid>
                <a:gridCol w="2664170">
                  <a:extLst>
                    <a:ext uri="{9D8B030D-6E8A-4147-A177-3AD203B41FA5}">
                      <a16:colId xmlns:a16="http://schemas.microsoft.com/office/drawing/2014/main" val="3813165596"/>
                    </a:ext>
                  </a:extLst>
                </a:gridCol>
                <a:gridCol w="1938011">
                  <a:extLst>
                    <a:ext uri="{9D8B030D-6E8A-4147-A177-3AD203B41FA5}">
                      <a16:colId xmlns:a16="http://schemas.microsoft.com/office/drawing/2014/main" val="2771252991"/>
                    </a:ext>
                  </a:extLst>
                </a:gridCol>
              </a:tblGrid>
              <a:tr h="949850">
                <a:tc>
                  <a:txBody>
                    <a:bodyPr/>
                    <a:lstStyle/>
                    <a:p>
                      <a:pPr algn="ctr"/>
                      <a:r>
                        <a:rPr lang="en-IN" sz="2700" b="1">
                          <a:effectLst/>
                          <a:latin typeface="Times New Roman" panose="02020603050405020304" pitchFamily="18" charset="0"/>
                          <a:cs typeface="Times New Roman" panose="02020603050405020304" pitchFamily="18" charset="0"/>
                        </a:rPr>
                        <a:t>Land Extent</a:t>
                      </a:r>
                    </a:p>
                  </a:txBody>
                  <a:tcPr marL="101048" marR="101048" marT="50524" marB="50524" anchor="ctr"/>
                </a:tc>
                <a:tc>
                  <a:txBody>
                    <a:bodyPr/>
                    <a:lstStyle/>
                    <a:p>
                      <a:pPr algn="ctr"/>
                      <a:r>
                        <a:rPr lang="en-IN" sz="2700" b="1" dirty="0">
                          <a:effectLst/>
                          <a:latin typeface="Times New Roman" panose="02020603050405020304" pitchFamily="18" charset="0"/>
                          <a:cs typeface="Times New Roman" panose="02020603050405020304" pitchFamily="18" charset="0"/>
                        </a:rPr>
                        <a:t>No. of farmers (</a:t>
                      </a:r>
                      <a:r>
                        <a:rPr lang="en-IN" sz="2700" b="1" dirty="0" err="1">
                          <a:effectLst/>
                          <a:latin typeface="Times New Roman" panose="02020603050405020304" pitchFamily="18" charset="0"/>
                          <a:cs typeface="Times New Roman" panose="02020603050405020304" pitchFamily="18" charset="0"/>
                        </a:rPr>
                        <a:t>approx</a:t>
                      </a:r>
                      <a:r>
                        <a:rPr lang="en-IN" sz="2700" b="1" dirty="0">
                          <a:effectLst/>
                          <a:latin typeface="Times New Roman" panose="02020603050405020304" pitchFamily="18" charset="0"/>
                          <a:cs typeface="Times New Roman" panose="02020603050405020304" pitchFamily="18" charset="0"/>
                        </a:rPr>
                        <a:t>)</a:t>
                      </a:r>
                    </a:p>
                  </a:txBody>
                  <a:tcPr marL="101048" marR="101048" marT="50524" marB="50524" anchor="ctr"/>
                </a:tc>
                <a:extLst>
                  <a:ext uri="{0D108BD9-81ED-4DB2-BD59-A6C34878D82A}">
                    <a16:rowId xmlns:a16="http://schemas.microsoft.com/office/drawing/2014/main" val="2846435013"/>
                  </a:ext>
                </a:extLst>
              </a:tr>
              <a:tr h="545659">
                <a:tc>
                  <a:txBody>
                    <a:bodyPr/>
                    <a:lstStyle/>
                    <a:p>
                      <a:r>
                        <a:rPr lang="en-IN" sz="2700">
                          <a:effectLst/>
                          <a:latin typeface="Times New Roman" panose="02020603050405020304" pitchFamily="18" charset="0"/>
                          <a:cs typeface="Times New Roman" panose="02020603050405020304" pitchFamily="18" charset="0"/>
                        </a:rPr>
                        <a:t>under 1 acre</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18 lakhs</a:t>
                      </a:r>
                    </a:p>
                  </a:txBody>
                  <a:tcPr marL="101048" marR="101048" marT="50524" marB="50524" anchor="ctr"/>
                </a:tc>
                <a:extLst>
                  <a:ext uri="{0D108BD9-81ED-4DB2-BD59-A6C34878D82A}">
                    <a16:rowId xmlns:a16="http://schemas.microsoft.com/office/drawing/2014/main" val="4067511525"/>
                  </a:ext>
                </a:extLst>
              </a:tr>
              <a:tr h="949850">
                <a:tc>
                  <a:txBody>
                    <a:bodyPr/>
                    <a:lstStyle/>
                    <a:p>
                      <a:r>
                        <a:rPr lang="en-IN" sz="2700">
                          <a:effectLst/>
                          <a:latin typeface="Times New Roman" panose="02020603050405020304" pitchFamily="18" charset="0"/>
                          <a:cs typeface="Times New Roman" panose="02020603050405020304" pitchFamily="18" charset="0"/>
                        </a:rPr>
                        <a:t>under 1-2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24 lakhs</a:t>
                      </a:r>
                    </a:p>
                  </a:txBody>
                  <a:tcPr marL="101048" marR="101048" marT="50524" marB="50524" anchor="ctr"/>
                </a:tc>
                <a:extLst>
                  <a:ext uri="{0D108BD9-81ED-4DB2-BD59-A6C34878D82A}">
                    <a16:rowId xmlns:a16="http://schemas.microsoft.com/office/drawing/2014/main" val="3977663086"/>
                  </a:ext>
                </a:extLst>
              </a:tr>
              <a:tr h="949850">
                <a:tc>
                  <a:txBody>
                    <a:bodyPr/>
                    <a:lstStyle/>
                    <a:p>
                      <a:r>
                        <a:rPr lang="en-IN" sz="2700">
                          <a:effectLst/>
                          <a:latin typeface="Times New Roman" panose="02020603050405020304" pitchFamily="18" charset="0"/>
                          <a:cs typeface="Times New Roman" panose="02020603050405020304" pitchFamily="18" charset="0"/>
                        </a:rPr>
                        <a:t>under 3-5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11 lakhs</a:t>
                      </a:r>
                    </a:p>
                  </a:txBody>
                  <a:tcPr marL="101048" marR="101048" marT="50524" marB="50524" anchor="ctr"/>
                </a:tc>
                <a:extLst>
                  <a:ext uri="{0D108BD9-81ED-4DB2-BD59-A6C34878D82A}">
                    <a16:rowId xmlns:a16="http://schemas.microsoft.com/office/drawing/2014/main" val="2943853778"/>
                  </a:ext>
                </a:extLst>
              </a:tr>
              <a:tr h="545659">
                <a:tc>
                  <a:txBody>
                    <a:bodyPr/>
                    <a:lstStyle/>
                    <a:p>
                      <a:r>
                        <a:rPr lang="en-IN" sz="2700">
                          <a:effectLst/>
                          <a:latin typeface="Times New Roman" panose="02020603050405020304" pitchFamily="18" charset="0"/>
                          <a:cs typeface="Times New Roman" panose="02020603050405020304" pitchFamily="18" charset="0"/>
                        </a:rPr>
                        <a:t>5-10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4.4 lakhs</a:t>
                      </a:r>
                    </a:p>
                  </a:txBody>
                  <a:tcPr marL="101048" marR="101048" marT="50524" marB="50524" anchor="ctr"/>
                </a:tc>
                <a:extLst>
                  <a:ext uri="{0D108BD9-81ED-4DB2-BD59-A6C34878D82A}">
                    <a16:rowId xmlns:a16="http://schemas.microsoft.com/office/drawing/2014/main" val="2610412382"/>
                  </a:ext>
                </a:extLst>
              </a:tr>
              <a:tr h="545659">
                <a:tc>
                  <a:txBody>
                    <a:bodyPr/>
                    <a:lstStyle/>
                    <a:p>
                      <a:r>
                        <a:rPr lang="en-IN" sz="2700">
                          <a:effectLst/>
                          <a:latin typeface="Times New Roman" panose="02020603050405020304" pitchFamily="18" charset="0"/>
                          <a:cs typeface="Times New Roman" panose="02020603050405020304" pitchFamily="18" charset="0"/>
                        </a:rPr>
                        <a:t>&gt; 10 acres</a:t>
                      </a:r>
                      <a:endParaRPr lang="en-IN" sz="2700" dirty="0">
                        <a:effectLst/>
                        <a:latin typeface="Times New Roman" panose="02020603050405020304" pitchFamily="18" charset="0"/>
                        <a:cs typeface="Times New Roman" panose="02020603050405020304" pitchFamily="18" charset="0"/>
                      </a:endParaRP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94,000</a:t>
                      </a:r>
                    </a:p>
                  </a:txBody>
                  <a:tcPr marL="101048" marR="101048" marT="50524" marB="50524" anchor="ctr"/>
                </a:tc>
                <a:extLst>
                  <a:ext uri="{0D108BD9-81ED-4DB2-BD59-A6C34878D82A}">
                    <a16:rowId xmlns:a16="http://schemas.microsoft.com/office/drawing/2014/main" val="1054942098"/>
                  </a:ext>
                </a:extLst>
              </a:tr>
              <a:tr h="545659">
                <a:tc>
                  <a:txBody>
                    <a:bodyPr/>
                    <a:lstStyle/>
                    <a:p>
                      <a:r>
                        <a:rPr lang="en-IN" sz="2700">
                          <a:effectLst/>
                          <a:latin typeface="Times New Roman" panose="02020603050405020304" pitchFamily="18" charset="0"/>
                          <a:cs typeface="Times New Roman" panose="02020603050405020304" pitchFamily="18" charset="0"/>
                        </a:rPr>
                        <a:t>&gt; 25 acres</a:t>
                      </a:r>
                    </a:p>
                  </a:txBody>
                  <a:tcPr marL="101048" marR="101048" marT="50524" marB="50524" anchor="ctr"/>
                </a:tc>
                <a:tc>
                  <a:txBody>
                    <a:bodyPr/>
                    <a:lstStyle/>
                    <a:p>
                      <a:r>
                        <a:rPr lang="en-IN" sz="2700">
                          <a:effectLst/>
                          <a:latin typeface="Times New Roman" panose="02020603050405020304" pitchFamily="18" charset="0"/>
                          <a:cs typeface="Times New Roman" panose="02020603050405020304" pitchFamily="18" charset="0"/>
                        </a:rPr>
                        <a:t>6488</a:t>
                      </a:r>
                      <a:endParaRPr lang="en-IN" sz="2700" dirty="0">
                        <a:effectLst/>
                        <a:latin typeface="Times New Roman" panose="02020603050405020304" pitchFamily="18" charset="0"/>
                        <a:cs typeface="Times New Roman" panose="02020603050405020304" pitchFamily="18" charset="0"/>
                      </a:endParaRPr>
                    </a:p>
                  </a:txBody>
                  <a:tcPr marL="101048" marR="101048" marT="50524" marB="50524" anchor="ctr"/>
                </a:tc>
                <a:extLst>
                  <a:ext uri="{0D108BD9-81ED-4DB2-BD59-A6C34878D82A}">
                    <a16:rowId xmlns:a16="http://schemas.microsoft.com/office/drawing/2014/main" val="3333308407"/>
                  </a:ext>
                </a:extLst>
              </a:tr>
              <a:tr h="545659">
                <a:tc>
                  <a:txBody>
                    <a:bodyPr/>
                    <a:lstStyle/>
                    <a:p>
                      <a:r>
                        <a:rPr lang="en-IN" sz="2700">
                          <a:effectLst/>
                          <a:latin typeface="Times New Roman" panose="02020603050405020304" pitchFamily="18" charset="0"/>
                          <a:cs typeface="Times New Roman" panose="02020603050405020304" pitchFamily="18" charset="0"/>
                        </a:rPr>
                        <a:t>&gt; 50 acres</a:t>
                      </a:r>
                    </a:p>
                  </a:txBody>
                  <a:tcPr marL="101048" marR="101048" marT="50524" marB="50524" anchor="ctr"/>
                </a:tc>
                <a:tc>
                  <a:txBody>
                    <a:bodyPr/>
                    <a:lstStyle/>
                    <a:p>
                      <a:r>
                        <a:rPr lang="en-IN" sz="2700" dirty="0">
                          <a:effectLst/>
                          <a:latin typeface="Times New Roman" panose="02020603050405020304" pitchFamily="18" charset="0"/>
                          <a:cs typeface="Times New Roman" panose="02020603050405020304" pitchFamily="18" charset="0"/>
                        </a:rPr>
                        <a:t>298</a:t>
                      </a:r>
                    </a:p>
                  </a:txBody>
                  <a:tcPr marL="101048" marR="101048" marT="50524" marB="50524" anchor="ctr"/>
                </a:tc>
                <a:extLst>
                  <a:ext uri="{0D108BD9-81ED-4DB2-BD59-A6C34878D82A}">
                    <a16:rowId xmlns:a16="http://schemas.microsoft.com/office/drawing/2014/main" val="3053862589"/>
                  </a:ext>
                </a:extLst>
              </a:tr>
            </a:tbl>
          </a:graphicData>
        </a:graphic>
      </p:graphicFrame>
      <p:sp>
        <p:nvSpPr>
          <p:cNvPr id="3" name="Slide Number Placeholder 2">
            <a:extLst>
              <a:ext uri="{FF2B5EF4-FFF2-40B4-BE49-F238E27FC236}">
                <a16:creationId xmlns:a16="http://schemas.microsoft.com/office/drawing/2014/main" id="{D146DA7C-8F22-8513-14E1-2CE920E3FC26}"/>
              </a:ext>
            </a:extLst>
          </p:cNvPr>
          <p:cNvSpPr>
            <a:spLocks noGrp="1"/>
          </p:cNvSpPr>
          <p:nvPr>
            <p:ph type="sldNum" sz="quarter" idx="12"/>
          </p:nvPr>
        </p:nvSpPr>
        <p:spPr/>
        <p:txBody>
          <a:bodyPr/>
          <a:lstStyle/>
          <a:p>
            <a:fld id="{D99FA36A-733B-4FA8-82C5-A0DC086C6864}" type="slidenum">
              <a:rPr lang="en-IN" smtClean="0"/>
              <a:t>16</a:t>
            </a:fld>
            <a:endParaRPr lang="en-IN"/>
          </a:p>
        </p:txBody>
      </p:sp>
    </p:spTree>
    <p:extLst>
      <p:ext uri="{BB962C8B-B14F-4D97-AF65-F5344CB8AC3E}">
        <p14:creationId xmlns:p14="http://schemas.microsoft.com/office/powerpoint/2010/main" val="177413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CBBEB-0479-3927-A451-9C9534B5B9EF}"/>
              </a:ext>
            </a:extLst>
          </p:cNvPr>
          <p:cNvSpPr>
            <a:spLocks noGrp="1"/>
          </p:cNvSpPr>
          <p:nvPr>
            <p:ph type="title"/>
          </p:nvPr>
        </p:nvSpPr>
        <p:spPr>
          <a:xfrm>
            <a:off x="630936" y="639520"/>
            <a:ext cx="3429000" cy="1719072"/>
          </a:xfrm>
        </p:spPr>
        <p:txBody>
          <a:bodyPr anchor="b">
            <a:normAutofit/>
          </a:bodyPr>
          <a:lstStyle/>
          <a:p>
            <a:r>
              <a:rPr lang="en-US" sz="3800" dirty="0">
                <a:latin typeface="Times New Roman" panose="02020603050405020304" pitchFamily="18" charset="0"/>
                <a:cs typeface="Times New Roman" panose="02020603050405020304" pitchFamily="18" charset="0"/>
              </a:rPr>
              <a:t>Amount allocated Year wise</a:t>
            </a:r>
            <a:endParaRPr lang="en-IN" sz="3800" dirty="0">
              <a:latin typeface="Times New Roman" panose="02020603050405020304" pitchFamily="18" charset="0"/>
              <a:cs typeface="Times New Roman" panose="02020603050405020304" pitchFamily="18" charset="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A17A126E-3CAA-5EC2-92C4-8690CB07E5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121" y="2923134"/>
            <a:ext cx="3166623" cy="3152549"/>
          </a:xfrm>
        </p:spPr>
      </p:pic>
      <p:graphicFrame>
        <p:nvGraphicFramePr>
          <p:cNvPr id="7" name="Table 4">
            <a:extLst>
              <a:ext uri="{FF2B5EF4-FFF2-40B4-BE49-F238E27FC236}">
                <a16:creationId xmlns:a16="http://schemas.microsoft.com/office/drawing/2014/main" id="{1BEC164B-486D-679F-5AB8-516A6112D6C7}"/>
              </a:ext>
            </a:extLst>
          </p:cNvPr>
          <p:cNvGraphicFramePr>
            <a:graphicFrameLocks/>
          </p:cNvGraphicFramePr>
          <p:nvPr>
            <p:extLst>
              <p:ext uri="{D42A27DB-BD31-4B8C-83A1-F6EECF244321}">
                <p14:modId xmlns:p14="http://schemas.microsoft.com/office/powerpoint/2010/main" val="3558624334"/>
              </p:ext>
            </p:extLst>
          </p:nvPr>
        </p:nvGraphicFramePr>
        <p:xfrm>
          <a:off x="5399221" y="498220"/>
          <a:ext cx="5592686" cy="3979081"/>
        </p:xfrm>
        <a:graphic>
          <a:graphicData uri="http://schemas.openxmlformats.org/drawingml/2006/table">
            <a:tbl>
              <a:tblPr firstRow="1" bandRow="1">
                <a:noFill/>
                <a:tableStyleId>{5C22544A-7EE6-4342-B048-85BDC9FD1C3A}</a:tableStyleId>
              </a:tblPr>
              <a:tblGrid>
                <a:gridCol w="1965389">
                  <a:extLst>
                    <a:ext uri="{9D8B030D-6E8A-4147-A177-3AD203B41FA5}">
                      <a16:colId xmlns:a16="http://schemas.microsoft.com/office/drawing/2014/main" val="4073276005"/>
                    </a:ext>
                  </a:extLst>
                </a:gridCol>
                <a:gridCol w="3627297">
                  <a:extLst>
                    <a:ext uri="{9D8B030D-6E8A-4147-A177-3AD203B41FA5}">
                      <a16:colId xmlns:a16="http://schemas.microsoft.com/office/drawing/2014/main" val="329329950"/>
                    </a:ext>
                  </a:extLst>
                </a:gridCol>
              </a:tblGrid>
              <a:tr h="1222817">
                <a:tc>
                  <a:txBody>
                    <a:bodyPr/>
                    <a:lstStyle/>
                    <a:p>
                      <a:r>
                        <a:rPr lang="en-US" sz="2400" b="0" cap="none" spc="60" dirty="0">
                          <a:solidFill>
                            <a:schemeClr val="bg1"/>
                          </a:solidFill>
                          <a:latin typeface="Times New Roman" panose="02020603050405020304" pitchFamily="18" charset="0"/>
                          <a:cs typeface="Times New Roman" panose="02020603050405020304" pitchFamily="18" charset="0"/>
                        </a:rPr>
                        <a:t>Year</a:t>
                      </a:r>
                      <a:endParaRPr lang="en-IN" sz="2400" b="0" cap="none" spc="60" dirty="0">
                        <a:solidFill>
                          <a:schemeClr val="bg1"/>
                        </a:solidFill>
                        <a:latin typeface="Times New Roman" panose="02020603050405020304" pitchFamily="18" charset="0"/>
                        <a:cs typeface="Times New Roman" panose="02020603050405020304" pitchFamily="18" charset="0"/>
                      </a:endParaRPr>
                    </a:p>
                  </a:txBody>
                  <a:tcPr marL="215537" marR="215537" marT="215537" marB="107769" anchor="ctr">
                    <a:lnL w="12700" cmpd="sng">
                      <a:noFill/>
                    </a:lnL>
                    <a:lnR w="12700" cmpd="sng">
                      <a:noFill/>
                    </a:lnR>
                    <a:lnT w="19050" cap="flat" cmpd="sng" algn="ctr">
                      <a:noFill/>
                      <a:prstDash val="solid"/>
                    </a:lnT>
                    <a:lnB w="38100" cmpd="sng">
                      <a:noFill/>
                    </a:lnB>
                    <a:solidFill>
                      <a:schemeClr val="accent1"/>
                    </a:solidFill>
                  </a:tcPr>
                </a:tc>
                <a:tc>
                  <a:txBody>
                    <a:bodyPr/>
                    <a:lstStyle/>
                    <a:p>
                      <a:r>
                        <a:rPr lang="en-US" sz="2400" b="0" cap="none" spc="60">
                          <a:solidFill>
                            <a:schemeClr val="bg1"/>
                          </a:solidFill>
                          <a:latin typeface="Times New Roman" panose="02020603050405020304" pitchFamily="18" charset="0"/>
                          <a:cs typeface="Times New Roman" panose="02020603050405020304" pitchFamily="18" charset="0"/>
                        </a:rPr>
                        <a:t>Fund allocated (crores)</a:t>
                      </a:r>
                      <a:endParaRPr lang="en-IN" sz="2400" b="0" cap="none" spc="60">
                        <a:solidFill>
                          <a:schemeClr val="bg1"/>
                        </a:solidFill>
                        <a:latin typeface="Times New Roman" panose="02020603050405020304" pitchFamily="18" charset="0"/>
                        <a:cs typeface="Times New Roman" panose="02020603050405020304" pitchFamily="18" charset="0"/>
                      </a:endParaRPr>
                    </a:p>
                  </a:txBody>
                  <a:tcPr marL="215537" marR="215537" marT="215537" marB="107769"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432358857"/>
                  </a:ext>
                </a:extLst>
              </a:tr>
              <a:tr h="681938">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2018-19</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cap="none" spc="0" dirty="0">
                          <a:solidFill>
                            <a:schemeClr val="tx1"/>
                          </a:solidFill>
                          <a:latin typeface="Times New Roman" panose="02020603050405020304" pitchFamily="18" charset="0"/>
                          <a:cs typeface="Times New Roman" panose="02020603050405020304" pitchFamily="18" charset="0"/>
                        </a:rPr>
                        <a:t>Rs.12000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091259023"/>
                  </a:ext>
                </a:extLst>
              </a:tr>
              <a:tr h="681938">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2019-20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Rs.12000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3884300977"/>
                  </a:ext>
                </a:extLst>
              </a:tr>
              <a:tr h="681938">
                <a:tc>
                  <a:txBody>
                    <a:bodyPr/>
                    <a:lstStyle/>
                    <a:p>
                      <a:r>
                        <a:rPr lang="en-US" sz="2400" cap="none" spc="0">
                          <a:solidFill>
                            <a:schemeClr val="tx1"/>
                          </a:solidFill>
                          <a:latin typeface="Times New Roman" panose="02020603050405020304" pitchFamily="18" charset="0"/>
                          <a:cs typeface="Times New Roman" panose="02020603050405020304" pitchFamily="18" charset="0"/>
                        </a:rPr>
                        <a:t>2020-21</a:t>
                      </a:r>
                      <a:endParaRPr lang="en-IN" sz="2400" cap="none" spc="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Rs.14000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21975462"/>
                  </a:ext>
                </a:extLst>
              </a:tr>
              <a:tr h="681938">
                <a:tc>
                  <a:txBody>
                    <a:bodyPr/>
                    <a:lstStyle/>
                    <a:p>
                      <a:r>
                        <a:rPr lang="en-US" sz="2400" cap="none" spc="0">
                          <a:solidFill>
                            <a:schemeClr val="tx1"/>
                          </a:solidFill>
                          <a:latin typeface="Times New Roman" panose="02020603050405020304" pitchFamily="18" charset="0"/>
                          <a:cs typeface="Times New Roman" panose="02020603050405020304" pitchFamily="18" charset="0"/>
                        </a:rPr>
                        <a:t>2021-22</a:t>
                      </a:r>
                      <a:endParaRPr lang="en-IN" sz="2400" cap="none" spc="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400" cap="none" spc="0" dirty="0">
                          <a:solidFill>
                            <a:schemeClr val="tx1"/>
                          </a:solidFill>
                          <a:latin typeface="Times New Roman" panose="02020603050405020304" pitchFamily="18" charset="0"/>
                          <a:cs typeface="Times New Roman" panose="02020603050405020304" pitchFamily="18" charset="0"/>
                        </a:rPr>
                        <a:t>Rs.14800</a:t>
                      </a:r>
                      <a:endParaRPr lang="en-IN" sz="2400" cap="none" spc="0" dirty="0">
                        <a:solidFill>
                          <a:schemeClr val="tx1"/>
                        </a:solidFill>
                        <a:latin typeface="Times New Roman" panose="02020603050405020304" pitchFamily="18" charset="0"/>
                        <a:cs typeface="Times New Roman" panose="02020603050405020304" pitchFamily="18" charset="0"/>
                      </a:endParaRPr>
                    </a:p>
                  </a:txBody>
                  <a:tcPr marL="215537" marR="215537" marT="215537" marB="10776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255508996"/>
                  </a:ext>
                </a:extLst>
              </a:tr>
            </a:tbl>
          </a:graphicData>
        </a:graphic>
      </p:graphicFrame>
      <p:sp>
        <p:nvSpPr>
          <p:cNvPr id="3" name="TextBox 2">
            <a:extLst>
              <a:ext uri="{FF2B5EF4-FFF2-40B4-BE49-F238E27FC236}">
                <a16:creationId xmlns:a16="http://schemas.microsoft.com/office/drawing/2014/main" id="{8F5A2D3B-A3C2-0A76-3DAA-8CC20CA7CE58}"/>
              </a:ext>
            </a:extLst>
          </p:cNvPr>
          <p:cNvSpPr txBox="1"/>
          <p:nvPr/>
        </p:nvSpPr>
        <p:spPr>
          <a:xfrm>
            <a:off x="4703214" y="4690688"/>
            <a:ext cx="6763014"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It is purely state government scheme with 100% financial support by Telangana Government</a:t>
            </a:r>
          </a:p>
        </p:txBody>
      </p:sp>
      <p:sp>
        <p:nvSpPr>
          <p:cNvPr id="4" name="Slide Number Placeholder 3">
            <a:extLst>
              <a:ext uri="{FF2B5EF4-FFF2-40B4-BE49-F238E27FC236}">
                <a16:creationId xmlns:a16="http://schemas.microsoft.com/office/drawing/2014/main" id="{624DE5EC-88DA-7E90-CD58-F45752DB6925}"/>
              </a:ext>
            </a:extLst>
          </p:cNvPr>
          <p:cNvSpPr>
            <a:spLocks noGrp="1"/>
          </p:cNvSpPr>
          <p:nvPr>
            <p:ph type="sldNum" sz="quarter" idx="12"/>
          </p:nvPr>
        </p:nvSpPr>
        <p:spPr/>
        <p:txBody>
          <a:bodyPr/>
          <a:lstStyle/>
          <a:p>
            <a:fld id="{D99FA36A-733B-4FA8-82C5-A0DC086C6864}" type="slidenum">
              <a:rPr lang="en-IN" smtClean="0"/>
              <a:t>17</a:t>
            </a:fld>
            <a:endParaRPr lang="en-IN"/>
          </a:p>
        </p:txBody>
      </p:sp>
    </p:spTree>
    <p:extLst>
      <p:ext uri="{BB962C8B-B14F-4D97-AF65-F5344CB8AC3E}">
        <p14:creationId xmlns:p14="http://schemas.microsoft.com/office/powerpoint/2010/main" val="98980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7FB1B8-2F73-B61B-FE94-2FF9401DD533}"/>
              </a:ext>
            </a:extLst>
          </p:cNvPr>
          <p:cNvSpPr>
            <a:spLocks noGrp="1"/>
          </p:cNvSpPr>
          <p:nvPr>
            <p:ph type="title"/>
          </p:nvPr>
        </p:nvSpPr>
        <p:spPr>
          <a:xfrm>
            <a:off x="838200" y="365125"/>
            <a:ext cx="10515600" cy="1325563"/>
          </a:xfrm>
        </p:spPr>
        <p:txBody>
          <a:bodyPr>
            <a:normAutofit/>
          </a:bodyPr>
          <a:lstStyle/>
          <a:p>
            <a:r>
              <a:rPr lang="en-IN" sz="5400" dirty="0">
                <a:latin typeface="Times New Roman" panose="02020603050405020304" pitchFamily="18" charset="0"/>
                <a:cs typeface="Times New Roman" panose="02020603050405020304" pitchFamily="18" charset="0"/>
              </a:rPr>
              <a:t>Implementation of </a:t>
            </a:r>
            <a:r>
              <a:rPr lang="en-IN" sz="5400" dirty="0" err="1">
                <a:latin typeface="Times New Roman" panose="02020603050405020304" pitchFamily="18" charset="0"/>
                <a:cs typeface="Times New Roman" panose="02020603050405020304" pitchFamily="18" charset="0"/>
              </a:rPr>
              <a:t>Rythu</a:t>
            </a:r>
            <a:r>
              <a:rPr lang="en-IN" sz="5400" dirty="0">
                <a:latin typeface="Times New Roman" panose="02020603050405020304" pitchFamily="18" charset="0"/>
                <a:cs typeface="Times New Roman" panose="02020603050405020304" pitchFamily="18" charset="0"/>
              </a:rPr>
              <a:t> </a:t>
            </a:r>
            <a:r>
              <a:rPr lang="en-IN" sz="5400" dirty="0" err="1">
                <a:latin typeface="Times New Roman" panose="02020603050405020304" pitchFamily="18" charset="0"/>
                <a:cs typeface="Times New Roman" panose="02020603050405020304" pitchFamily="18" charset="0"/>
              </a:rPr>
              <a:t>Bandhu</a:t>
            </a:r>
            <a:endParaRPr lang="en-IN" sz="5400" dirty="0">
              <a:latin typeface="Times New Roman" panose="02020603050405020304" pitchFamily="18" charset="0"/>
              <a:cs typeface="Times New Roman" panose="02020603050405020304" pitchFamily="18" charset="0"/>
            </a:endParaRP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13E783-416C-EC5C-F07F-90EAFE408883}"/>
              </a:ext>
            </a:extLst>
          </p:cNvPr>
          <p:cNvSpPr>
            <a:spLocks noGrp="1"/>
          </p:cNvSpPr>
          <p:nvPr>
            <p:ph idx="1"/>
          </p:nvPr>
        </p:nvSpPr>
        <p:spPr>
          <a:xfrm>
            <a:off x="838200" y="1929384"/>
            <a:ext cx="10515600" cy="4251960"/>
          </a:xfrm>
        </p:spPr>
        <p:txBody>
          <a:bodyPr>
            <a:normAutofit/>
          </a:bodyPr>
          <a:lstStyle/>
          <a:p>
            <a:pPr algn="just">
              <a:lnSpc>
                <a:spcPct val="100000"/>
              </a:lnSpc>
            </a:pPr>
            <a:r>
              <a:rPr lang="en-US" sz="2400" dirty="0">
                <a:latin typeface="Times New Roman" panose="02020603050405020304" pitchFamily="18" charset="0"/>
                <a:cs typeface="Times New Roman" panose="02020603050405020304" pitchFamily="18" charset="0"/>
              </a:rPr>
              <a:t>Unit - Per acre Per season Per farmer</a:t>
            </a:r>
          </a:p>
          <a:p>
            <a:pPr algn="just">
              <a:lnSpc>
                <a:spcPct val="100000"/>
              </a:lnSpc>
            </a:pPr>
            <a:r>
              <a:rPr lang="en-IN" sz="2400" dirty="0">
                <a:latin typeface="Times New Roman" panose="02020603050405020304" pitchFamily="18" charset="0"/>
                <a:cs typeface="Times New Roman" panose="02020603050405020304" pitchFamily="18" charset="0"/>
              </a:rPr>
              <a:t>Cheque distribution v. Direct benefit transfer</a:t>
            </a:r>
          </a:p>
          <a:p>
            <a:pPr algn="just">
              <a:lnSpc>
                <a:spcPct val="100000"/>
              </a:lnSpc>
            </a:pPr>
            <a:r>
              <a:rPr lang="en-US" sz="2400" dirty="0">
                <a:latin typeface="Times New Roman" panose="02020603050405020304" pitchFamily="18" charset="0"/>
                <a:cs typeface="Times New Roman" panose="02020603050405020304" pitchFamily="18" charset="0"/>
              </a:rPr>
              <a:t>While the RBS is now a DBT scheme but for the first round of distribution, it was through cheques.</a:t>
            </a:r>
          </a:p>
          <a:p>
            <a:pPr algn="just">
              <a:lnSpc>
                <a:spcPct val="100000"/>
              </a:lnSpc>
            </a:pPr>
            <a:r>
              <a:rPr lang="en-US" sz="2400" dirty="0">
                <a:latin typeface="Times New Roman" panose="02020603050405020304" pitchFamily="18" charset="0"/>
                <a:cs typeface="Times New Roman" panose="02020603050405020304" pitchFamily="18" charset="0"/>
              </a:rPr>
              <a:t>The cheques to be distributed will be “Order cheques”. To </a:t>
            </a:r>
            <a:r>
              <a:rPr lang="en-US" sz="2400" dirty="0" err="1">
                <a:latin typeface="Times New Roman" panose="02020603050405020304" pitchFamily="18" charset="0"/>
                <a:cs typeface="Times New Roman" panose="02020603050405020304" pitchFamily="18" charset="0"/>
              </a:rPr>
              <a:t>operationalise</a:t>
            </a:r>
            <a:r>
              <a:rPr lang="en-US" sz="2400" dirty="0">
                <a:latin typeface="Times New Roman" panose="02020603050405020304" pitchFamily="18" charset="0"/>
                <a:cs typeface="Times New Roman" panose="02020603050405020304" pitchFamily="18" charset="0"/>
              </a:rPr>
              <a:t> the cheque distribution to the beneficiaries, on an appointed day, village level agricultural officers distributed the cheques for the eligible farmers. </a:t>
            </a:r>
          </a:p>
          <a:p>
            <a:pPr algn="just">
              <a:lnSpc>
                <a:spcPct val="100000"/>
              </a:lnSpc>
            </a:pPr>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0E5CAB-CC2B-E8F7-F281-E113511B2F6C}"/>
              </a:ext>
            </a:extLst>
          </p:cNvPr>
          <p:cNvSpPr>
            <a:spLocks noGrp="1"/>
          </p:cNvSpPr>
          <p:nvPr>
            <p:ph type="sldNum" sz="quarter" idx="12"/>
          </p:nvPr>
        </p:nvSpPr>
        <p:spPr/>
        <p:txBody>
          <a:bodyPr/>
          <a:lstStyle/>
          <a:p>
            <a:fld id="{D99FA36A-733B-4FA8-82C5-A0DC086C6864}" type="slidenum">
              <a:rPr lang="en-IN" smtClean="0"/>
              <a:t>18</a:t>
            </a:fld>
            <a:endParaRPr lang="en-IN"/>
          </a:p>
        </p:txBody>
      </p:sp>
    </p:spTree>
    <p:extLst>
      <p:ext uri="{BB962C8B-B14F-4D97-AF65-F5344CB8AC3E}">
        <p14:creationId xmlns:p14="http://schemas.microsoft.com/office/powerpoint/2010/main" val="236051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D3C3D-8DCD-C162-4362-07D902D8B2BC}"/>
              </a:ext>
            </a:extLst>
          </p:cNvPr>
          <p:cNvSpPr>
            <a:spLocks noGrp="1"/>
          </p:cNvSpPr>
          <p:nvPr>
            <p:ph type="title"/>
          </p:nvPr>
        </p:nvSpPr>
        <p:spPr>
          <a:xfrm>
            <a:off x="838200" y="365125"/>
            <a:ext cx="10515600" cy="1325563"/>
          </a:xfrm>
        </p:spPr>
        <p:txBody>
          <a:bodyPr>
            <a:normAutofit/>
          </a:bodyPr>
          <a:lstStyle/>
          <a:p>
            <a:endParaRPr lang="en-IN"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33D3EC-C677-2964-C6FB-E2A7318166FE}"/>
              </a:ext>
            </a:extLst>
          </p:cNvPr>
          <p:cNvSpPr>
            <a:spLocks noGrp="1"/>
          </p:cNvSpPr>
          <p:nvPr>
            <p:ph idx="1"/>
          </p:nvPr>
        </p:nvSpPr>
        <p:spPr>
          <a:xfrm>
            <a:off x="838200" y="1929384"/>
            <a:ext cx="10515600" cy="4251960"/>
          </a:xfrm>
        </p:spPr>
        <p:txBody>
          <a:bodyPr>
            <a:normAutofit/>
          </a:bodyPr>
          <a:lstStyle/>
          <a:p>
            <a:pPr algn="just">
              <a:lnSpc>
                <a:spcPct val="100000"/>
              </a:lnSpc>
            </a:pPr>
            <a:r>
              <a:rPr lang="en-US" sz="2400" dirty="0">
                <a:latin typeface="Times New Roman" panose="02020603050405020304" pitchFamily="18" charset="0"/>
                <a:cs typeface="Times New Roman" panose="02020603050405020304" pitchFamily="18" charset="0"/>
              </a:rPr>
              <a:t>After the first season of cheque distribution, the government abandoned the method of cheque distribution by shifting to the DBTs method.</a:t>
            </a:r>
          </a:p>
          <a:p>
            <a:pPr algn="just">
              <a:lnSpc>
                <a:spcPct val="100000"/>
              </a:lnSpc>
            </a:pPr>
            <a:r>
              <a:rPr lang="en-US" sz="2400" dirty="0">
                <a:latin typeface="Times New Roman" panose="02020603050405020304" pitchFamily="18" charset="0"/>
                <a:cs typeface="Times New Roman" panose="02020603050405020304" pitchFamily="18" charset="0"/>
              </a:rPr>
              <a:t>Like most other DBTs schemes of Telangana, the process of DBT in the RBS also involves transfer of money  from the state consolidated account of Telangana with the RBI through the E-</a:t>
            </a:r>
            <a:r>
              <a:rPr lang="en-US" sz="2400" dirty="0" err="1">
                <a:latin typeface="Times New Roman" panose="02020603050405020304" pitchFamily="18" charset="0"/>
                <a:cs typeface="Times New Roman" panose="02020603050405020304" pitchFamily="18" charset="0"/>
              </a:rPr>
              <a:t>Kuber</a:t>
            </a:r>
            <a:r>
              <a:rPr lang="en-US" sz="2400" dirty="0">
                <a:latin typeface="Times New Roman" panose="02020603050405020304" pitchFamily="18" charset="0"/>
                <a:cs typeface="Times New Roman" panose="02020603050405020304" pitchFamily="18" charset="0"/>
              </a:rPr>
              <a:t> platform directly into the bank accounts of the beneficiaries.</a:t>
            </a:r>
            <a:endParaRPr lang="en-IN" sz="2400" dirty="0">
              <a:latin typeface="Times New Roman" panose="02020603050405020304" pitchFamily="18" charset="0"/>
              <a:cs typeface="Times New Roman" panose="02020603050405020304" pitchFamily="18" charset="0"/>
            </a:endParaRPr>
          </a:p>
          <a:p>
            <a:pPr marL="0" indent="0" algn="just">
              <a:lnSpc>
                <a:spcPct val="100000"/>
              </a:lnSpc>
              <a:buNone/>
            </a:pPr>
            <a:endParaRPr lang="en-US" sz="2400" dirty="0">
              <a:latin typeface="Times New Roman" panose="02020603050405020304" pitchFamily="18" charset="0"/>
              <a:cs typeface="Times New Roman" panose="02020603050405020304" pitchFamily="18" charset="0"/>
            </a:endParaRPr>
          </a:p>
          <a:p>
            <a:pPr marL="0" indent="0" algn="just">
              <a:lnSpc>
                <a:spcPct val="100000"/>
              </a:lnSpc>
              <a:buNone/>
            </a:pPr>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377E6FB-5B24-58D5-B49F-EBD4EF1C7C69}"/>
              </a:ext>
            </a:extLst>
          </p:cNvPr>
          <p:cNvSpPr>
            <a:spLocks noGrp="1"/>
          </p:cNvSpPr>
          <p:nvPr>
            <p:ph type="sldNum" sz="quarter" idx="12"/>
          </p:nvPr>
        </p:nvSpPr>
        <p:spPr/>
        <p:txBody>
          <a:bodyPr/>
          <a:lstStyle/>
          <a:p>
            <a:fld id="{D99FA36A-733B-4FA8-82C5-A0DC086C6864}" type="slidenum">
              <a:rPr lang="en-IN" smtClean="0"/>
              <a:t>19</a:t>
            </a:fld>
            <a:endParaRPr lang="en-IN"/>
          </a:p>
        </p:txBody>
      </p:sp>
    </p:spTree>
    <p:extLst>
      <p:ext uri="{BB962C8B-B14F-4D97-AF65-F5344CB8AC3E}">
        <p14:creationId xmlns:p14="http://schemas.microsoft.com/office/powerpoint/2010/main" val="129656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erial view of farming land with country roads">
            <a:extLst>
              <a:ext uri="{FF2B5EF4-FFF2-40B4-BE49-F238E27FC236}">
                <a16:creationId xmlns:a16="http://schemas.microsoft.com/office/drawing/2014/main" id="{94A5357F-6438-4B81-E986-77CA20B9DE43}"/>
              </a:ext>
            </a:extLst>
          </p:cNvPr>
          <p:cNvPicPr>
            <a:picLocks noChangeAspect="1"/>
          </p:cNvPicPr>
          <p:nvPr/>
        </p:nvPicPr>
        <p:blipFill rotWithShape="1">
          <a:blip r:embed="rId2"/>
          <a:srcRect t="2116" b="13615"/>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42167-1652-58B3-145D-18EC1FBDA5B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Flagship Schemes of South Indian states in Agriculture</a:t>
            </a:r>
            <a:endParaRPr lang="en-IN" sz="5200" b="1" dirty="0">
              <a:solidFill>
                <a:srgbClr val="FFFFFF"/>
              </a:solidFill>
            </a:endParaRPr>
          </a:p>
        </p:txBody>
      </p:sp>
      <p:sp>
        <p:nvSpPr>
          <p:cNvPr id="3" name="Slide Number Placeholder 2">
            <a:extLst>
              <a:ext uri="{FF2B5EF4-FFF2-40B4-BE49-F238E27FC236}">
                <a16:creationId xmlns:a16="http://schemas.microsoft.com/office/drawing/2014/main" id="{55DC58D3-3C7A-B375-4D13-5CCAC65B9AF2}"/>
              </a:ext>
            </a:extLst>
          </p:cNvPr>
          <p:cNvSpPr>
            <a:spLocks noGrp="1"/>
          </p:cNvSpPr>
          <p:nvPr>
            <p:ph type="sldNum" sz="quarter" idx="12"/>
          </p:nvPr>
        </p:nvSpPr>
        <p:spPr/>
        <p:txBody>
          <a:bodyPr/>
          <a:lstStyle/>
          <a:p>
            <a:fld id="{D99FA36A-733B-4FA8-82C5-A0DC086C6864}" type="slidenum">
              <a:rPr lang="en-IN" smtClean="0"/>
              <a:t>2</a:t>
            </a:fld>
            <a:endParaRPr lang="en-IN"/>
          </a:p>
        </p:txBody>
      </p:sp>
      <p:sp>
        <p:nvSpPr>
          <p:cNvPr id="8" name="TextBox 7">
            <a:extLst>
              <a:ext uri="{FF2B5EF4-FFF2-40B4-BE49-F238E27FC236}">
                <a16:creationId xmlns:a16="http://schemas.microsoft.com/office/drawing/2014/main" id="{92E68265-8162-8198-21EE-EAAA2E203B8A}"/>
              </a:ext>
            </a:extLst>
          </p:cNvPr>
          <p:cNvSpPr txBox="1"/>
          <p:nvPr/>
        </p:nvSpPr>
        <p:spPr>
          <a:xfrm>
            <a:off x="8610600" y="4886930"/>
            <a:ext cx="3137338"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Presented by</a:t>
            </a:r>
          </a:p>
          <a:p>
            <a:r>
              <a:rPr lang="en-US" sz="2400" dirty="0" err="1"/>
              <a:t>C.V.Sai</a:t>
            </a:r>
            <a:r>
              <a:rPr lang="en-US" sz="2400" dirty="0"/>
              <a:t> Bharath</a:t>
            </a:r>
          </a:p>
          <a:p>
            <a:r>
              <a:rPr lang="en-US" sz="2400" dirty="0"/>
              <a:t>PAMB 0144</a:t>
            </a:r>
          </a:p>
          <a:p>
            <a:r>
              <a:rPr lang="en-US" sz="2400" dirty="0" err="1"/>
              <a:t>Sr.M.Sc</a:t>
            </a:r>
            <a:endParaRPr lang="en-IN" sz="2400" dirty="0"/>
          </a:p>
        </p:txBody>
      </p:sp>
    </p:spTree>
    <p:extLst>
      <p:ext uri="{BB962C8B-B14F-4D97-AF65-F5344CB8AC3E}">
        <p14:creationId xmlns:p14="http://schemas.microsoft.com/office/powerpoint/2010/main" val="16990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8905D-50B5-C46D-9FEA-1F2AF53450A8}"/>
              </a:ext>
            </a:extLst>
          </p:cNvPr>
          <p:cNvSpPr>
            <a:spLocks noGrp="1"/>
          </p:cNvSpPr>
          <p:nvPr>
            <p:ph type="title"/>
          </p:nvPr>
        </p:nvSpPr>
        <p:spPr>
          <a:xfrm>
            <a:off x="630935" y="446314"/>
            <a:ext cx="3679808" cy="2072578"/>
          </a:xfrm>
        </p:spPr>
        <p:txBody>
          <a:bodyPr anchor="b">
            <a:normAutofit/>
          </a:bodyPr>
          <a:lstStyle/>
          <a:p>
            <a:r>
              <a:rPr lang="en-US" sz="3200">
                <a:latin typeface="Times New Roman" panose="02020603050405020304" pitchFamily="18" charset="0"/>
                <a:cs typeface="Times New Roman" panose="02020603050405020304" pitchFamily="18" charset="0"/>
              </a:rPr>
              <a:t>Process flow for delivery of RBSs through cheques (Kharif 2018)</a:t>
            </a:r>
            <a:endParaRPr lang="en-IN" sz="3200" dirty="0">
              <a:latin typeface="Times New Roman" panose="02020603050405020304" pitchFamily="18" charset="0"/>
              <a:cs typeface="Times New Roman" panose="02020603050405020304" pitchFamily="18" charset="0"/>
            </a:endParaRPr>
          </a:p>
        </p:txBody>
      </p:sp>
      <p:sp>
        <p:nvSpPr>
          <p:cNvPr id="2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7FC175-A692-93B0-BDAC-C6D17B82302A}"/>
              </a:ext>
            </a:extLst>
          </p:cNvPr>
          <p:cNvSpPr>
            <a:spLocks noGrp="1"/>
          </p:cNvSpPr>
          <p:nvPr>
            <p:ph idx="1"/>
          </p:nvPr>
        </p:nvSpPr>
        <p:spPr>
          <a:xfrm>
            <a:off x="630936" y="2807208"/>
            <a:ext cx="3429000" cy="3410712"/>
          </a:xfrm>
        </p:spPr>
        <p:txBody>
          <a:bodyPr anchor="t">
            <a:normAutofit/>
          </a:bodyPr>
          <a:lstStyle/>
          <a:p>
            <a:pPr marL="0" indent="0">
              <a:buNone/>
            </a:pPr>
            <a:r>
              <a:rPr lang="en-US" dirty="0">
                <a:latin typeface="Times New Roman" panose="02020603050405020304" pitchFamily="18" charset="0"/>
                <a:cs typeface="Times New Roman" panose="02020603050405020304" pitchFamily="18" charset="0"/>
              </a:rPr>
              <a:t>• Eight  banks were designated for the purpose</a:t>
            </a:r>
          </a:p>
          <a:p>
            <a:pPr marL="0" indent="0">
              <a:buNone/>
            </a:pPr>
            <a:endParaRPr lang="en-IN" b="1"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2BEB524-A092-BF46-B8B1-9A2A741AFC2D}"/>
              </a:ext>
            </a:extLst>
          </p:cNvPr>
          <p:cNvGraphicFramePr>
            <a:graphicFrameLocks noGrp="1"/>
          </p:cNvGraphicFramePr>
          <p:nvPr>
            <p:extLst>
              <p:ext uri="{D42A27DB-BD31-4B8C-83A1-F6EECF244321}">
                <p14:modId xmlns:p14="http://schemas.microsoft.com/office/powerpoint/2010/main" val="3090027293"/>
              </p:ext>
            </p:extLst>
          </p:nvPr>
        </p:nvGraphicFramePr>
        <p:xfrm>
          <a:off x="5004309" y="640080"/>
          <a:ext cx="6203695" cy="5577842"/>
        </p:xfrm>
        <a:graphic>
          <a:graphicData uri="http://schemas.openxmlformats.org/drawingml/2006/table">
            <a:tbl>
              <a:tblPr firstRow="1" bandRow="1">
                <a:tableStyleId>{E8B1032C-EA38-4F05-BA0D-38AFFFC7BED3}</a:tableStyleId>
              </a:tblPr>
              <a:tblGrid>
                <a:gridCol w="4528323">
                  <a:extLst>
                    <a:ext uri="{9D8B030D-6E8A-4147-A177-3AD203B41FA5}">
                      <a16:colId xmlns:a16="http://schemas.microsoft.com/office/drawing/2014/main" val="2105352318"/>
                    </a:ext>
                  </a:extLst>
                </a:gridCol>
                <a:gridCol w="1675372">
                  <a:extLst>
                    <a:ext uri="{9D8B030D-6E8A-4147-A177-3AD203B41FA5}">
                      <a16:colId xmlns:a16="http://schemas.microsoft.com/office/drawing/2014/main" val="2640965861"/>
                    </a:ext>
                  </a:extLst>
                </a:gridCol>
              </a:tblGrid>
              <a:tr h="1038602">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Bank Name </a:t>
                      </a:r>
                    </a:p>
                  </a:txBody>
                  <a:tcPr marL="36815" marR="36815" marT="24544" marB="24544"/>
                </a:tc>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Mandals coverage</a:t>
                      </a:r>
                    </a:p>
                  </a:txBody>
                  <a:tcPr marL="36815" marR="36815" marT="24544" marB="24544"/>
                </a:tc>
                <a:extLst>
                  <a:ext uri="{0D108BD9-81ED-4DB2-BD59-A6C34878D82A}">
                    <a16:rowId xmlns:a16="http://schemas.microsoft.com/office/drawing/2014/main" val="2924196112"/>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State Bank of India</a:t>
                      </a:r>
                      <a:endParaRPr lang="en-IN" sz="2800" b="0" u="none" strike="noStrike" dirty="0">
                        <a:effectLst/>
                        <a:latin typeface="Times New Roman" panose="02020603050405020304" pitchFamily="18" charset="0"/>
                        <a:cs typeface="Times New Roman" panose="02020603050405020304" pitchFamily="18" charset="0"/>
                      </a:endParaRP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251</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2096574407"/>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Andhra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1</a:t>
                      </a:r>
                      <a:r>
                        <a:rPr lang="en-IN" sz="2800" b="0" u="none" strike="noStrike">
                          <a:effectLst/>
                          <a:latin typeface="Times New Roman" panose="02020603050405020304" pitchFamily="18" charset="0"/>
                          <a:cs typeface="Times New Roman" panose="02020603050405020304" pitchFamily="18" charset="0"/>
                        </a:rPr>
                        <a:t>30</a:t>
                      </a:r>
                    </a:p>
                  </a:txBody>
                  <a:tcPr marL="36815" marR="36815" marT="24544" marB="24544"/>
                </a:tc>
                <a:extLst>
                  <a:ext uri="{0D108BD9-81ED-4DB2-BD59-A6C34878D82A}">
                    <a16:rowId xmlns:a16="http://schemas.microsoft.com/office/drawing/2014/main" val="2694202287"/>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Syndicate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38</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2790045459"/>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Corporation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31</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1485947208"/>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Indian Overseas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2</a:t>
                      </a:r>
                      <a:r>
                        <a:rPr lang="en-IN" sz="2800" b="0" u="none" strike="noStrike">
                          <a:effectLst/>
                          <a:latin typeface="Times New Roman" panose="02020603050405020304" pitchFamily="18" charset="0"/>
                          <a:cs typeface="Times New Roman" panose="02020603050405020304" pitchFamily="18" charset="0"/>
                        </a:rPr>
                        <a:t>7</a:t>
                      </a:r>
                    </a:p>
                  </a:txBody>
                  <a:tcPr marL="36815" marR="36815" marT="24544" marB="24544"/>
                </a:tc>
                <a:extLst>
                  <a:ext uri="{0D108BD9-81ED-4DB2-BD59-A6C34878D82A}">
                    <a16:rowId xmlns:a16="http://schemas.microsoft.com/office/drawing/2014/main" val="637865089"/>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Canara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23</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1598756680"/>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AP Grameena Vikas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35</a:t>
                      </a:r>
                      <a:endParaRPr lang="en-IN" sz="2800" b="0" u="none" strike="noStrike">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820554971"/>
                  </a:ext>
                </a:extLst>
              </a:tr>
              <a:tr h="567405">
                <a:tc>
                  <a:txBody>
                    <a:bodyPr/>
                    <a:lstStyle/>
                    <a:p>
                      <a:pPr algn="l" fontAlgn="t"/>
                      <a:r>
                        <a:rPr lang="en-IN" sz="2800" b="0" u="none" strike="noStrike">
                          <a:effectLst/>
                          <a:latin typeface="Times New Roman" panose="02020603050405020304" pitchFamily="18" charset="0"/>
                          <a:cs typeface="Times New Roman" panose="02020603050405020304" pitchFamily="18" charset="0"/>
                        </a:rPr>
                        <a:t>Telangana Grameena Bank</a:t>
                      </a:r>
                    </a:p>
                  </a:txBody>
                  <a:tcPr marL="36815" marR="36815" marT="24544" marB="24544"/>
                </a:tc>
                <a:tc>
                  <a:txBody>
                    <a:bodyPr/>
                    <a:lstStyle/>
                    <a:p>
                      <a:pPr algn="l" fontAlgn="t"/>
                      <a:r>
                        <a:rPr lang="en-US" sz="2800" b="0" u="none" strike="noStrike">
                          <a:effectLst/>
                          <a:latin typeface="Times New Roman" panose="02020603050405020304" pitchFamily="18" charset="0"/>
                          <a:cs typeface="Times New Roman" panose="02020603050405020304" pitchFamily="18" charset="0"/>
                        </a:rPr>
                        <a:t>33</a:t>
                      </a:r>
                      <a:endParaRPr lang="en-IN" sz="2800" b="0" u="none" strike="noStrike" dirty="0">
                        <a:effectLst/>
                        <a:latin typeface="Times New Roman" panose="02020603050405020304" pitchFamily="18" charset="0"/>
                        <a:cs typeface="Times New Roman" panose="02020603050405020304" pitchFamily="18" charset="0"/>
                      </a:endParaRPr>
                    </a:p>
                  </a:txBody>
                  <a:tcPr marL="36815" marR="36815" marT="24544" marB="24544"/>
                </a:tc>
                <a:extLst>
                  <a:ext uri="{0D108BD9-81ED-4DB2-BD59-A6C34878D82A}">
                    <a16:rowId xmlns:a16="http://schemas.microsoft.com/office/drawing/2014/main" val="4125334866"/>
                  </a:ext>
                </a:extLst>
              </a:tr>
            </a:tbl>
          </a:graphicData>
        </a:graphic>
      </p:graphicFrame>
      <p:sp>
        <p:nvSpPr>
          <p:cNvPr id="5" name="Slide Number Placeholder 4">
            <a:extLst>
              <a:ext uri="{FF2B5EF4-FFF2-40B4-BE49-F238E27FC236}">
                <a16:creationId xmlns:a16="http://schemas.microsoft.com/office/drawing/2014/main" id="{3A5AFC88-3787-604C-3880-2FE1F7347C39}"/>
              </a:ext>
            </a:extLst>
          </p:cNvPr>
          <p:cNvSpPr>
            <a:spLocks noGrp="1"/>
          </p:cNvSpPr>
          <p:nvPr>
            <p:ph type="sldNum" sz="quarter" idx="12"/>
          </p:nvPr>
        </p:nvSpPr>
        <p:spPr/>
        <p:txBody>
          <a:bodyPr/>
          <a:lstStyle/>
          <a:p>
            <a:fld id="{D99FA36A-733B-4FA8-82C5-A0DC086C6864}" type="slidenum">
              <a:rPr lang="en-IN" smtClean="0"/>
              <a:t>20</a:t>
            </a:fld>
            <a:endParaRPr lang="en-IN"/>
          </a:p>
        </p:txBody>
      </p:sp>
    </p:spTree>
    <p:extLst>
      <p:ext uri="{BB962C8B-B14F-4D97-AF65-F5344CB8AC3E}">
        <p14:creationId xmlns:p14="http://schemas.microsoft.com/office/powerpoint/2010/main" val="3526782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0F03EB-4B86-6CD5-E96E-1CECECB5DA51}"/>
              </a:ext>
            </a:extLst>
          </p:cNvPr>
          <p:cNvSpPr>
            <a:spLocks noGrp="1"/>
          </p:cNvSpPr>
          <p:nvPr>
            <p:ph idx="1"/>
          </p:nvPr>
        </p:nvSpPr>
        <p:spPr>
          <a:xfrm>
            <a:off x="412659" y="1998368"/>
            <a:ext cx="10756083" cy="4352556"/>
          </a:xfrm>
        </p:spPr>
        <p:txBody>
          <a:bodyPr anchor="ctr">
            <a:normAutofit/>
          </a:bodyPr>
          <a:lstStyle/>
          <a:p>
            <a:r>
              <a:rPr lang="en-IN" sz="2400" b="1" dirty="0">
                <a:latin typeface="Times New Roman" panose="02020603050405020304" pitchFamily="18" charset="0"/>
                <a:cs typeface="Times New Roman" panose="02020603050405020304" pitchFamily="18" charset="0"/>
              </a:rPr>
              <a:t>IDENTIFICATION OF BENEFICIARIES</a:t>
            </a:r>
          </a:p>
          <a:p>
            <a:r>
              <a:rPr lang="en-IN" sz="2400" dirty="0">
                <a:latin typeface="Times New Roman" panose="02020603050405020304" pitchFamily="18" charset="0"/>
                <a:cs typeface="Times New Roman" panose="02020603050405020304" pitchFamily="18" charset="0"/>
              </a:rPr>
              <a:t>Land Records </a:t>
            </a:r>
            <a:r>
              <a:rPr lang="en-IN" sz="2400" dirty="0" err="1">
                <a:latin typeface="Times New Roman" panose="02020603050405020304" pitchFamily="18" charset="0"/>
                <a:cs typeface="Times New Roman" panose="02020603050405020304" pitchFamily="18" charset="0"/>
              </a:rPr>
              <a:t>Updation</a:t>
            </a:r>
            <a:r>
              <a:rPr lang="en-IN" sz="2400" dirty="0">
                <a:latin typeface="Times New Roman" panose="02020603050405020304" pitchFamily="18" charset="0"/>
                <a:cs typeface="Times New Roman" panose="02020603050405020304" pitchFamily="18" charset="0"/>
              </a:rPr>
              <a:t> Program (LRUP)</a:t>
            </a:r>
          </a:p>
          <a:p>
            <a:endParaRPr lang="en-IN" sz="2400" dirty="0">
              <a:latin typeface="Times New Roman" panose="02020603050405020304" pitchFamily="18" charset="0"/>
              <a:cs typeface="Times New Roman" panose="02020603050405020304" pitchFamily="18" charset="0"/>
            </a:endParaRPr>
          </a:p>
          <a:p>
            <a:r>
              <a:rPr lang="en-IN" sz="2400" b="1" dirty="0">
                <a:latin typeface="Times New Roman" panose="02020603050405020304" pitchFamily="18" charset="0"/>
                <a:cs typeface="Times New Roman" panose="02020603050405020304" pitchFamily="18" charset="0"/>
              </a:rPr>
              <a:t>MODE OF PAYMENT :</a:t>
            </a:r>
          </a:p>
          <a:p>
            <a:pPr marL="0" indent="0">
              <a:buNone/>
            </a:pPr>
            <a:r>
              <a:rPr lang="en-US" sz="2400" dirty="0">
                <a:latin typeface="Times New Roman" panose="02020603050405020304" pitchFamily="18" charset="0"/>
                <a:cs typeface="Times New Roman" panose="02020603050405020304" pitchFamily="18" charset="0"/>
              </a:rPr>
              <a:t>Order Cheques- Kharif Season (2018) – First round</a:t>
            </a:r>
          </a:p>
          <a:p>
            <a:pPr marL="0" indent="0">
              <a:buNone/>
            </a:pPr>
            <a:r>
              <a:rPr lang="en-US" sz="2400" dirty="0">
                <a:latin typeface="Times New Roman" panose="02020603050405020304" pitchFamily="18" charset="0"/>
                <a:cs typeface="Times New Roman" panose="02020603050405020304" pitchFamily="18" charset="0"/>
              </a:rPr>
              <a:t>Direct Benefit Transfer (DBT) - Rabi Season</a:t>
            </a:r>
            <a:r>
              <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400" dirty="0">
                <a:effectLst/>
                <a:latin typeface="Times New Roman" panose="02020603050405020304" pitchFamily="18" charset="0"/>
                <a:ea typeface="Times New Roman" panose="02020603050405020304" pitchFamily="18" charset="0"/>
                <a:cs typeface="Times New Roman" panose="02020603050405020304" pitchFamily="18" charset="0"/>
              </a:rPr>
              <a:t>(from 2018  to till date)</a:t>
            </a:r>
            <a:endParaRPr lang="en-IN"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067D82C-52A8-801A-C5B3-237458D30C57}"/>
              </a:ext>
            </a:extLst>
          </p:cNvPr>
          <p:cNvSpPr>
            <a:spLocks noGrp="1"/>
          </p:cNvSpPr>
          <p:nvPr>
            <p:ph type="sldNum" sz="quarter" idx="12"/>
          </p:nvPr>
        </p:nvSpPr>
        <p:spPr/>
        <p:txBody>
          <a:bodyPr/>
          <a:lstStyle/>
          <a:p>
            <a:fld id="{D99FA36A-733B-4FA8-82C5-A0DC086C6864}" type="slidenum">
              <a:rPr lang="en-IN" smtClean="0"/>
              <a:t>21</a:t>
            </a:fld>
            <a:endParaRPr lang="en-IN"/>
          </a:p>
        </p:txBody>
      </p:sp>
    </p:spTree>
    <p:extLst>
      <p:ext uri="{BB962C8B-B14F-4D97-AF65-F5344CB8AC3E}">
        <p14:creationId xmlns:p14="http://schemas.microsoft.com/office/powerpoint/2010/main" val="154360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C189135-D51E-E549-BCAA-9D85ECA10A3E}"/>
              </a:ext>
            </a:extLst>
          </p:cNvPr>
          <p:cNvSpPr>
            <a:spLocks noGrp="1"/>
          </p:cNvSpPr>
          <p:nvPr>
            <p:ph type="title"/>
          </p:nvPr>
        </p:nvSpPr>
        <p:spPr>
          <a:xfrm>
            <a:off x="838200" y="401221"/>
            <a:ext cx="10515600" cy="1348065"/>
          </a:xfrm>
        </p:spPr>
        <p:txBody>
          <a:bodyPr>
            <a:normAutofit/>
          </a:bodyPr>
          <a:lstStyle/>
          <a:p>
            <a:r>
              <a:rPr lang="en-US" sz="4800" dirty="0">
                <a:solidFill>
                  <a:srgbClr val="FFFFFF"/>
                </a:solidFill>
                <a:latin typeface="Times New Roman" panose="02020603050405020304" pitchFamily="18" charset="0"/>
                <a:cs typeface="Times New Roman" panose="02020603050405020304" pitchFamily="18" charset="0"/>
              </a:rPr>
              <a:t>Benefits of </a:t>
            </a:r>
            <a:r>
              <a:rPr lang="en-US" sz="4800" dirty="0" err="1">
                <a:solidFill>
                  <a:srgbClr val="FFFFFF"/>
                </a:solidFill>
                <a:latin typeface="Times New Roman" panose="02020603050405020304" pitchFamily="18" charset="0"/>
                <a:cs typeface="Times New Roman" panose="02020603050405020304" pitchFamily="18" charset="0"/>
              </a:rPr>
              <a:t>Rythu</a:t>
            </a:r>
            <a:r>
              <a:rPr lang="en-US" sz="4800" dirty="0">
                <a:solidFill>
                  <a:srgbClr val="FFFFFF"/>
                </a:solidFill>
                <a:latin typeface="Times New Roman" panose="02020603050405020304" pitchFamily="18" charset="0"/>
                <a:cs typeface="Times New Roman" panose="02020603050405020304" pitchFamily="18" charset="0"/>
              </a:rPr>
              <a:t> </a:t>
            </a:r>
            <a:r>
              <a:rPr lang="en-US" sz="4800" dirty="0" err="1">
                <a:solidFill>
                  <a:srgbClr val="FFFFFF"/>
                </a:solidFill>
                <a:latin typeface="Times New Roman" panose="02020603050405020304" pitchFamily="18" charset="0"/>
                <a:cs typeface="Times New Roman" panose="02020603050405020304" pitchFamily="18" charset="0"/>
              </a:rPr>
              <a:t>Bandhu</a:t>
            </a:r>
            <a:r>
              <a:rPr lang="en-US" sz="4800" dirty="0">
                <a:solidFill>
                  <a:srgbClr val="FFFFFF"/>
                </a:solidFill>
                <a:latin typeface="Times New Roman" panose="02020603050405020304" pitchFamily="18" charset="0"/>
                <a:cs typeface="Times New Roman" panose="02020603050405020304" pitchFamily="18" charset="0"/>
              </a:rPr>
              <a:t> Scheme</a:t>
            </a:r>
            <a:endParaRPr lang="en-IN" sz="4800" dirty="0">
              <a:solidFill>
                <a:srgbClr val="FFFF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34B13A2-1B71-F10F-260D-83B352489F7C}"/>
              </a:ext>
            </a:extLst>
          </p:cNvPr>
          <p:cNvSpPr>
            <a:spLocks noGrp="1"/>
          </p:cNvSpPr>
          <p:nvPr>
            <p:ph idx="1"/>
          </p:nvPr>
        </p:nvSpPr>
        <p:spPr>
          <a:xfrm>
            <a:off x="838200" y="2586789"/>
            <a:ext cx="10515600" cy="3590174"/>
          </a:xfrm>
        </p:spPr>
        <p:txBody>
          <a:bodyPr>
            <a:normAutofit/>
          </a:bodyPr>
          <a:lstStyle/>
          <a:p>
            <a:pPr marL="0" indent="0" algn="just">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It was supposed that over a period of five to ten years </a:t>
            </a:r>
            <a:r>
              <a:rPr lang="en-US" dirty="0" err="1">
                <a:latin typeface="Times New Roman" panose="02020603050405020304" pitchFamily="18" charset="0"/>
                <a:cs typeface="Times New Roman" panose="02020603050405020304" pitchFamily="18" charset="0"/>
              </a:rPr>
              <a:t>telangana</a:t>
            </a:r>
            <a:r>
              <a:rPr lang="en-US" dirty="0">
                <a:latin typeface="Times New Roman" panose="02020603050405020304" pitchFamily="18" charset="0"/>
                <a:cs typeface="Times New Roman" panose="02020603050405020304" pitchFamily="18" charset="0"/>
              </a:rPr>
              <a:t> farmers will get rid of all debts due to assistance from </a:t>
            </a:r>
            <a:r>
              <a:rPr lang="en-US" dirty="0" err="1">
                <a:latin typeface="Times New Roman" panose="02020603050405020304" pitchFamily="18" charset="0"/>
                <a:cs typeface="Times New Roman" panose="02020603050405020304" pitchFamily="18" charset="0"/>
              </a:rPr>
              <a:t>Rythu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Bandhu</a:t>
            </a:r>
            <a:r>
              <a:rPr lang="en-US" dirty="0">
                <a:latin typeface="Times New Roman" panose="02020603050405020304" pitchFamily="18" charset="0"/>
                <a:cs typeface="Times New Roman" panose="02020603050405020304" pitchFamily="18" charset="0"/>
              </a:rPr>
              <a:t> scheme.</a:t>
            </a:r>
          </a:p>
          <a:p>
            <a:pPr algn="just"/>
            <a:r>
              <a:rPr lang="en-US" dirty="0">
                <a:latin typeface="Times New Roman" panose="02020603050405020304" pitchFamily="18" charset="0"/>
                <a:cs typeface="Times New Roman" panose="02020603050405020304" pitchFamily="18" charset="0"/>
              </a:rPr>
              <a:t>Transparency in terms of direct benefit transfer obtained through LRUP </a:t>
            </a:r>
            <a:r>
              <a:rPr lang="en-US" dirty="0" err="1">
                <a:latin typeface="Times New Roman" panose="02020603050405020304" pitchFamily="18" charset="0"/>
                <a:cs typeface="Times New Roman" panose="02020603050405020304" pitchFamily="18" charset="0"/>
              </a:rPr>
              <a:t>programme</a:t>
            </a:r>
            <a:r>
              <a:rPr lang="en-US" dirty="0">
                <a:latin typeface="Times New Roman" panose="02020603050405020304" pitchFamily="18" charset="0"/>
                <a:cs typeface="Times New Roman" panose="02020603050405020304" pitchFamily="18" charset="0"/>
              </a:rPr>
              <a:t> </a:t>
            </a:r>
          </a:p>
          <a:p>
            <a:pPr algn="just"/>
            <a:r>
              <a:rPr lang="en-US" dirty="0" err="1">
                <a:latin typeface="Times New Roman" panose="02020603050405020304" pitchFamily="18" charset="0"/>
                <a:cs typeface="Times New Roman" panose="02020603050405020304" pitchFamily="18" charset="0"/>
              </a:rPr>
              <a:t>Rythu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Bandhu</a:t>
            </a:r>
            <a:r>
              <a:rPr lang="en-US" dirty="0">
                <a:latin typeface="Times New Roman" panose="02020603050405020304" pitchFamily="18" charset="0"/>
                <a:cs typeface="Times New Roman" panose="02020603050405020304" pitchFamily="18" charset="0"/>
              </a:rPr>
              <a:t> money provides support to the farmer because with that money the farmer can purchase seeds and </a:t>
            </a:r>
            <a:r>
              <a:rPr lang="en-US" dirty="0" err="1">
                <a:latin typeface="Times New Roman" panose="02020603050405020304" pitchFamily="18" charset="0"/>
                <a:cs typeface="Times New Roman" panose="02020603050405020304" pitchFamily="18" charset="0"/>
              </a:rPr>
              <a:t>fertiliser</a:t>
            </a:r>
            <a:r>
              <a:rPr lang="en-US" dirty="0">
                <a:latin typeface="Times New Roman" panose="02020603050405020304" pitchFamily="18" charset="0"/>
                <a:cs typeface="Times New Roman" panose="02020603050405020304" pitchFamily="18" charset="0"/>
              </a:rPr>
              <a:t> and start sowing.</a:t>
            </a:r>
            <a:endParaRPr lang="en-IN"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8E72F92-10E7-AA92-A905-EBDB34A0A8C2}"/>
              </a:ext>
            </a:extLst>
          </p:cNvPr>
          <p:cNvSpPr>
            <a:spLocks noGrp="1"/>
          </p:cNvSpPr>
          <p:nvPr>
            <p:ph type="sldNum" sz="quarter" idx="12"/>
          </p:nvPr>
        </p:nvSpPr>
        <p:spPr/>
        <p:txBody>
          <a:bodyPr/>
          <a:lstStyle/>
          <a:p>
            <a:fld id="{D99FA36A-733B-4FA8-82C5-A0DC086C6864}" type="slidenum">
              <a:rPr lang="en-IN" smtClean="0"/>
              <a:t>22</a:t>
            </a:fld>
            <a:endParaRPr lang="en-IN"/>
          </a:p>
        </p:txBody>
      </p:sp>
    </p:spTree>
    <p:extLst>
      <p:ext uri="{BB962C8B-B14F-4D97-AF65-F5344CB8AC3E}">
        <p14:creationId xmlns:p14="http://schemas.microsoft.com/office/powerpoint/2010/main" val="624237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7DEDB-A251-0D97-DF92-F821C0AE8493}"/>
              </a:ext>
            </a:extLst>
          </p:cNvPr>
          <p:cNvSpPr>
            <a:spLocks noGrp="1"/>
          </p:cNvSpPr>
          <p:nvPr>
            <p:ph type="title"/>
          </p:nvPr>
        </p:nvSpPr>
        <p:spPr>
          <a:xfrm>
            <a:off x="9084774" y="618681"/>
            <a:ext cx="2613872" cy="4794567"/>
          </a:xfrm>
        </p:spPr>
        <p:txBody>
          <a:bodyPr vert="horz" lIns="91440" tIns="45720" rIns="91440" bIns="45720" rtlCol="0" anchor="ctr">
            <a:normAutofit/>
          </a:bodyPr>
          <a:lstStyle/>
          <a:p>
            <a:pPr algn="ctr"/>
            <a:r>
              <a:rPr lang="en-US" sz="4800" b="1" dirty="0">
                <a:solidFill>
                  <a:srgbClr val="FFFFFF"/>
                </a:solidFill>
                <a:latin typeface="Times New Roman" panose="02020603050405020304" pitchFamily="18" charset="0"/>
                <a:cs typeface="Times New Roman" panose="02020603050405020304" pitchFamily="18" charset="0"/>
              </a:rPr>
              <a:t>Online portal</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 display or black screen on a computer monitor">
            <a:extLst>
              <a:ext uri="{FF2B5EF4-FFF2-40B4-BE49-F238E27FC236}">
                <a16:creationId xmlns:a16="http://schemas.microsoft.com/office/drawing/2014/main" id="{F4A02183-8CDF-8488-691C-170EAB926B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811" y="695460"/>
            <a:ext cx="8142458" cy="5467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armer List} Rythu Bandhu Status 2021: Payment Status Rabi Season Link">
            <a:extLst>
              <a:ext uri="{FF2B5EF4-FFF2-40B4-BE49-F238E27FC236}">
                <a16:creationId xmlns:a16="http://schemas.microsoft.com/office/drawing/2014/main" id="{AE2C455A-8183-F648-15B4-0B7BF227C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1" b="1"/>
          <a:stretch/>
        </p:blipFill>
        <p:spPr bwMode="auto">
          <a:xfrm>
            <a:off x="900052" y="1089227"/>
            <a:ext cx="7394862" cy="41171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9F82096-0D4F-381A-C7EE-C73E9D64563D}"/>
              </a:ext>
            </a:extLst>
          </p:cNvPr>
          <p:cNvSpPr>
            <a:spLocks noGrp="1"/>
          </p:cNvSpPr>
          <p:nvPr>
            <p:ph type="sldNum" sz="quarter" idx="12"/>
          </p:nvPr>
        </p:nvSpPr>
        <p:spPr/>
        <p:txBody>
          <a:bodyPr/>
          <a:lstStyle/>
          <a:p>
            <a:fld id="{D99FA36A-733B-4FA8-82C5-A0DC086C6864}" type="slidenum">
              <a:rPr lang="en-IN" smtClean="0"/>
              <a:t>23</a:t>
            </a:fld>
            <a:endParaRPr lang="en-IN"/>
          </a:p>
        </p:txBody>
      </p:sp>
    </p:spTree>
    <p:extLst>
      <p:ext uri="{BB962C8B-B14F-4D97-AF65-F5344CB8AC3E}">
        <p14:creationId xmlns:p14="http://schemas.microsoft.com/office/powerpoint/2010/main" val="57612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Icon&#10;&#10;Description automatically generated">
            <a:extLst>
              <a:ext uri="{FF2B5EF4-FFF2-40B4-BE49-F238E27FC236}">
                <a16:creationId xmlns:a16="http://schemas.microsoft.com/office/drawing/2014/main" id="{A6E4616D-566C-459B-C12D-56578A01C5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394" t="6702" r="26928" b="14210"/>
          <a:stretch/>
        </p:blipFill>
        <p:spPr>
          <a:xfrm>
            <a:off x="5781994" y="599938"/>
            <a:ext cx="4243242" cy="5920958"/>
          </a:xfrm>
          <a:prstGeom prst="rect">
            <a:avLst/>
          </a:prstGeom>
        </p:spPr>
      </p:pic>
      <p:pic>
        <p:nvPicPr>
          <p:cNvPr id="5" name="Picture 4" descr="A screenshot of a video game&#10;&#10;Description automatically generated with medium confidence">
            <a:extLst>
              <a:ext uri="{FF2B5EF4-FFF2-40B4-BE49-F238E27FC236}">
                <a16:creationId xmlns:a16="http://schemas.microsoft.com/office/drawing/2014/main" id="{60A3B619-96B1-1B38-E9EB-A6BFDC054EFE}"/>
              </a:ext>
            </a:extLst>
          </p:cNvPr>
          <p:cNvPicPr>
            <a:picLocks noChangeAspect="1"/>
          </p:cNvPicPr>
          <p:nvPr/>
        </p:nvPicPr>
        <p:blipFill rotWithShape="1">
          <a:blip r:embed="rId3">
            <a:extLst>
              <a:ext uri="{28A0092B-C50C-407E-A947-70E740481C1C}">
                <a14:useLocalDpi xmlns:a14="http://schemas.microsoft.com/office/drawing/2010/main" val="0"/>
              </a:ext>
            </a:extLst>
          </a:blip>
          <a:srcRect t="19206" b="19524"/>
          <a:stretch/>
        </p:blipFill>
        <p:spPr>
          <a:xfrm>
            <a:off x="6096000" y="1219199"/>
            <a:ext cx="3556414" cy="4721188"/>
          </a:xfrm>
          <a:prstGeom prst="rect">
            <a:avLst/>
          </a:prstGeom>
        </p:spPr>
      </p:pic>
      <p:pic>
        <p:nvPicPr>
          <p:cNvPr id="7" name="Picture 6" descr="Text&#10;&#10;Description automatically generated">
            <a:extLst>
              <a:ext uri="{FF2B5EF4-FFF2-40B4-BE49-F238E27FC236}">
                <a16:creationId xmlns:a16="http://schemas.microsoft.com/office/drawing/2014/main" id="{82A22AF4-69DB-EBF3-E96E-2FF4E14A9CE2}"/>
              </a:ext>
            </a:extLst>
          </p:cNvPr>
          <p:cNvPicPr>
            <a:picLocks noChangeAspect="1"/>
          </p:cNvPicPr>
          <p:nvPr/>
        </p:nvPicPr>
        <p:blipFill rotWithShape="1">
          <a:blip r:embed="rId4">
            <a:extLst>
              <a:ext uri="{28A0092B-C50C-407E-A947-70E740481C1C}">
                <a14:useLocalDpi xmlns:a14="http://schemas.microsoft.com/office/drawing/2010/main" val="0"/>
              </a:ext>
            </a:extLst>
          </a:blip>
          <a:srcRect t="22463" b="20077"/>
          <a:stretch/>
        </p:blipFill>
        <p:spPr>
          <a:xfrm>
            <a:off x="6096000" y="1219198"/>
            <a:ext cx="3556414" cy="4721187"/>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C1E75346-4424-EB33-7F3C-524938654CF2}"/>
              </a:ext>
            </a:extLst>
          </p:cNvPr>
          <p:cNvPicPr>
            <a:picLocks noChangeAspect="1"/>
          </p:cNvPicPr>
          <p:nvPr/>
        </p:nvPicPr>
        <p:blipFill rotWithShape="1">
          <a:blip r:embed="rId5">
            <a:extLst>
              <a:ext uri="{28A0092B-C50C-407E-A947-70E740481C1C}">
                <a14:useLocalDpi xmlns:a14="http://schemas.microsoft.com/office/drawing/2010/main" val="0"/>
              </a:ext>
            </a:extLst>
          </a:blip>
          <a:srcRect t="23180" b="20947"/>
          <a:stretch/>
        </p:blipFill>
        <p:spPr>
          <a:xfrm>
            <a:off x="6119870" y="1268009"/>
            <a:ext cx="3532544" cy="4672376"/>
          </a:xfrm>
          <a:prstGeom prst="rect">
            <a:avLst/>
          </a:prstGeom>
        </p:spPr>
      </p:pic>
      <p:sp>
        <p:nvSpPr>
          <p:cNvPr id="18" name="TextBox 17">
            <a:extLst>
              <a:ext uri="{FF2B5EF4-FFF2-40B4-BE49-F238E27FC236}">
                <a16:creationId xmlns:a16="http://schemas.microsoft.com/office/drawing/2014/main" id="{0F0A6E73-8D70-3E57-1B56-CEB7449DB3BD}"/>
              </a:ext>
            </a:extLst>
          </p:cNvPr>
          <p:cNvSpPr txBox="1"/>
          <p:nvPr/>
        </p:nvSpPr>
        <p:spPr>
          <a:xfrm>
            <a:off x="643278" y="1861457"/>
            <a:ext cx="3471522" cy="1754326"/>
          </a:xfrm>
          <a:prstGeom prst="rect">
            <a:avLst/>
          </a:prstGeom>
          <a:noFill/>
        </p:spPr>
        <p:txBody>
          <a:bodyPr wrap="square" rtlCol="0">
            <a:spAutoFit/>
          </a:bodyPr>
          <a:lstStyle/>
          <a:p>
            <a:pPr algn="ctr"/>
            <a:r>
              <a:rPr lang="en-IN" sz="5400" dirty="0">
                <a:latin typeface="Times New Roman" panose="02020603050405020304" pitchFamily="18" charset="0"/>
                <a:cs typeface="Times New Roman" panose="02020603050405020304" pitchFamily="18" charset="0"/>
              </a:rPr>
              <a:t>Mobile App</a:t>
            </a:r>
          </a:p>
        </p:txBody>
      </p:sp>
      <p:sp>
        <p:nvSpPr>
          <p:cNvPr id="2" name="Slide Number Placeholder 1">
            <a:extLst>
              <a:ext uri="{FF2B5EF4-FFF2-40B4-BE49-F238E27FC236}">
                <a16:creationId xmlns:a16="http://schemas.microsoft.com/office/drawing/2014/main" id="{3CA61FAF-35A6-195F-31D2-FBAA7D8B0D0E}"/>
              </a:ext>
            </a:extLst>
          </p:cNvPr>
          <p:cNvSpPr>
            <a:spLocks noGrp="1"/>
          </p:cNvSpPr>
          <p:nvPr>
            <p:ph type="sldNum" sz="quarter" idx="12"/>
          </p:nvPr>
        </p:nvSpPr>
        <p:spPr/>
        <p:txBody>
          <a:bodyPr/>
          <a:lstStyle/>
          <a:p>
            <a:fld id="{D99FA36A-733B-4FA8-82C5-A0DC086C6864}" type="slidenum">
              <a:rPr lang="en-IN" smtClean="0"/>
              <a:t>24</a:t>
            </a:fld>
            <a:endParaRPr lang="en-IN"/>
          </a:p>
        </p:txBody>
      </p:sp>
    </p:spTree>
    <p:extLst>
      <p:ext uri="{BB962C8B-B14F-4D97-AF65-F5344CB8AC3E}">
        <p14:creationId xmlns:p14="http://schemas.microsoft.com/office/powerpoint/2010/main" val="33563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63DB3-895C-B1BD-601B-28F8D061BBEB}"/>
              </a:ext>
            </a:extLst>
          </p:cNvPr>
          <p:cNvSpPr>
            <a:spLocks noGrp="1"/>
          </p:cNvSpPr>
          <p:nvPr>
            <p:ph type="title"/>
          </p:nvPr>
        </p:nvSpPr>
        <p:spPr>
          <a:xfrm>
            <a:off x="1285240" y="1050595"/>
            <a:ext cx="9720217" cy="1618489"/>
          </a:xfrm>
        </p:spPr>
        <p:txBody>
          <a:bodyPr anchor="ctr">
            <a:normAutofit/>
          </a:bodyPr>
          <a:lstStyle/>
          <a:p>
            <a:r>
              <a:rPr lang="en-US" b="1" dirty="0">
                <a:latin typeface="Times New Roman" panose="02020603050405020304" pitchFamily="18" charset="0"/>
                <a:cs typeface="Times New Roman" panose="02020603050405020304" pitchFamily="18" charset="0"/>
              </a:rPr>
              <a:t>IMPACT OF THE SCHEME ON THE FARMERS</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C27B828-1595-145C-B9BC-A13F7EE6757A}"/>
              </a:ext>
            </a:extLst>
          </p:cNvPr>
          <p:cNvSpPr>
            <a:spLocks noGrp="1"/>
          </p:cNvSpPr>
          <p:nvPr>
            <p:ph idx="1"/>
          </p:nvPr>
        </p:nvSpPr>
        <p:spPr>
          <a:xfrm>
            <a:off x="1077581" y="2233965"/>
            <a:ext cx="8490131" cy="3770986"/>
          </a:xfrm>
        </p:spPr>
        <p:txBody>
          <a:bodyPr anchor="t">
            <a:normAutofit lnSpcReduction="10000"/>
          </a:bodyPr>
          <a:lstStyle/>
          <a:p>
            <a:pPr marL="0" indent="0" algn="just">
              <a:lnSpc>
                <a:spcPct val="120000"/>
              </a:lnSpc>
              <a:buNone/>
            </a:pPr>
            <a:endParaRPr lang="en-US" dirty="0">
              <a:effectLst/>
              <a:latin typeface="Times New Roman" panose="02020603050405020304" pitchFamily="18" charset="0"/>
              <a:cs typeface="Times New Roman" panose="02020603050405020304" pitchFamily="18" charset="0"/>
            </a:endParaRPr>
          </a:p>
          <a:p>
            <a:pPr algn="just">
              <a:lnSpc>
                <a:spcPct val="120000"/>
              </a:lnSpc>
            </a:pPr>
            <a:r>
              <a:rPr lang="en-IN" dirty="0">
                <a:latin typeface="Times New Roman" panose="02020603050405020304" pitchFamily="18" charset="0"/>
                <a:ea typeface="Times New Roman" panose="02020603050405020304" pitchFamily="18" charset="0"/>
                <a:cs typeface="Times New Roman" panose="02020603050405020304" pitchFamily="18" charset="0"/>
              </a:rPr>
              <a:t>Enhanced the investment capacity of the farmers.</a:t>
            </a:r>
            <a:endParaRPr lang="en-I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en-IN" dirty="0">
                <a:latin typeface="Times New Roman" panose="02020603050405020304" pitchFamily="18" charset="0"/>
                <a:ea typeface="Times New Roman" panose="02020603050405020304" pitchFamily="18" charset="0"/>
                <a:cs typeface="Times New Roman" panose="02020603050405020304" pitchFamily="18" charset="0"/>
              </a:rPr>
              <a:t>Reduced the dependency of farmers on loans.</a:t>
            </a:r>
            <a:endParaRPr lang="en-I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en-US" b="0" i="0" dirty="0">
                <a:solidFill>
                  <a:srgbClr val="000000"/>
                </a:solidFill>
                <a:effectLst/>
                <a:latin typeface="Times New Roman" panose="02020603050405020304" pitchFamily="18" charset="0"/>
                <a:cs typeface="Times New Roman" panose="02020603050405020304" pitchFamily="18" charset="0"/>
              </a:rPr>
              <a:t>Telangana registered 10.9 per cent growth rate in agriculture sector and recorded a growth rate of 1.35 per cent. This is due to financial support provided to farmers under </a:t>
            </a:r>
            <a:r>
              <a:rPr lang="en-US" b="0" i="0" dirty="0" err="1">
                <a:solidFill>
                  <a:srgbClr val="000000"/>
                </a:solidFill>
                <a:effectLst/>
                <a:latin typeface="Times New Roman" panose="02020603050405020304" pitchFamily="18" charset="0"/>
                <a:cs typeface="Times New Roman" panose="02020603050405020304" pitchFamily="18" charset="0"/>
              </a:rPr>
              <a:t>rythu</a:t>
            </a:r>
            <a:r>
              <a:rPr lang="en-US" b="0" i="0" dirty="0">
                <a:solidFill>
                  <a:srgbClr val="000000"/>
                </a:solidFill>
                <a:effectLst/>
                <a:latin typeface="Times New Roman" panose="02020603050405020304" pitchFamily="18" charset="0"/>
                <a:cs typeface="Times New Roman" panose="02020603050405020304" pitchFamily="18" charset="0"/>
              </a:rPr>
              <a:t> </a:t>
            </a:r>
            <a:r>
              <a:rPr lang="en-US" b="0" i="0" dirty="0" err="1">
                <a:solidFill>
                  <a:srgbClr val="000000"/>
                </a:solidFill>
                <a:effectLst/>
                <a:latin typeface="Times New Roman" panose="02020603050405020304" pitchFamily="18" charset="0"/>
                <a:cs typeface="Times New Roman" panose="02020603050405020304" pitchFamily="18" charset="0"/>
              </a:rPr>
              <a:t>bandhu</a:t>
            </a:r>
            <a:r>
              <a:rPr lang="en-US" b="0" i="0" dirty="0">
                <a:solidFill>
                  <a:srgbClr val="000000"/>
                </a:solidFill>
                <a:effectLst/>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a:p>
            <a:pPr algn="just">
              <a:lnSpc>
                <a:spcPct val="120000"/>
              </a:lnSpc>
            </a:pPr>
            <a:endParaRPr lang="en-IN" dirty="0">
              <a:effectLst/>
              <a:latin typeface="Times New Roman" panose="02020603050405020304" pitchFamily="18" charset="0"/>
              <a:cs typeface="Times New Roman" panose="02020603050405020304" pitchFamily="18" charset="0"/>
            </a:endParaRPr>
          </a:p>
          <a:p>
            <a:pPr algn="just">
              <a:lnSpc>
                <a:spcPct val="120000"/>
              </a:lnSpc>
            </a:pP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BEC0984-A910-186C-C71D-7C9C8147C0F8}"/>
              </a:ext>
            </a:extLst>
          </p:cNvPr>
          <p:cNvSpPr>
            <a:spLocks noGrp="1"/>
          </p:cNvSpPr>
          <p:nvPr>
            <p:ph type="sldNum" sz="quarter" idx="12"/>
          </p:nvPr>
        </p:nvSpPr>
        <p:spPr/>
        <p:txBody>
          <a:bodyPr/>
          <a:lstStyle/>
          <a:p>
            <a:fld id="{D99FA36A-733B-4FA8-82C5-A0DC086C6864}" type="slidenum">
              <a:rPr lang="en-IN" smtClean="0"/>
              <a:t>25</a:t>
            </a:fld>
            <a:endParaRPr lang="en-IN"/>
          </a:p>
        </p:txBody>
      </p:sp>
    </p:spTree>
    <p:extLst>
      <p:ext uri="{BB962C8B-B14F-4D97-AF65-F5344CB8AC3E}">
        <p14:creationId xmlns:p14="http://schemas.microsoft.com/office/powerpoint/2010/main" val="2323906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01D6A8C-A488-DABB-FDD2-401240E5C9D6}"/>
              </a:ext>
            </a:extLst>
          </p:cNvPr>
          <p:cNvSpPr>
            <a:spLocks noGrp="1"/>
          </p:cNvSpPr>
          <p:nvPr>
            <p:ph type="title"/>
          </p:nvPr>
        </p:nvSpPr>
        <p:spPr>
          <a:xfrm>
            <a:off x="578888" y="2501549"/>
            <a:ext cx="2880828" cy="3071906"/>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rmAutofit/>
          </a:bodyPr>
          <a:lstStyle/>
          <a:p>
            <a:pPr algn="ctr"/>
            <a:br>
              <a:rPr lang="en-US" sz="4000" kern="1200" dirty="0">
                <a:solidFill>
                  <a:schemeClr val="tx1"/>
                </a:solidFill>
                <a:latin typeface="Times New Roman" panose="02020603050405020304" pitchFamily="18" charset="0"/>
                <a:ea typeface="+mj-ea"/>
                <a:cs typeface="Times New Roman" panose="02020603050405020304" pitchFamily="18" charset="0"/>
              </a:rPr>
            </a:br>
            <a:r>
              <a:rPr lang="en-US" sz="4000" kern="1200" dirty="0">
                <a:solidFill>
                  <a:schemeClr val="tx1"/>
                </a:solidFill>
                <a:latin typeface="Times New Roman" panose="02020603050405020304" pitchFamily="18" charset="0"/>
                <a:ea typeface="+mj-ea"/>
                <a:cs typeface="Times New Roman" panose="02020603050405020304" pitchFamily="18" charset="0"/>
              </a:rPr>
              <a:t>Impact of </a:t>
            </a:r>
            <a:r>
              <a:rPr lang="en-US" sz="4000" kern="1200" dirty="0" err="1">
                <a:solidFill>
                  <a:schemeClr val="tx1"/>
                </a:solidFill>
                <a:latin typeface="Times New Roman" panose="02020603050405020304" pitchFamily="18" charset="0"/>
                <a:ea typeface="+mj-ea"/>
                <a:cs typeface="Times New Roman" panose="02020603050405020304" pitchFamily="18" charset="0"/>
              </a:rPr>
              <a:t>Rythu</a:t>
            </a:r>
            <a:r>
              <a:rPr lang="en-US" sz="4000" kern="1200" dirty="0">
                <a:solidFill>
                  <a:schemeClr val="tx1"/>
                </a:solidFill>
                <a:latin typeface="Times New Roman" panose="02020603050405020304" pitchFamily="18" charset="0"/>
                <a:ea typeface="+mj-ea"/>
                <a:cs typeface="Times New Roman" panose="02020603050405020304" pitchFamily="18" charset="0"/>
              </a:rPr>
              <a:t> </a:t>
            </a:r>
            <a:r>
              <a:rPr lang="en-US" sz="4000" kern="1200" dirty="0" err="1">
                <a:solidFill>
                  <a:schemeClr val="tx1"/>
                </a:solidFill>
                <a:latin typeface="Times New Roman" panose="02020603050405020304" pitchFamily="18" charset="0"/>
                <a:ea typeface="+mj-ea"/>
                <a:cs typeface="Times New Roman" panose="02020603050405020304" pitchFamily="18" charset="0"/>
              </a:rPr>
              <a:t>Bandhu</a:t>
            </a:r>
            <a:r>
              <a:rPr lang="en-US" sz="4000" kern="1200" dirty="0">
                <a:solidFill>
                  <a:schemeClr val="tx1"/>
                </a:solidFill>
                <a:latin typeface="Times New Roman" panose="02020603050405020304" pitchFamily="18" charset="0"/>
                <a:ea typeface="+mj-ea"/>
                <a:cs typeface="Times New Roman" panose="02020603050405020304" pitchFamily="18" charset="0"/>
              </a:rPr>
              <a:t>  on other states</a:t>
            </a:r>
          </a:p>
        </p:txBody>
      </p:sp>
      <p:pic>
        <p:nvPicPr>
          <p:cNvPr id="5" name="Picture 4" descr="Graphical user interface, text, application&#10;&#10;Description automatically generated">
            <a:extLst>
              <a:ext uri="{FF2B5EF4-FFF2-40B4-BE49-F238E27FC236}">
                <a16:creationId xmlns:a16="http://schemas.microsoft.com/office/drawing/2014/main" id="{32C3DC2F-DD0B-5274-5287-C1F6D85496EC}"/>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a:off x="5982274" y="467208"/>
            <a:ext cx="4266055" cy="5923584"/>
          </a:xfrm>
          <a:prstGeom prst="rect">
            <a:avLst/>
          </a:prstGeom>
        </p:spPr>
      </p:pic>
      <p:sp>
        <p:nvSpPr>
          <p:cNvPr id="3" name="Slide Number Placeholder 2">
            <a:extLst>
              <a:ext uri="{FF2B5EF4-FFF2-40B4-BE49-F238E27FC236}">
                <a16:creationId xmlns:a16="http://schemas.microsoft.com/office/drawing/2014/main" id="{A55F07B2-6D26-EE32-4B68-F3C235C0484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D99FA36A-733B-4FA8-82C5-A0DC086C6864}" type="slidenum">
              <a:rPr lang="en-US" sz="1100">
                <a:solidFill>
                  <a:schemeClr val="tx1">
                    <a:lumMod val="50000"/>
                    <a:lumOff val="50000"/>
                  </a:schemeClr>
                </a:solidFill>
              </a:rPr>
              <a:pPr>
                <a:spcAft>
                  <a:spcPts val="600"/>
                </a:spcAft>
              </a:pPr>
              <a:t>26</a:t>
            </a:fld>
            <a:endParaRPr lang="en-US" sz="1100">
              <a:solidFill>
                <a:schemeClr val="tx1">
                  <a:lumMod val="50000"/>
                  <a:lumOff val="50000"/>
                </a:schemeClr>
              </a:solidFill>
            </a:endParaRPr>
          </a:p>
        </p:txBody>
      </p:sp>
    </p:spTree>
    <p:extLst>
      <p:ext uri="{BB962C8B-B14F-4D97-AF65-F5344CB8AC3E}">
        <p14:creationId xmlns:p14="http://schemas.microsoft.com/office/powerpoint/2010/main" val="427151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3" name="Rectangle 12">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9A957FD4-A470-E78E-642C-1497CE5B0E7C}"/>
              </a:ext>
            </a:extLst>
          </p:cNvPr>
          <p:cNvPicPr>
            <a:picLocks noChangeAspect="1"/>
          </p:cNvPicPr>
          <p:nvPr/>
        </p:nvPicPr>
        <p:blipFill rotWithShape="1">
          <a:blip r:embed="rId2">
            <a:extLst>
              <a:ext uri="{28A0092B-C50C-407E-A947-70E740481C1C}">
                <a14:useLocalDpi xmlns:a14="http://schemas.microsoft.com/office/drawing/2010/main" val="0"/>
              </a:ext>
            </a:extLst>
          </a:blip>
          <a:srcRect t="6741" r="25793"/>
          <a:stretch/>
        </p:blipFill>
        <p:spPr>
          <a:xfrm>
            <a:off x="3598267" y="1121229"/>
            <a:ext cx="5171441" cy="4738837"/>
          </a:xfrm>
          <a:prstGeom prst="rect">
            <a:avLst/>
          </a:prstGeom>
        </p:spPr>
      </p:pic>
      <p:sp>
        <p:nvSpPr>
          <p:cNvPr id="2" name="Slide Number Placeholder 1">
            <a:extLst>
              <a:ext uri="{FF2B5EF4-FFF2-40B4-BE49-F238E27FC236}">
                <a16:creationId xmlns:a16="http://schemas.microsoft.com/office/drawing/2014/main" id="{D96B3C93-0877-0CFF-A3DA-30F23751BB19}"/>
              </a:ext>
            </a:extLst>
          </p:cNvPr>
          <p:cNvSpPr>
            <a:spLocks noGrp="1"/>
          </p:cNvSpPr>
          <p:nvPr>
            <p:ph type="sldNum" sz="quarter" idx="12"/>
          </p:nvPr>
        </p:nvSpPr>
        <p:spPr/>
        <p:txBody>
          <a:bodyPr/>
          <a:lstStyle/>
          <a:p>
            <a:fld id="{D99FA36A-733B-4FA8-82C5-A0DC086C6864}" type="slidenum">
              <a:rPr lang="en-IN" smtClean="0"/>
              <a:t>27</a:t>
            </a:fld>
            <a:endParaRPr lang="en-IN"/>
          </a:p>
        </p:txBody>
      </p:sp>
    </p:spTree>
    <p:extLst>
      <p:ext uri="{BB962C8B-B14F-4D97-AF65-F5344CB8AC3E}">
        <p14:creationId xmlns:p14="http://schemas.microsoft.com/office/powerpoint/2010/main" val="66518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71488-F31D-3A28-D1E4-286A891EF546}"/>
              </a:ext>
            </a:extLst>
          </p:cNvPr>
          <p:cNvSpPr>
            <a:spLocks noGrp="1"/>
          </p:cNvSpPr>
          <p:nvPr>
            <p:ph type="title"/>
          </p:nvPr>
        </p:nvSpPr>
        <p:spPr>
          <a:xfrm>
            <a:off x="1075767" y="1188637"/>
            <a:ext cx="2988234" cy="4480726"/>
          </a:xfrm>
        </p:spPr>
        <p:txBody>
          <a:bodyPr>
            <a:normAutofit/>
          </a:bodyPr>
          <a:lstStyle/>
          <a:p>
            <a:pPr algn="r"/>
            <a:r>
              <a:rPr lang="en-IN" sz="5600" dirty="0">
                <a:latin typeface="Times New Roman" panose="02020603050405020304" pitchFamily="18" charset="0"/>
                <a:cs typeface="Times New Roman" panose="02020603050405020304" pitchFamily="18" charset="0"/>
              </a:rPr>
              <a:t>Objective</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A175B4B-9BD3-E47F-79D5-1DF250053B26}"/>
              </a:ext>
            </a:extLst>
          </p:cNvPr>
          <p:cNvSpPr>
            <a:spLocks noGrp="1"/>
          </p:cNvSpPr>
          <p:nvPr>
            <p:ph idx="1"/>
          </p:nvPr>
        </p:nvSpPr>
        <p:spPr>
          <a:xfrm>
            <a:off x="4891736" y="1441102"/>
            <a:ext cx="5249423" cy="4272959"/>
          </a:xfrm>
        </p:spPr>
        <p:txBody>
          <a:bodyPr anchor="ctr">
            <a:normAutofit/>
          </a:bodyPr>
          <a:lstStyle/>
          <a:p>
            <a:pPr>
              <a:lnSpc>
                <a:spcPct val="100000"/>
              </a:lnSpc>
            </a:pPr>
            <a:r>
              <a:rPr lang="en-US" b="0" i="0" dirty="0">
                <a:effectLst/>
                <a:latin typeface="Times New Roman" panose="02020603050405020304" pitchFamily="18" charset="0"/>
                <a:cs typeface="Times New Roman" panose="02020603050405020304" pitchFamily="18" charset="0"/>
              </a:rPr>
              <a:t>The main objective of </a:t>
            </a:r>
            <a:r>
              <a:rPr lang="en-US" b="0" i="0" dirty="0" err="1">
                <a:effectLst/>
                <a:latin typeface="Times New Roman" panose="02020603050405020304" pitchFamily="18" charset="0"/>
                <a:cs typeface="Times New Roman" panose="02020603050405020304" pitchFamily="18" charset="0"/>
              </a:rPr>
              <a:t>Rythu</a:t>
            </a:r>
            <a:r>
              <a:rPr lang="en-US" b="0" i="0" dirty="0">
                <a:effectLst/>
                <a:latin typeface="Times New Roman" panose="02020603050405020304" pitchFamily="18" charset="0"/>
                <a:cs typeface="Times New Roman" panose="02020603050405020304" pitchFamily="18" charset="0"/>
              </a:rPr>
              <a:t> </a:t>
            </a:r>
            <a:r>
              <a:rPr lang="en-US" b="0" i="0" dirty="0" err="1">
                <a:effectLst/>
                <a:latin typeface="Times New Roman" panose="02020603050405020304" pitchFamily="18" charset="0"/>
                <a:cs typeface="Times New Roman" panose="02020603050405020304" pitchFamily="18" charset="0"/>
              </a:rPr>
              <a:t>Bima</a:t>
            </a:r>
            <a:r>
              <a:rPr lang="en-US" b="0" i="0" dirty="0">
                <a:effectLst/>
                <a:latin typeface="Times New Roman" panose="02020603050405020304" pitchFamily="18" charset="0"/>
                <a:cs typeface="Times New Roman" panose="02020603050405020304" pitchFamily="18" charset="0"/>
              </a:rPr>
              <a:t> is to provide financial relief and social security to the family members/ dependents, in case of loss of farmer’s life due to any reason.</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76AA34E-0A3F-F492-830F-B0E025DA1E26}"/>
              </a:ext>
            </a:extLst>
          </p:cNvPr>
          <p:cNvSpPr>
            <a:spLocks noGrp="1"/>
          </p:cNvSpPr>
          <p:nvPr>
            <p:ph type="sldNum" sz="quarter" idx="12"/>
          </p:nvPr>
        </p:nvSpPr>
        <p:spPr/>
        <p:txBody>
          <a:bodyPr/>
          <a:lstStyle/>
          <a:p>
            <a:fld id="{D99FA36A-733B-4FA8-82C5-A0DC086C6864}" type="slidenum">
              <a:rPr lang="en-IN" smtClean="0"/>
              <a:t>28</a:t>
            </a:fld>
            <a:endParaRPr lang="en-IN"/>
          </a:p>
        </p:txBody>
      </p:sp>
    </p:spTree>
    <p:extLst>
      <p:ext uri="{BB962C8B-B14F-4D97-AF65-F5344CB8AC3E}">
        <p14:creationId xmlns:p14="http://schemas.microsoft.com/office/powerpoint/2010/main" val="1868157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DE4950-D85A-2964-DCEB-A952AA45657B}"/>
              </a:ext>
            </a:extLst>
          </p:cNvPr>
          <p:cNvSpPr>
            <a:spLocks noGrp="1"/>
          </p:cNvSpPr>
          <p:nvPr>
            <p:ph idx="1"/>
          </p:nvPr>
        </p:nvSpPr>
        <p:spPr>
          <a:xfrm>
            <a:off x="793660" y="2599509"/>
            <a:ext cx="10143668" cy="3435531"/>
          </a:xfrm>
        </p:spPr>
        <p:txBody>
          <a:bodyPr anchor="ctr">
            <a:normAutofit/>
          </a:bodyPr>
          <a:lstStyle/>
          <a:p>
            <a:r>
              <a:rPr lang="en-US" b="1" i="0" dirty="0">
                <a:effectLst/>
                <a:latin typeface="Times New Roman" panose="02020603050405020304" pitchFamily="18" charset="0"/>
                <a:cs typeface="Times New Roman" panose="02020603050405020304" pitchFamily="18" charset="0"/>
              </a:rPr>
              <a:t>Eligibility:</a:t>
            </a:r>
            <a:br>
              <a:rPr lang="en-US" b="0" i="0" dirty="0">
                <a:effectLst/>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Farmers in the age group of 18 to 59 years are eligible for enroll under the scheme.</a:t>
            </a:r>
          </a:p>
          <a:p>
            <a:r>
              <a:rPr lang="en-US" b="1" dirty="0">
                <a:latin typeface="Times New Roman" panose="02020603050405020304" pitchFamily="18" charset="0"/>
                <a:cs typeface="Times New Roman" panose="02020603050405020304" pitchFamily="18" charset="0"/>
              </a:rPr>
              <a:t>Amount paid:</a:t>
            </a:r>
          </a:p>
          <a:p>
            <a:pPr marL="0" indent="0">
              <a:buNone/>
            </a:pPr>
            <a:r>
              <a:rPr lang="en-US" b="0" i="0" dirty="0">
                <a:effectLst/>
                <a:latin typeface="Times New Roman" panose="02020603050405020304" pitchFamily="18" charset="0"/>
                <a:cs typeface="Times New Roman" panose="02020603050405020304" pitchFamily="18" charset="0"/>
              </a:rPr>
              <a:t>In the event of the death of the enrolled farmer due to any cause , the insured amount of 5.00 Lakhs is deposited into the designated nominee account within (10) days.</a:t>
            </a:r>
            <a:endParaRPr lang="en-US"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1521DCE-B5C9-77D9-68DB-F80D241980A2}"/>
              </a:ext>
            </a:extLst>
          </p:cNvPr>
          <p:cNvSpPr>
            <a:spLocks noGrp="1"/>
          </p:cNvSpPr>
          <p:nvPr>
            <p:ph type="sldNum" sz="quarter" idx="12"/>
          </p:nvPr>
        </p:nvSpPr>
        <p:spPr/>
        <p:txBody>
          <a:bodyPr/>
          <a:lstStyle/>
          <a:p>
            <a:fld id="{D99FA36A-733B-4FA8-82C5-A0DC086C6864}" type="slidenum">
              <a:rPr lang="en-IN" smtClean="0"/>
              <a:t>29</a:t>
            </a:fld>
            <a:endParaRPr lang="en-IN"/>
          </a:p>
        </p:txBody>
      </p:sp>
    </p:spTree>
    <p:extLst>
      <p:ext uri="{BB962C8B-B14F-4D97-AF65-F5344CB8AC3E}">
        <p14:creationId xmlns:p14="http://schemas.microsoft.com/office/powerpoint/2010/main" val="1573208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18E97-6A4B-6037-F096-228EFF09D38C}"/>
              </a:ext>
            </a:extLst>
          </p:cNvPr>
          <p:cNvSpPr>
            <a:spLocks noGrp="1"/>
          </p:cNvSpPr>
          <p:nvPr>
            <p:ph type="title"/>
          </p:nvPr>
        </p:nvSpPr>
        <p:spPr>
          <a:xfrm>
            <a:off x="838200" y="557189"/>
            <a:ext cx="3374136" cy="5567891"/>
          </a:xfrm>
        </p:spPr>
        <p:txBody>
          <a:bodyPr>
            <a:normAutofit/>
          </a:bodyPr>
          <a:lstStyle/>
          <a:p>
            <a:r>
              <a:rPr lang="en-US" sz="4800">
                <a:latin typeface="Times New Roman" panose="02020603050405020304" pitchFamily="18" charset="0"/>
                <a:cs typeface="Times New Roman" panose="02020603050405020304" pitchFamily="18" charset="0"/>
              </a:rPr>
              <a:t>Flow of presentation</a:t>
            </a:r>
            <a:endParaRPr lang="en-IN" sz="480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804857EF-691B-4D4E-088D-18E5EA79957A}"/>
              </a:ext>
            </a:extLst>
          </p:cNvPr>
          <p:cNvGraphicFramePr>
            <a:graphicFrameLocks noGrp="1"/>
          </p:cNvGraphicFramePr>
          <p:nvPr>
            <p:ph idx="1"/>
            <p:extLst>
              <p:ext uri="{D42A27DB-BD31-4B8C-83A1-F6EECF244321}">
                <p14:modId xmlns:p14="http://schemas.microsoft.com/office/powerpoint/2010/main" val="303149565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C53D9A7-C83E-CCB4-C2F6-954CDD4F7A65}"/>
              </a:ext>
            </a:extLst>
          </p:cNvPr>
          <p:cNvSpPr>
            <a:spLocks noGrp="1"/>
          </p:cNvSpPr>
          <p:nvPr>
            <p:ph type="sldNum" sz="quarter" idx="12"/>
          </p:nvPr>
        </p:nvSpPr>
        <p:spPr/>
        <p:txBody>
          <a:bodyPr/>
          <a:lstStyle/>
          <a:p>
            <a:fld id="{D99FA36A-733B-4FA8-82C5-A0DC086C6864}" type="slidenum">
              <a:rPr lang="en-IN" smtClean="0"/>
              <a:t>3</a:t>
            </a:fld>
            <a:endParaRPr lang="en-IN"/>
          </a:p>
        </p:txBody>
      </p:sp>
    </p:spTree>
    <p:extLst>
      <p:ext uri="{BB962C8B-B14F-4D97-AF65-F5344CB8AC3E}">
        <p14:creationId xmlns:p14="http://schemas.microsoft.com/office/powerpoint/2010/main" val="585900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D03F0E-010A-694F-FCE1-D16B207C7A04}"/>
              </a:ext>
            </a:extLst>
          </p:cNvPr>
          <p:cNvSpPr>
            <a:spLocks noGrp="1"/>
          </p:cNvSpPr>
          <p:nvPr>
            <p:ph idx="1"/>
          </p:nvPr>
        </p:nvSpPr>
        <p:spPr>
          <a:xfrm>
            <a:off x="793661" y="2599509"/>
            <a:ext cx="3408225" cy="3639450"/>
          </a:xfrm>
        </p:spPr>
        <p:txBody>
          <a:bodyPr anchor="ctr">
            <a:normAutofit/>
          </a:bodyPr>
          <a:lstStyle/>
          <a:p>
            <a:r>
              <a:rPr lang="en-IN" sz="3600" b="1" dirty="0">
                <a:latin typeface="Times New Roman" panose="02020603050405020304" pitchFamily="18" charset="0"/>
                <a:cs typeface="Times New Roman" panose="02020603050405020304" pitchFamily="18" charset="0"/>
              </a:rPr>
              <a:t>Number of beneficiaries:</a:t>
            </a:r>
          </a:p>
          <a:p>
            <a:endParaRPr lang="en-IN" sz="3600" dirty="0">
              <a:latin typeface="Times New Roman" panose="02020603050405020304" pitchFamily="18" charset="0"/>
              <a:cs typeface="Times New Roman" panose="02020603050405020304" pitchFamily="18" charset="0"/>
            </a:endParaRPr>
          </a:p>
          <a:p>
            <a:endParaRPr lang="en-IN" sz="36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B2FC168-0FC2-E788-84A3-BF20F43C820B}"/>
              </a:ext>
            </a:extLst>
          </p:cNvPr>
          <p:cNvSpPr>
            <a:spLocks noGrp="1"/>
          </p:cNvSpPr>
          <p:nvPr>
            <p:ph type="sldNum" sz="quarter" idx="12"/>
          </p:nvPr>
        </p:nvSpPr>
        <p:spPr>
          <a:xfrm>
            <a:off x="8610600" y="6492240"/>
            <a:ext cx="2743200" cy="365125"/>
          </a:xfrm>
        </p:spPr>
        <p:txBody>
          <a:bodyPr>
            <a:normAutofit/>
          </a:bodyPr>
          <a:lstStyle/>
          <a:p>
            <a:pPr>
              <a:spcAft>
                <a:spcPts val="600"/>
              </a:spcAft>
            </a:pPr>
            <a:fld id="{D99FA36A-733B-4FA8-82C5-A0DC086C6864}" type="slidenum">
              <a:rPr lang="en-IN" smtClean="0"/>
              <a:pPr>
                <a:spcAft>
                  <a:spcPts val="600"/>
                </a:spcAft>
              </a:pPr>
              <a:t>30</a:t>
            </a:fld>
            <a:endParaRPr lang="en-IN"/>
          </a:p>
        </p:txBody>
      </p:sp>
      <p:graphicFrame>
        <p:nvGraphicFramePr>
          <p:cNvPr id="4" name="Table 4">
            <a:extLst>
              <a:ext uri="{FF2B5EF4-FFF2-40B4-BE49-F238E27FC236}">
                <a16:creationId xmlns:a16="http://schemas.microsoft.com/office/drawing/2014/main" id="{8D73598A-E082-2EA9-DEAC-929A8CA6DE75}"/>
              </a:ext>
            </a:extLst>
          </p:cNvPr>
          <p:cNvGraphicFramePr>
            <a:graphicFrameLocks noGrp="1"/>
          </p:cNvGraphicFramePr>
          <p:nvPr>
            <p:extLst>
              <p:ext uri="{D42A27DB-BD31-4B8C-83A1-F6EECF244321}">
                <p14:modId xmlns:p14="http://schemas.microsoft.com/office/powerpoint/2010/main" val="809872500"/>
              </p:ext>
            </p:extLst>
          </p:nvPr>
        </p:nvGraphicFramePr>
        <p:xfrm>
          <a:off x="4640954" y="2389218"/>
          <a:ext cx="6081475" cy="3714245"/>
        </p:xfrm>
        <a:graphic>
          <a:graphicData uri="http://schemas.openxmlformats.org/drawingml/2006/table">
            <a:tbl>
              <a:tblPr firstRow="1" bandRow="1">
                <a:tableStyleId>{5DA37D80-6434-44D0-A028-1B22A696006F}</a:tableStyleId>
              </a:tblPr>
              <a:tblGrid>
                <a:gridCol w="1807867">
                  <a:extLst>
                    <a:ext uri="{9D8B030D-6E8A-4147-A177-3AD203B41FA5}">
                      <a16:colId xmlns:a16="http://schemas.microsoft.com/office/drawing/2014/main" val="234218470"/>
                    </a:ext>
                  </a:extLst>
                </a:gridCol>
                <a:gridCol w="1784373">
                  <a:extLst>
                    <a:ext uri="{9D8B030D-6E8A-4147-A177-3AD203B41FA5}">
                      <a16:colId xmlns:a16="http://schemas.microsoft.com/office/drawing/2014/main" val="1310825319"/>
                    </a:ext>
                  </a:extLst>
                </a:gridCol>
                <a:gridCol w="2489235">
                  <a:extLst>
                    <a:ext uri="{9D8B030D-6E8A-4147-A177-3AD203B41FA5}">
                      <a16:colId xmlns:a16="http://schemas.microsoft.com/office/drawing/2014/main" val="2466346631"/>
                    </a:ext>
                  </a:extLst>
                </a:gridCol>
              </a:tblGrid>
              <a:tr h="2113958">
                <a:tc>
                  <a:txBody>
                    <a:bodyPr/>
                    <a:lstStyle/>
                    <a:p>
                      <a:r>
                        <a:rPr lang="en-IN" sz="2600">
                          <a:latin typeface="Times New Roman" panose="02020603050405020304" pitchFamily="18" charset="0"/>
                          <a:cs typeface="Times New Roman" panose="02020603050405020304" pitchFamily="18" charset="0"/>
                        </a:rPr>
                        <a:t>Year</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Farmers enrolled (lakhs)</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Premium amount paid by State Government (crores)</a:t>
                      </a:r>
                    </a:p>
                  </a:txBody>
                  <a:tcPr marL="98783" marR="98783" marT="49392" marB="49392"/>
                </a:tc>
                <a:extLst>
                  <a:ext uri="{0D108BD9-81ED-4DB2-BD59-A6C34878D82A}">
                    <a16:rowId xmlns:a16="http://schemas.microsoft.com/office/drawing/2014/main" val="2331860524"/>
                  </a:ext>
                </a:extLst>
              </a:tr>
              <a:tr h="533429">
                <a:tc>
                  <a:txBody>
                    <a:bodyPr/>
                    <a:lstStyle/>
                    <a:p>
                      <a:r>
                        <a:rPr lang="en-IN" sz="2600">
                          <a:latin typeface="Times New Roman" panose="02020603050405020304" pitchFamily="18" charset="0"/>
                          <a:cs typeface="Times New Roman" panose="02020603050405020304" pitchFamily="18" charset="0"/>
                        </a:rPr>
                        <a:t>2018-19</a:t>
                      </a:r>
                    </a:p>
                  </a:txBody>
                  <a:tcPr marL="98783" marR="98783" marT="49392" marB="49392"/>
                </a:tc>
                <a:tc>
                  <a:txBody>
                    <a:bodyPr/>
                    <a:lstStyle/>
                    <a:p>
                      <a:r>
                        <a:rPr lang="en-IN" sz="2600" dirty="0">
                          <a:latin typeface="Times New Roman" panose="02020603050405020304" pitchFamily="18" charset="0"/>
                          <a:cs typeface="Times New Roman" panose="02020603050405020304" pitchFamily="18" charset="0"/>
                        </a:rPr>
                        <a:t>31.25</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710.58</a:t>
                      </a:r>
                    </a:p>
                  </a:txBody>
                  <a:tcPr marL="98783" marR="98783" marT="49392" marB="49392"/>
                </a:tc>
                <a:extLst>
                  <a:ext uri="{0D108BD9-81ED-4DB2-BD59-A6C34878D82A}">
                    <a16:rowId xmlns:a16="http://schemas.microsoft.com/office/drawing/2014/main" val="3691125293"/>
                  </a:ext>
                </a:extLst>
              </a:tr>
              <a:tr h="533429">
                <a:tc>
                  <a:txBody>
                    <a:bodyPr/>
                    <a:lstStyle/>
                    <a:p>
                      <a:r>
                        <a:rPr lang="en-IN" sz="2600">
                          <a:latin typeface="Times New Roman" panose="02020603050405020304" pitchFamily="18" charset="0"/>
                          <a:cs typeface="Times New Roman" panose="02020603050405020304" pitchFamily="18" charset="0"/>
                        </a:rPr>
                        <a:t>2019-20</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30.81</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1065.37</a:t>
                      </a:r>
                    </a:p>
                  </a:txBody>
                  <a:tcPr marL="98783" marR="98783" marT="49392" marB="49392"/>
                </a:tc>
                <a:extLst>
                  <a:ext uri="{0D108BD9-81ED-4DB2-BD59-A6C34878D82A}">
                    <a16:rowId xmlns:a16="http://schemas.microsoft.com/office/drawing/2014/main" val="4139920403"/>
                  </a:ext>
                </a:extLst>
              </a:tr>
              <a:tr h="533429">
                <a:tc>
                  <a:txBody>
                    <a:bodyPr/>
                    <a:lstStyle/>
                    <a:p>
                      <a:r>
                        <a:rPr lang="en-IN" sz="2600">
                          <a:latin typeface="Times New Roman" panose="02020603050405020304" pitchFamily="18" charset="0"/>
                          <a:cs typeface="Times New Roman" panose="02020603050405020304" pitchFamily="18" charset="0"/>
                        </a:rPr>
                        <a:t>2020-21</a:t>
                      </a:r>
                    </a:p>
                  </a:txBody>
                  <a:tcPr marL="98783" marR="98783" marT="49392" marB="49392"/>
                </a:tc>
                <a:tc>
                  <a:txBody>
                    <a:bodyPr/>
                    <a:lstStyle/>
                    <a:p>
                      <a:r>
                        <a:rPr lang="en-IN" sz="2600">
                          <a:latin typeface="Times New Roman" panose="02020603050405020304" pitchFamily="18" charset="0"/>
                          <a:cs typeface="Times New Roman" panose="02020603050405020304" pitchFamily="18" charset="0"/>
                        </a:rPr>
                        <a:t>32.73</a:t>
                      </a:r>
                    </a:p>
                  </a:txBody>
                  <a:tcPr marL="98783" marR="98783" marT="49392" marB="49392"/>
                </a:tc>
                <a:tc>
                  <a:txBody>
                    <a:bodyPr/>
                    <a:lstStyle/>
                    <a:p>
                      <a:r>
                        <a:rPr lang="en-IN" sz="2600" dirty="0">
                          <a:latin typeface="Times New Roman" panose="02020603050405020304" pitchFamily="18" charset="0"/>
                          <a:cs typeface="Times New Roman" panose="02020603050405020304" pitchFamily="18" charset="0"/>
                        </a:rPr>
                        <a:t>1141.44</a:t>
                      </a:r>
                    </a:p>
                  </a:txBody>
                  <a:tcPr marL="98783" marR="98783" marT="49392" marB="49392"/>
                </a:tc>
                <a:extLst>
                  <a:ext uri="{0D108BD9-81ED-4DB2-BD59-A6C34878D82A}">
                    <a16:rowId xmlns:a16="http://schemas.microsoft.com/office/drawing/2014/main" val="2812108602"/>
                  </a:ext>
                </a:extLst>
              </a:tr>
            </a:tbl>
          </a:graphicData>
        </a:graphic>
      </p:graphicFrame>
    </p:spTree>
    <p:extLst>
      <p:ext uri="{BB962C8B-B14F-4D97-AF65-F5344CB8AC3E}">
        <p14:creationId xmlns:p14="http://schemas.microsoft.com/office/powerpoint/2010/main" val="37559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3017C3-DDE4-A700-E4C4-3A75201DA7E2}"/>
              </a:ext>
            </a:extLst>
          </p:cNvPr>
          <p:cNvSpPr>
            <a:spLocks noGrp="1"/>
          </p:cNvSpPr>
          <p:nvPr>
            <p:ph idx="1"/>
          </p:nvPr>
        </p:nvSpPr>
        <p:spPr>
          <a:xfrm>
            <a:off x="643467" y="1782981"/>
            <a:ext cx="10905066" cy="4393982"/>
          </a:xfrm>
        </p:spPr>
        <p:txBody>
          <a:bodyPr>
            <a:noAutofit/>
          </a:bodyPr>
          <a:lstStyle/>
          <a:p>
            <a:r>
              <a:rPr lang="en-IN" sz="2600" b="1" dirty="0">
                <a:latin typeface="Times New Roman" panose="02020603050405020304" pitchFamily="18" charset="0"/>
                <a:cs typeface="Times New Roman" panose="02020603050405020304" pitchFamily="18" charset="0"/>
              </a:rPr>
              <a:t>Implementation pattern:</a:t>
            </a:r>
          </a:p>
          <a:p>
            <a:r>
              <a:rPr lang="en-US" sz="2600" b="0" i="0" dirty="0">
                <a:effectLst/>
                <a:latin typeface="Times New Roman" panose="02020603050405020304" pitchFamily="18" charset="0"/>
                <a:cs typeface="Times New Roman" panose="02020603050405020304" pitchFamily="18" charset="0"/>
              </a:rPr>
              <a:t>This scheme has been implemented through the Information Technology and MIS developed by National Informatics Centre (NIC). </a:t>
            </a:r>
          </a:p>
          <a:p>
            <a:r>
              <a:rPr lang="en-US" sz="2600" b="0" i="0" dirty="0">
                <a:effectLst/>
                <a:latin typeface="Times New Roman" panose="02020603050405020304" pitchFamily="18" charset="0"/>
                <a:cs typeface="Times New Roman" panose="02020603050405020304" pitchFamily="18" charset="0"/>
              </a:rPr>
              <a:t>Here, the nominee is not required to approach any office for the settlement of claim amount. The outreach officers at village level collects data from revenue department in the event of loss of life of any farmer and submitted to the LIC on behalf of designated nominee of the farmer. </a:t>
            </a:r>
          </a:p>
          <a:p>
            <a:r>
              <a:rPr lang="en-US" sz="2600" b="1" i="0" dirty="0">
                <a:effectLst/>
                <a:latin typeface="Times New Roman" panose="02020603050405020304" pitchFamily="18" charset="0"/>
                <a:cs typeface="Times New Roman" panose="02020603050405020304" pitchFamily="18" charset="0"/>
              </a:rPr>
              <a:t>Mode of payment:</a:t>
            </a:r>
          </a:p>
          <a:p>
            <a:r>
              <a:rPr lang="en-US" sz="2600" b="0" i="0" dirty="0">
                <a:effectLst/>
                <a:latin typeface="Times New Roman" panose="02020603050405020304" pitchFamily="18" charset="0"/>
                <a:cs typeface="Times New Roman" panose="02020603050405020304" pitchFamily="18" charset="0"/>
              </a:rPr>
              <a:t>The claimed amount would be transferred through RTGS into nominees account DBT.</a:t>
            </a:r>
            <a:endParaRPr lang="en-IN" sz="2600" dirty="0">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574F0496-EE34-FC16-D5EE-EE498BC11181}"/>
              </a:ext>
            </a:extLst>
          </p:cNvPr>
          <p:cNvSpPr>
            <a:spLocks noGrp="1"/>
          </p:cNvSpPr>
          <p:nvPr>
            <p:ph type="sldNum" sz="quarter" idx="12"/>
          </p:nvPr>
        </p:nvSpPr>
        <p:spPr>
          <a:xfrm>
            <a:off x="8805333" y="6356350"/>
            <a:ext cx="2743200" cy="365125"/>
          </a:xfrm>
        </p:spPr>
        <p:txBody>
          <a:bodyPr>
            <a:normAutofit/>
          </a:bodyPr>
          <a:lstStyle/>
          <a:p>
            <a:pPr>
              <a:spcAft>
                <a:spcPts val="600"/>
              </a:spcAft>
            </a:pPr>
            <a:fld id="{D99FA36A-733B-4FA8-82C5-A0DC086C6864}" type="slidenum">
              <a:rPr lang="en-IN"/>
              <a:pPr>
                <a:spcAft>
                  <a:spcPts val="600"/>
                </a:spcAft>
              </a:pPr>
              <a:t>31</a:t>
            </a:fld>
            <a:endParaRPr lang="en-IN"/>
          </a:p>
        </p:txBody>
      </p:sp>
    </p:spTree>
    <p:extLst>
      <p:ext uri="{BB962C8B-B14F-4D97-AF65-F5344CB8AC3E}">
        <p14:creationId xmlns:p14="http://schemas.microsoft.com/office/powerpoint/2010/main" val="1214421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94B90-FB4B-D750-5F77-8E085711DBA9}"/>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Current status</a:t>
            </a:r>
          </a:p>
        </p:txBody>
      </p:sp>
      <p:sp>
        <p:nvSpPr>
          <p:cNvPr id="4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D8BC8CB3-9E5E-14E2-3745-07CEDCBC6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373" y="513735"/>
            <a:ext cx="7970539" cy="5705071"/>
          </a:xfrm>
          <a:prstGeom prst="rect">
            <a:avLst/>
          </a:prstGeom>
        </p:spPr>
      </p:pic>
      <p:sp>
        <p:nvSpPr>
          <p:cNvPr id="4" name="Slide Number Placeholder 3">
            <a:extLst>
              <a:ext uri="{FF2B5EF4-FFF2-40B4-BE49-F238E27FC236}">
                <a16:creationId xmlns:a16="http://schemas.microsoft.com/office/drawing/2014/main" id="{D041B2B0-C6E7-18E3-63B7-CBE93ACBFC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99FA36A-733B-4FA8-82C5-A0DC086C6864}" type="slidenum">
              <a:rPr lang="en-US" smtClean="0"/>
              <a:pPr>
                <a:spcAft>
                  <a:spcPts val="600"/>
                </a:spcAft>
              </a:pPr>
              <a:t>32</a:t>
            </a:fld>
            <a:endParaRPr lang="en-US"/>
          </a:p>
        </p:txBody>
      </p:sp>
    </p:spTree>
    <p:extLst>
      <p:ext uri="{BB962C8B-B14F-4D97-AF65-F5344CB8AC3E}">
        <p14:creationId xmlns:p14="http://schemas.microsoft.com/office/powerpoint/2010/main" val="2487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 display or black screen on a computer monitor">
            <a:extLst>
              <a:ext uri="{FF2B5EF4-FFF2-40B4-BE49-F238E27FC236}">
                <a16:creationId xmlns:a16="http://schemas.microsoft.com/office/drawing/2014/main" id="{D87A280B-05CB-21B2-DB75-5386C82B5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83" y="680252"/>
            <a:ext cx="8187759" cy="5497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DDE7AC4-75C0-DC5B-F0B6-3C02FECB134D}"/>
              </a:ext>
            </a:extLst>
          </p:cNvPr>
          <p:cNvPicPr>
            <a:picLocks noChangeAspect="1"/>
          </p:cNvPicPr>
          <p:nvPr/>
        </p:nvPicPr>
        <p:blipFill rotWithShape="1">
          <a:blip r:embed="rId3">
            <a:extLst>
              <a:ext uri="{28A0092B-C50C-407E-A947-70E740481C1C}">
                <a14:useLocalDpi xmlns:a14="http://schemas.microsoft.com/office/drawing/2010/main" val="0"/>
              </a:ext>
            </a:extLst>
          </a:blip>
          <a:srcRect l="892" t="11746" r="2233" b="16348"/>
          <a:stretch/>
        </p:blipFill>
        <p:spPr>
          <a:xfrm>
            <a:off x="844646" y="936170"/>
            <a:ext cx="7583631" cy="4321630"/>
          </a:xfrm>
          <a:prstGeom prst="rect">
            <a:avLst/>
          </a:prstGeom>
        </p:spPr>
      </p:pic>
      <p:sp>
        <p:nvSpPr>
          <p:cNvPr id="9" name="Rectangle: Rounded Corners 8">
            <a:extLst>
              <a:ext uri="{FF2B5EF4-FFF2-40B4-BE49-F238E27FC236}">
                <a16:creationId xmlns:a16="http://schemas.microsoft.com/office/drawing/2014/main" id="{093BFF88-59FE-8500-87CF-C8A9A3675808}"/>
              </a:ext>
            </a:extLst>
          </p:cNvPr>
          <p:cNvSpPr/>
          <p:nvPr/>
        </p:nvSpPr>
        <p:spPr>
          <a:xfrm>
            <a:off x="9019330" y="2250409"/>
            <a:ext cx="2461875" cy="21909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4400" dirty="0">
                <a:latin typeface="Times New Roman" panose="02020603050405020304" pitchFamily="18" charset="0"/>
                <a:cs typeface="Times New Roman" panose="02020603050405020304" pitchFamily="18" charset="0"/>
              </a:rPr>
              <a:t>Online Portal </a:t>
            </a:r>
          </a:p>
        </p:txBody>
      </p:sp>
      <p:sp>
        <p:nvSpPr>
          <p:cNvPr id="2" name="Slide Number Placeholder 1">
            <a:extLst>
              <a:ext uri="{FF2B5EF4-FFF2-40B4-BE49-F238E27FC236}">
                <a16:creationId xmlns:a16="http://schemas.microsoft.com/office/drawing/2014/main" id="{99CDA977-AA3F-61CC-8977-235B85359C26}"/>
              </a:ext>
            </a:extLst>
          </p:cNvPr>
          <p:cNvSpPr>
            <a:spLocks noGrp="1"/>
          </p:cNvSpPr>
          <p:nvPr>
            <p:ph type="sldNum" sz="quarter" idx="12"/>
          </p:nvPr>
        </p:nvSpPr>
        <p:spPr/>
        <p:txBody>
          <a:bodyPr/>
          <a:lstStyle/>
          <a:p>
            <a:fld id="{D99FA36A-733B-4FA8-82C5-A0DC086C6864}" type="slidenum">
              <a:rPr lang="en-IN" smtClean="0"/>
              <a:t>33</a:t>
            </a:fld>
            <a:endParaRPr lang="en-IN"/>
          </a:p>
        </p:txBody>
      </p:sp>
    </p:spTree>
    <p:extLst>
      <p:ext uri="{BB962C8B-B14F-4D97-AF65-F5344CB8AC3E}">
        <p14:creationId xmlns:p14="http://schemas.microsoft.com/office/powerpoint/2010/main" val="993112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DC80E-C421-0C31-732B-8002C3F7AC11}"/>
              </a:ext>
            </a:extLst>
          </p:cNvPr>
          <p:cNvSpPr>
            <a:spLocks noGrp="1"/>
          </p:cNvSpPr>
          <p:nvPr>
            <p:ph type="title"/>
          </p:nvPr>
        </p:nvSpPr>
        <p:spPr>
          <a:xfrm>
            <a:off x="713339" y="1591054"/>
            <a:ext cx="3499104" cy="3316715"/>
          </a:xfrm>
          <a:noFill/>
        </p:spPr>
        <p:txBody>
          <a:bodyPr vert="horz" lIns="91440" tIns="45720" rIns="91440" bIns="45720" rtlCol="0" anchor="ctr">
            <a:normAutofit/>
          </a:bodyPr>
          <a:lstStyle/>
          <a:p>
            <a:pPr algn="ctr"/>
            <a:r>
              <a:rPr lang="en-US" sz="4000" b="1" kern="1200" dirty="0">
                <a:solidFill>
                  <a:srgbClr val="FFFFFF"/>
                </a:solidFill>
                <a:latin typeface="Times New Roman" panose="02020603050405020304" pitchFamily="18" charset="0"/>
                <a:cs typeface="Times New Roman" panose="02020603050405020304" pitchFamily="18" charset="0"/>
              </a:rPr>
              <a:t>NAVA RATNALU</a:t>
            </a:r>
          </a:p>
        </p:txBody>
      </p:sp>
      <p:pic>
        <p:nvPicPr>
          <p:cNvPr id="1026" name="Picture 2" descr="YSR Rythu Bharosa Scheme Registration, Application Form And Eligibility">
            <a:extLst>
              <a:ext uri="{FF2B5EF4-FFF2-40B4-BE49-F238E27FC236}">
                <a16:creationId xmlns:a16="http://schemas.microsoft.com/office/drawing/2014/main" id="{CFDAFE3F-9EAF-6265-C978-44A66AC2E2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971031" y="441229"/>
            <a:ext cx="6192269" cy="5975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22595F-9522-EAF7-37FB-3CA8621FF4B7}"/>
              </a:ext>
            </a:extLst>
          </p:cNvPr>
          <p:cNvSpPr txBox="1"/>
          <p:nvPr/>
        </p:nvSpPr>
        <p:spPr>
          <a:xfrm>
            <a:off x="717422" y="441229"/>
            <a:ext cx="4579145"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IN" sz="4800" dirty="0">
                <a:latin typeface="Times New Roman" panose="02020603050405020304" pitchFamily="18" charset="0"/>
                <a:cs typeface="Times New Roman" panose="02020603050405020304" pitchFamily="18" charset="0"/>
              </a:rPr>
              <a:t>Andhra Pradesh</a:t>
            </a:r>
          </a:p>
        </p:txBody>
      </p:sp>
      <p:sp>
        <p:nvSpPr>
          <p:cNvPr id="4" name="Slide Number Placeholder 3">
            <a:extLst>
              <a:ext uri="{FF2B5EF4-FFF2-40B4-BE49-F238E27FC236}">
                <a16:creationId xmlns:a16="http://schemas.microsoft.com/office/drawing/2014/main" id="{5A56125D-674A-7CCD-5A3A-F688D3A7E986}"/>
              </a:ext>
            </a:extLst>
          </p:cNvPr>
          <p:cNvSpPr>
            <a:spLocks noGrp="1"/>
          </p:cNvSpPr>
          <p:nvPr>
            <p:ph type="sldNum" sz="quarter" idx="12"/>
          </p:nvPr>
        </p:nvSpPr>
        <p:spPr/>
        <p:txBody>
          <a:bodyPr/>
          <a:lstStyle/>
          <a:p>
            <a:fld id="{D99FA36A-733B-4FA8-82C5-A0DC086C6864}" type="slidenum">
              <a:rPr lang="en-IN" smtClean="0"/>
              <a:t>34</a:t>
            </a:fld>
            <a:endParaRPr lang="en-IN"/>
          </a:p>
        </p:txBody>
      </p:sp>
    </p:spTree>
    <p:extLst>
      <p:ext uri="{BB962C8B-B14F-4D97-AF65-F5344CB8AC3E}">
        <p14:creationId xmlns:p14="http://schemas.microsoft.com/office/powerpoint/2010/main" val="2384985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E1F59C2-3C9E-4746-8954-CBE64FB2B433}"/>
              </a:ext>
            </a:extLst>
          </p:cNvPr>
          <p:cNvGraphicFramePr>
            <a:graphicFrameLocks noGrp="1"/>
          </p:cNvGraphicFramePr>
          <p:nvPr>
            <p:ph idx="1"/>
            <p:extLst>
              <p:ext uri="{D42A27DB-BD31-4B8C-83A1-F6EECF244321}">
                <p14:modId xmlns:p14="http://schemas.microsoft.com/office/powerpoint/2010/main" val="1636987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4F81A5FC-AE70-051D-E4DF-850A5C4980AF}"/>
              </a:ext>
            </a:extLst>
          </p:cNvPr>
          <p:cNvSpPr txBox="1"/>
          <p:nvPr/>
        </p:nvSpPr>
        <p:spPr>
          <a:xfrm>
            <a:off x="620115" y="2501984"/>
            <a:ext cx="3200771" cy="1446550"/>
          </a:xfrm>
          <a:prstGeom prst="rect">
            <a:avLst/>
          </a:prstGeom>
          <a:noFill/>
        </p:spPr>
        <p:txBody>
          <a:bodyPr wrap="square">
            <a:spAutoFit/>
          </a:bodyPr>
          <a:lstStyle/>
          <a:p>
            <a:r>
              <a:rPr lang="en-US" sz="4400" b="1" kern="1200" dirty="0">
                <a:solidFill>
                  <a:srgbClr val="FFFFFF"/>
                </a:solidFill>
                <a:latin typeface="Times New Roman" panose="02020603050405020304" pitchFamily="18" charset="0"/>
                <a:cs typeface="Times New Roman" panose="02020603050405020304" pitchFamily="18" charset="0"/>
              </a:rPr>
              <a:t>NAVA RATNALU</a:t>
            </a:r>
            <a:endParaRPr lang="en-IN" sz="4400" dirty="0"/>
          </a:p>
        </p:txBody>
      </p:sp>
      <p:sp>
        <p:nvSpPr>
          <p:cNvPr id="2" name="Slide Number Placeholder 1">
            <a:extLst>
              <a:ext uri="{FF2B5EF4-FFF2-40B4-BE49-F238E27FC236}">
                <a16:creationId xmlns:a16="http://schemas.microsoft.com/office/drawing/2014/main" id="{302FBC6F-052A-CA63-89AE-FB7652ED357A}"/>
              </a:ext>
            </a:extLst>
          </p:cNvPr>
          <p:cNvSpPr>
            <a:spLocks noGrp="1"/>
          </p:cNvSpPr>
          <p:nvPr>
            <p:ph type="sldNum" sz="quarter" idx="12"/>
          </p:nvPr>
        </p:nvSpPr>
        <p:spPr/>
        <p:txBody>
          <a:bodyPr/>
          <a:lstStyle/>
          <a:p>
            <a:fld id="{D99FA36A-733B-4FA8-82C5-A0DC086C6864}" type="slidenum">
              <a:rPr lang="en-IN" smtClean="0"/>
              <a:t>35</a:t>
            </a:fld>
            <a:endParaRPr lang="en-IN"/>
          </a:p>
        </p:txBody>
      </p:sp>
    </p:spTree>
    <p:extLst>
      <p:ext uri="{BB962C8B-B14F-4D97-AF65-F5344CB8AC3E}">
        <p14:creationId xmlns:p14="http://schemas.microsoft.com/office/powerpoint/2010/main" val="1333890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BB1A9-231E-1075-C7CA-0F1A115A8995}"/>
              </a:ext>
            </a:extLst>
          </p:cNvPr>
          <p:cNvSpPr>
            <a:spLocks noGrp="1"/>
          </p:cNvSpPr>
          <p:nvPr>
            <p:ph type="title"/>
          </p:nvPr>
        </p:nvSpPr>
        <p:spPr>
          <a:xfrm>
            <a:off x="838200" y="365125"/>
            <a:ext cx="10515600" cy="1325563"/>
          </a:xfrm>
        </p:spPr>
        <p:txBody>
          <a:bodyPr>
            <a:normAutofit/>
          </a:bodyPr>
          <a:lstStyle/>
          <a:p>
            <a:r>
              <a:rPr lang="en-IN" sz="4600" b="1" dirty="0">
                <a:solidFill>
                  <a:srgbClr val="FFFFFF"/>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FC8F5E03-511B-BC5B-6630-2515FD877FA5}"/>
              </a:ext>
            </a:extLst>
          </p:cNvPr>
          <p:cNvSpPr>
            <a:spLocks noGrp="1"/>
          </p:cNvSpPr>
          <p:nvPr>
            <p:ph idx="1"/>
          </p:nvPr>
        </p:nvSpPr>
        <p:spPr>
          <a:xfrm>
            <a:off x="838200" y="2438400"/>
            <a:ext cx="10515600" cy="3738562"/>
          </a:xfrm>
        </p:spPr>
        <p:txBody>
          <a:bodyPr>
            <a:normAutofit/>
          </a:bodyPr>
          <a:lstStyle/>
          <a:p>
            <a:pPr algn="just"/>
            <a:r>
              <a:rPr lang="en-US" sz="2600" b="1" i="0" dirty="0">
                <a:effectLst/>
                <a:latin typeface="Times New Roman" panose="02020603050405020304" pitchFamily="18" charset="0"/>
                <a:cs typeface="Times New Roman" panose="02020603050405020304" pitchFamily="18" charset="0"/>
              </a:rPr>
              <a:t>YSR </a:t>
            </a:r>
            <a:r>
              <a:rPr lang="en-US" sz="2600" b="1" i="0" dirty="0" err="1">
                <a:effectLst/>
                <a:latin typeface="Times New Roman" panose="02020603050405020304" pitchFamily="18" charset="0"/>
                <a:cs typeface="Times New Roman" panose="02020603050405020304" pitchFamily="18" charset="0"/>
              </a:rPr>
              <a:t>Rythu</a:t>
            </a:r>
            <a:r>
              <a:rPr lang="en-US" sz="2600" b="1" i="0" dirty="0">
                <a:effectLst/>
                <a:latin typeface="Times New Roman" panose="02020603050405020304" pitchFamily="18" charset="0"/>
                <a:cs typeface="Times New Roman" panose="02020603050405020304" pitchFamily="18" charset="0"/>
              </a:rPr>
              <a:t> </a:t>
            </a:r>
            <a:r>
              <a:rPr lang="en-US" sz="2600" b="1" i="0" dirty="0" err="1">
                <a:effectLst/>
                <a:latin typeface="Times New Roman" panose="02020603050405020304" pitchFamily="18" charset="0"/>
                <a:cs typeface="Times New Roman" panose="02020603050405020304" pitchFamily="18" charset="0"/>
              </a:rPr>
              <a:t>Bharosa</a:t>
            </a:r>
            <a:r>
              <a:rPr lang="en-US" sz="2600" b="0" i="0" dirty="0">
                <a:effectLst/>
                <a:latin typeface="Times New Roman" panose="02020603050405020304" pitchFamily="18" charset="0"/>
                <a:cs typeface="Times New Roman" panose="02020603050405020304" pitchFamily="18" charset="0"/>
              </a:rPr>
              <a:t> is a program launched by the Government of Andhra Pradesh in </a:t>
            </a:r>
            <a:r>
              <a:rPr lang="en-US" sz="2600" b="1" i="0" dirty="0">
                <a:effectLst/>
                <a:latin typeface="Times New Roman" panose="02020603050405020304" pitchFamily="18" charset="0"/>
                <a:cs typeface="Times New Roman" panose="02020603050405020304" pitchFamily="18" charset="0"/>
              </a:rPr>
              <a:t>2019</a:t>
            </a:r>
            <a:r>
              <a:rPr lang="en-US" sz="2600" b="0" i="0" dirty="0">
                <a:effectLst/>
                <a:latin typeface="Times New Roman" panose="02020603050405020304" pitchFamily="18" charset="0"/>
                <a:cs typeface="Times New Roman" panose="02020603050405020304" pitchFamily="18" charset="0"/>
              </a:rPr>
              <a:t> to financially assist farmers to carry out agriculture by depositing amount in three installments, in association with Pradhan Mantri Kisan Samman Nidhi .</a:t>
            </a:r>
          </a:p>
          <a:p>
            <a:pPr algn="just"/>
            <a:r>
              <a:rPr lang="en-US" sz="2600" dirty="0">
                <a:latin typeface="Times New Roman" panose="02020603050405020304" pitchFamily="18" charset="0"/>
                <a:cs typeface="Times New Roman" panose="02020603050405020304" pitchFamily="18" charset="0"/>
              </a:rPr>
              <a:t>S</a:t>
            </a:r>
            <a:r>
              <a:rPr lang="en-US" sz="2600" b="0" i="0" dirty="0">
                <a:effectLst/>
                <a:latin typeface="Times New Roman" panose="02020603050405020304" pitchFamily="18" charset="0"/>
                <a:cs typeface="Times New Roman" panose="02020603050405020304" pitchFamily="18" charset="0"/>
              </a:rPr>
              <a:t>tate government contributing ₹7500 and the center ₹6000.</a:t>
            </a:r>
          </a:p>
          <a:p>
            <a:pPr algn="just"/>
            <a:r>
              <a:rPr lang="en-US" sz="2600" b="0" i="0" dirty="0">
                <a:effectLst/>
                <a:latin typeface="Times New Roman" panose="02020603050405020304" pitchFamily="18" charset="0"/>
                <a:cs typeface="Times New Roman" panose="02020603050405020304" pitchFamily="18" charset="0"/>
              </a:rPr>
              <a:t>Tenant farmers were also considered eligible to the scheme.</a:t>
            </a:r>
            <a:endParaRPr lang="en-IN" sz="2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FCD65EF-F0C9-CC07-DA84-CFA2D3CB3D47}"/>
              </a:ext>
            </a:extLst>
          </p:cNvPr>
          <p:cNvSpPr>
            <a:spLocks noGrp="1"/>
          </p:cNvSpPr>
          <p:nvPr>
            <p:ph type="sldNum" sz="quarter" idx="12"/>
          </p:nvPr>
        </p:nvSpPr>
        <p:spPr/>
        <p:txBody>
          <a:bodyPr/>
          <a:lstStyle/>
          <a:p>
            <a:fld id="{D99FA36A-733B-4FA8-82C5-A0DC086C6864}" type="slidenum">
              <a:rPr lang="en-IN" smtClean="0"/>
              <a:t>36</a:t>
            </a:fld>
            <a:endParaRPr lang="en-IN"/>
          </a:p>
        </p:txBody>
      </p:sp>
    </p:spTree>
    <p:extLst>
      <p:ext uri="{BB962C8B-B14F-4D97-AF65-F5344CB8AC3E}">
        <p14:creationId xmlns:p14="http://schemas.microsoft.com/office/powerpoint/2010/main" val="1516694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E6FC0-AE10-24FF-B1CD-CF9DF601D1BD}"/>
              </a:ext>
            </a:extLst>
          </p:cNvPr>
          <p:cNvSpPr>
            <a:spLocks noGrp="1"/>
          </p:cNvSpPr>
          <p:nvPr>
            <p:ph type="title"/>
          </p:nvPr>
        </p:nvSpPr>
        <p:spPr>
          <a:xfrm>
            <a:off x="686834" y="1153572"/>
            <a:ext cx="3200400" cy="4461163"/>
          </a:xfrm>
        </p:spPr>
        <p:txBody>
          <a:bodyPr>
            <a:normAutofit/>
          </a:bodyPr>
          <a:lstStyle/>
          <a:p>
            <a:r>
              <a:rPr lang="en-IN">
                <a:solidFill>
                  <a:srgbClr val="FFFFFF"/>
                </a:solidFill>
                <a:latin typeface="Times New Roman" panose="02020603050405020304" pitchFamily="18" charset="0"/>
                <a:cs typeface="Times New Roman" panose="02020603050405020304" pitchFamily="18" charset="0"/>
              </a:rPr>
              <a:t>Objective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62793AB-00CE-D0DD-491E-45FCD19E5679}"/>
              </a:ext>
            </a:extLst>
          </p:cNvPr>
          <p:cNvSpPr>
            <a:spLocks noGrp="1"/>
          </p:cNvSpPr>
          <p:nvPr>
            <p:ph idx="1"/>
          </p:nvPr>
        </p:nvSpPr>
        <p:spPr>
          <a:xfrm>
            <a:off x="4447308" y="591344"/>
            <a:ext cx="6906491" cy="5585619"/>
          </a:xfrm>
        </p:spPr>
        <p:txBody>
          <a:bodyPr anchor="ctr">
            <a:normAutofit/>
          </a:bodyPr>
          <a:lstStyle/>
          <a:p>
            <a:pPr algn="just"/>
            <a:r>
              <a:rPr lang="en-US" b="0" i="0" dirty="0">
                <a:effectLst/>
                <a:latin typeface="Times New Roman" panose="02020603050405020304" pitchFamily="18" charset="0"/>
                <a:cs typeface="Times New Roman" panose="02020603050405020304" pitchFamily="18" charset="0"/>
              </a:rPr>
              <a:t>The main objective of this scheme is to provide financial assistance to the farmer families, including tenant farmers across the State @ Rs.13,500/- per farmer per year, to support the cultivators in meeting the investment during the crop season with a view to enable them to timely sourcing of quality inputs and services for higher crop productivity.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6520D40-535E-04F2-EEC4-C8D1347E336C}"/>
              </a:ext>
            </a:extLst>
          </p:cNvPr>
          <p:cNvSpPr>
            <a:spLocks noGrp="1"/>
          </p:cNvSpPr>
          <p:nvPr>
            <p:ph type="sldNum" sz="quarter" idx="12"/>
          </p:nvPr>
        </p:nvSpPr>
        <p:spPr/>
        <p:txBody>
          <a:bodyPr/>
          <a:lstStyle/>
          <a:p>
            <a:fld id="{D99FA36A-733B-4FA8-82C5-A0DC086C6864}" type="slidenum">
              <a:rPr lang="en-IN" smtClean="0"/>
              <a:t>37</a:t>
            </a:fld>
            <a:endParaRPr lang="en-IN"/>
          </a:p>
        </p:txBody>
      </p:sp>
    </p:spTree>
    <p:extLst>
      <p:ext uri="{BB962C8B-B14F-4D97-AF65-F5344CB8AC3E}">
        <p14:creationId xmlns:p14="http://schemas.microsoft.com/office/powerpoint/2010/main" val="1959358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B8A0A-9FFD-905C-E617-72234DA4B70A}"/>
              </a:ext>
            </a:extLst>
          </p:cNvPr>
          <p:cNvSpPr>
            <a:spLocks noGrp="1"/>
          </p:cNvSpPr>
          <p:nvPr>
            <p:ph type="title"/>
          </p:nvPr>
        </p:nvSpPr>
        <p:spPr>
          <a:xfrm>
            <a:off x="838200" y="365125"/>
            <a:ext cx="10515600" cy="1325563"/>
          </a:xfrm>
        </p:spPr>
        <p:txBody>
          <a:bodyPr>
            <a:normAutofit/>
          </a:bodyPr>
          <a:lstStyle/>
          <a:p>
            <a:r>
              <a:rPr lang="en-IN" sz="5400">
                <a:latin typeface="Times New Roman" panose="02020603050405020304" pitchFamily="18" charset="0"/>
                <a:cs typeface="Times New Roman" panose="02020603050405020304" pitchFamily="18" charset="0"/>
              </a:rPr>
              <a:t>Timeline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13C65155-3363-95F5-11D1-F418EB23104F}"/>
              </a:ext>
            </a:extLst>
          </p:cNvPr>
          <p:cNvSpPr>
            <a:spLocks noGrp="1"/>
          </p:cNvSpPr>
          <p:nvPr>
            <p:ph idx="1"/>
          </p:nvPr>
        </p:nvSpPr>
        <p:spPr>
          <a:xfrm>
            <a:off x="838200" y="1929384"/>
            <a:ext cx="10515600" cy="4251960"/>
          </a:xfrm>
        </p:spPr>
        <p:txBody>
          <a:bodyPr>
            <a:normAutofit/>
          </a:bodyPr>
          <a:lstStyle/>
          <a:p>
            <a:pPr algn="just"/>
            <a:r>
              <a:rPr lang="en-US" b="0" dirty="0">
                <a:effectLst/>
                <a:latin typeface="Times New Roman" panose="02020603050405020304" pitchFamily="18" charset="0"/>
                <a:cs typeface="Times New Roman" panose="02020603050405020304" pitchFamily="18" charset="0"/>
              </a:rPr>
              <a:t>YSR </a:t>
            </a:r>
            <a:r>
              <a:rPr lang="en-US" b="0" dirty="0" err="1">
                <a:effectLst/>
                <a:latin typeface="Times New Roman" panose="02020603050405020304" pitchFamily="18" charset="0"/>
                <a:cs typeface="Times New Roman" panose="02020603050405020304" pitchFamily="18" charset="0"/>
              </a:rPr>
              <a:t>Rythu</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Bharosa</a:t>
            </a:r>
            <a:r>
              <a:rPr lang="en-US" b="0" dirty="0">
                <a:effectLst/>
                <a:latin typeface="Times New Roman" panose="02020603050405020304" pitchFamily="18" charset="0"/>
                <a:cs typeface="Times New Roman" panose="02020603050405020304" pitchFamily="18" charset="0"/>
              </a:rPr>
              <a:t> was launched by Chief minister of Andhra Pradesh Y. S. </a:t>
            </a:r>
            <a:r>
              <a:rPr lang="en-US" b="0" dirty="0" err="1">
                <a:effectLst/>
                <a:latin typeface="Times New Roman" panose="02020603050405020304" pitchFamily="18" charset="0"/>
                <a:cs typeface="Times New Roman" panose="02020603050405020304" pitchFamily="18" charset="0"/>
              </a:rPr>
              <a:t>Jagan</a:t>
            </a:r>
            <a:r>
              <a:rPr lang="en-US" b="0" dirty="0">
                <a:effectLst/>
                <a:latin typeface="Times New Roman" panose="02020603050405020304" pitchFamily="18" charset="0"/>
                <a:cs typeface="Times New Roman" panose="02020603050405020304" pitchFamily="18" charset="0"/>
              </a:rPr>
              <a:t> Mohan Reddy on 15th October 2019 releasing ₹3785 crore benefiting 38 lakh farmers in the state</a:t>
            </a:r>
            <a:r>
              <a:rPr lang="en-US" baseline="30000" dirty="0">
                <a:latin typeface="Times New Roman" panose="02020603050405020304" pitchFamily="18" charset="0"/>
                <a:cs typeface="Times New Roman" panose="02020603050405020304" pitchFamily="18" charset="0"/>
              </a:rPr>
              <a:t>.</a:t>
            </a:r>
          </a:p>
          <a:p>
            <a:pPr algn="just"/>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Rythu</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Bharosa</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Kendras</a:t>
            </a:r>
            <a:r>
              <a:rPr lang="en-US" b="0" dirty="0">
                <a:effectLst/>
                <a:latin typeface="Times New Roman" panose="02020603050405020304" pitchFamily="18" charset="0"/>
                <a:cs typeface="Times New Roman" panose="02020603050405020304" pitchFamily="18" charset="0"/>
              </a:rPr>
              <a:t> were later </a:t>
            </a:r>
            <a:r>
              <a:rPr lang="en-US" dirty="0">
                <a:latin typeface="Times New Roman" panose="02020603050405020304" pitchFamily="18" charset="0"/>
                <a:cs typeface="Times New Roman" panose="02020603050405020304" pitchFamily="18" charset="0"/>
              </a:rPr>
              <a:t>established</a:t>
            </a:r>
            <a:r>
              <a:rPr lang="en-US" b="0" dirty="0">
                <a:effectLst/>
                <a:latin typeface="Times New Roman" panose="02020603050405020304" pitchFamily="18" charset="0"/>
                <a:cs typeface="Times New Roman" panose="02020603050405020304" pitchFamily="18" charset="0"/>
              </a:rPr>
              <a:t> on 30th May 2020 to supply seedlings, fertilizers and seeds to horticulture, aquaculture and agriculture sectors.</a:t>
            </a:r>
            <a:endParaRPr lang="en-US" b="0" baseline="30000" dirty="0">
              <a:effectLst/>
              <a:latin typeface="Times New Roman" panose="02020603050405020304" pitchFamily="18" charset="0"/>
              <a:cs typeface="Times New Roman" panose="02020603050405020304" pitchFamily="18" charset="0"/>
            </a:endParaRPr>
          </a:p>
          <a:p>
            <a:pPr algn="just"/>
            <a:r>
              <a:rPr lang="en-US" b="0" dirty="0">
                <a:effectLst/>
                <a:latin typeface="Times New Roman" panose="02020603050405020304" pitchFamily="18" charset="0"/>
                <a:cs typeface="Times New Roman" panose="02020603050405020304" pitchFamily="18" charset="0"/>
              </a:rPr>
              <a:t>A total amount of ₹6,173 crore was spent on the scheme for the year 2019-20 and ₹6,928 crore for 2020-21</a:t>
            </a:r>
          </a:p>
          <a:p>
            <a:pPr algn="just"/>
            <a:r>
              <a:rPr lang="en-US" dirty="0">
                <a:latin typeface="Times New Roman" panose="02020603050405020304" pitchFamily="18" charset="0"/>
                <a:cs typeface="Times New Roman" panose="02020603050405020304" pitchFamily="18" charset="0"/>
              </a:rPr>
              <a:t>As of now, 51.59 lakhs farmers are benefitted under this scheme.</a:t>
            </a:r>
            <a:endParaRPr lang="en-IN"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CC56DBD-308C-E3FA-E5C7-03275AC5B323}"/>
              </a:ext>
            </a:extLst>
          </p:cNvPr>
          <p:cNvSpPr>
            <a:spLocks noGrp="1"/>
          </p:cNvSpPr>
          <p:nvPr>
            <p:ph type="sldNum" sz="quarter" idx="12"/>
          </p:nvPr>
        </p:nvSpPr>
        <p:spPr/>
        <p:txBody>
          <a:bodyPr/>
          <a:lstStyle/>
          <a:p>
            <a:fld id="{D99FA36A-733B-4FA8-82C5-A0DC086C6864}" type="slidenum">
              <a:rPr lang="en-IN" smtClean="0"/>
              <a:t>38</a:t>
            </a:fld>
            <a:endParaRPr lang="en-IN"/>
          </a:p>
        </p:txBody>
      </p:sp>
    </p:spTree>
    <p:extLst>
      <p:ext uri="{BB962C8B-B14F-4D97-AF65-F5344CB8AC3E}">
        <p14:creationId xmlns:p14="http://schemas.microsoft.com/office/powerpoint/2010/main" val="574586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C99F1AC-F523-22F3-2EA3-CE2373BEE70F}"/>
              </a:ext>
            </a:extLst>
          </p:cNvPr>
          <p:cNvSpPr>
            <a:spLocks noGrp="1"/>
          </p:cNvSpPr>
          <p:nvPr>
            <p:ph type="title"/>
          </p:nvPr>
        </p:nvSpPr>
        <p:spPr>
          <a:xfrm>
            <a:off x="1098468" y="885651"/>
            <a:ext cx="3229803" cy="4624603"/>
          </a:xfrm>
        </p:spPr>
        <p:txBody>
          <a:bodyPr>
            <a:normAutofit/>
          </a:bodyPr>
          <a:lstStyle/>
          <a:p>
            <a:r>
              <a:rPr lang="en-IN" sz="3700">
                <a:solidFill>
                  <a:srgbClr val="FFFFFF"/>
                </a:solidFill>
                <a:latin typeface="Times New Roman" panose="02020603050405020304" pitchFamily="18" charset="0"/>
                <a:cs typeface="Times New Roman" panose="02020603050405020304" pitchFamily="18" charset="0"/>
              </a:rPr>
              <a:t>Unit of Implementation and Mode of Payment </a:t>
            </a:r>
          </a:p>
        </p:txBody>
      </p:sp>
      <p:sp>
        <p:nvSpPr>
          <p:cNvPr id="3" name="Content Placeholder 2">
            <a:extLst>
              <a:ext uri="{FF2B5EF4-FFF2-40B4-BE49-F238E27FC236}">
                <a16:creationId xmlns:a16="http://schemas.microsoft.com/office/drawing/2014/main" id="{BB76DC3C-3F36-AFBE-D7DF-6DBEFE5A4102}"/>
              </a:ext>
            </a:extLst>
          </p:cNvPr>
          <p:cNvSpPr>
            <a:spLocks noGrp="1"/>
          </p:cNvSpPr>
          <p:nvPr>
            <p:ph idx="1"/>
          </p:nvPr>
        </p:nvSpPr>
        <p:spPr>
          <a:xfrm>
            <a:off x="4885737" y="43543"/>
            <a:ext cx="7071778" cy="6770914"/>
          </a:xfrm>
        </p:spPr>
        <p:txBody>
          <a:bodyPr anchor="ctr">
            <a:normAutofit/>
          </a:bodyPr>
          <a:lstStyle/>
          <a:p>
            <a:pPr algn="just"/>
            <a:r>
              <a:rPr lang="en-US" sz="2600" b="0" i="0" dirty="0">
                <a:effectLst/>
                <a:latin typeface="Times New Roman" panose="02020603050405020304" pitchFamily="18" charset="0"/>
                <a:cs typeface="Times New Roman" panose="02020603050405020304" pitchFamily="18" charset="0"/>
              </a:rPr>
              <a:t>Unit is - Per Farmer.</a:t>
            </a:r>
          </a:p>
          <a:p>
            <a:pPr algn="just"/>
            <a:r>
              <a:rPr lang="en-US" sz="2600" dirty="0">
                <a:latin typeface="Times New Roman" panose="02020603050405020304" pitchFamily="18" charset="0"/>
                <a:cs typeface="Times New Roman" panose="02020603050405020304" pitchFamily="18" charset="0"/>
              </a:rPr>
              <a:t>Mode of Payment – Direct Benefit Transfer (DBT)</a:t>
            </a:r>
          </a:p>
          <a:p>
            <a:pPr algn="just"/>
            <a:r>
              <a:rPr lang="en-US" sz="2600" b="0" i="0" dirty="0">
                <a:effectLst/>
                <a:latin typeface="Times New Roman" panose="02020603050405020304" pitchFamily="18" charset="0"/>
                <a:cs typeface="Times New Roman" panose="02020603050405020304" pitchFamily="18" charset="0"/>
              </a:rPr>
              <a:t>The benefit of Rs.13,500/- will be extended to the farmer in 3 installments as detailed below;</a:t>
            </a:r>
          </a:p>
          <a:p>
            <a:pPr algn="just">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1st instalment @Rs.7500/- during the month of May (including Rs.2000/- from PM-KISAN)</a:t>
            </a:r>
          </a:p>
          <a:p>
            <a:pPr algn="just">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2nd instalment @Rs.4000/- during the month of October (including Rs.2000/- from PM-KISAN)</a:t>
            </a:r>
          </a:p>
          <a:p>
            <a:pPr algn="just">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3rd instalment @Rs.2000/- during the month of January (Exclusively of PM-KISAN scheme).</a:t>
            </a:r>
          </a:p>
        </p:txBody>
      </p:sp>
      <p:sp>
        <p:nvSpPr>
          <p:cNvPr id="4" name="Slide Number Placeholder 3">
            <a:extLst>
              <a:ext uri="{FF2B5EF4-FFF2-40B4-BE49-F238E27FC236}">
                <a16:creationId xmlns:a16="http://schemas.microsoft.com/office/drawing/2014/main" id="{6903B928-4744-C397-279E-A618ADA3852C}"/>
              </a:ext>
            </a:extLst>
          </p:cNvPr>
          <p:cNvSpPr>
            <a:spLocks noGrp="1"/>
          </p:cNvSpPr>
          <p:nvPr>
            <p:ph type="sldNum" sz="quarter" idx="12"/>
          </p:nvPr>
        </p:nvSpPr>
        <p:spPr/>
        <p:txBody>
          <a:bodyPr/>
          <a:lstStyle/>
          <a:p>
            <a:fld id="{D99FA36A-733B-4FA8-82C5-A0DC086C6864}" type="slidenum">
              <a:rPr lang="en-IN" smtClean="0"/>
              <a:t>39</a:t>
            </a:fld>
            <a:endParaRPr lang="en-IN"/>
          </a:p>
        </p:txBody>
      </p:sp>
    </p:spTree>
    <p:extLst>
      <p:ext uri="{BB962C8B-B14F-4D97-AF65-F5344CB8AC3E}">
        <p14:creationId xmlns:p14="http://schemas.microsoft.com/office/powerpoint/2010/main" val="330111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picture containing text, writing implement, pen&#10;&#10;Description automatically generated">
            <a:extLst>
              <a:ext uri="{FF2B5EF4-FFF2-40B4-BE49-F238E27FC236}">
                <a16:creationId xmlns:a16="http://schemas.microsoft.com/office/drawing/2014/main" id="{4AAB5594-ADD7-4BC4-9282-51206D40FB03}"/>
              </a:ext>
            </a:extLst>
          </p:cNvPr>
          <p:cNvPicPr>
            <a:picLocks noChangeAspect="1"/>
          </p:cNvPicPr>
          <p:nvPr/>
        </p:nvPicPr>
        <p:blipFill rotWithShape="1">
          <a:blip r:embed="rId2">
            <a:extLst>
              <a:ext uri="{28A0092B-C50C-407E-A947-70E740481C1C}">
                <a14:useLocalDpi xmlns:a14="http://schemas.microsoft.com/office/drawing/2010/main" val="0"/>
              </a:ext>
            </a:extLst>
          </a:blip>
          <a:srcRect t="5202" b="14168"/>
          <a:stretch/>
        </p:blipFill>
        <p:spPr>
          <a:xfrm>
            <a:off x="20" y="1282"/>
            <a:ext cx="12188952" cy="6856718"/>
          </a:xfrm>
          <a:prstGeom prst="rect">
            <a:avLst/>
          </a:prstGeom>
        </p:spPr>
      </p:pic>
      <p:sp>
        <p:nvSpPr>
          <p:cNvPr id="2" name="Slide Number Placeholder 1">
            <a:extLst>
              <a:ext uri="{FF2B5EF4-FFF2-40B4-BE49-F238E27FC236}">
                <a16:creationId xmlns:a16="http://schemas.microsoft.com/office/drawing/2014/main" id="{A6331C20-4C2D-4098-A9E1-CEB367412AA3}"/>
              </a:ext>
            </a:extLst>
          </p:cNvPr>
          <p:cNvSpPr>
            <a:spLocks noGrp="1"/>
          </p:cNvSpPr>
          <p:nvPr>
            <p:ph type="sldNum" sz="quarter" idx="12"/>
          </p:nvPr>
        </p:nvSpPr>
        <p:spPr>
          <a:xfrm>
            <a:off x="8610600" y="6356350"/>
            <a:ext cx="2743200" cy="365125"/>
          </a:xfrm>
        </p:spPr>
        <p:txBody>
          <a:bodyPr>
            <a:normAutofit/>
          </a:bodyPr>
          <a:lstStyle/>
          <a:p>
            <a:pPr>
              <a:spcAft>
                <a:spcPts val="600"/>
              </a:spcAft>
            </a:pPr>
            <a:fld id="{A0D64592-83DC-4ADC-9522-B2BB24E63AEF}" type="slidenum">
              <a:rPr lang="en-IN">
                <a:solidFill>
                  <a:srgbClr val="FFFFFF"/>
                </a:solidFill>
              </a:rPr>
              <a:pPr>
                <a:spcAft>
                  <a:spcPts val="600"/>
                </a:spcAft>
              </a:pPr>
              <a:t>4</a:t>
            </a:fld>
            <a:endParaRPr lang="en-IN">
              <a:solidFill>
                <a:srgbClr val="FFFFFF"/>
              </a:solidFill>
            </a:endParaRPr>
          </a:p>
        </p:txBody>
      </p:sp>
    </p:spTree>
    <p:extLst>
      <p:ext uri="{BB962C8B-B14F-4D97-AF65-F5344CB8AC3E}">
        <p14:creationId xmlns:p14="http://schemas.microsoft.com/office/powerpoint/2010/main" val="2944339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D32A3-4B41-7EFC-BAB7-07BDFC056AFC}"/>
              </a:ext>
            </a:extLst>
          </p:cNvPr>
          <p:cNvSpPr>
            <a:spLocks noGrp="1"/>
          </p:cNvSpPr>
          <p:nvPr>
            <p:ph idx="1"/>
          </p:nvPr>
        </p:nvSpPr>
        <p:spPr>
          <a:xfrm>
            <a:off x="838199" y="1393371"/>
            <a:ext cx="10722429" cy="4783592"/>
          </a:xfrm>
        </p:spPr>
        <p:txBody>
          <a:bodyPr>
            <a:normAutofit/>
          </a:bodyPr>
          <a:lstStyle/>
          <a:p>
            <a:pPr marL="0" indent="0" algn="just">
              <a:buNone/>
            </a:pPr>
            <a:r>
              <a:rPr lang="en-US" sz="2400" b="1" dirty="0" err="1">
                <a:solidFill>
                  <a:schemeClr val="accent2">
                    <a:lumMod val="75000"/>
                  </a:schemeClr>
                </a:solidFill>
                <a:latin typeface="Times New Roman" panose="02020603050405020304" pitchFamily="18" charset="0"/>
                <a:cs typeface="Times New Roman" panose="02020603050405020304" pitchFamily="18" charset="0"/>
              </a:rPr>
              <a:t>A.Land</a:t>
            </a:r>
            <a:r>
              <a:rPr lang="en-US" sz="2400" b="1" dirty="0">
                <a:solidFill>
                  <a:schemeClr val="accent2">
                    <a:lumMod val="75000"/>
                  </a:schemeClr>
                </a:solidFill>
                <a:latin typeface="Times New Roman" panose="02020603050405020304" pitchFamily="18" charset="0"/>
                <a:cs typeface="Times New Roman" panose="02020603050405020304" pitchFamily="18" charset="0"/>
              </a:rPr>
              <a:t> Owner Farmer Families:</a:t>
            </a:r>
          </a:p>
          <a:p>
            <a:pPr algn="just"/>
            <a:r>
              <a:rPr lang="en-US" sz="2400" dirty="0">
                <a:latin typeface="Times New Roman" panose="02020603050405020304" pitchFamily="18" charset="0"/>
                <a:cs typeface="Times New Roman" panose="02020603050405020304" pitchFamily="18" charset="0"/>
              </a:rPr>
              <a:t>Farmers of A.P who own cultivable land.</a:t>
            </a:r>
          </a:p>
          <a:p>
            <a:pPr algn="just"/>
            <a:r>
              <a:rPr lang="en-US" sz="2400" b="0" i="0" dirty="0">
                <a:solidFill>
                  <a:srgbClr val="314259"/>
                </a:solidFill>
                <a:effectLst/>
                <a:latin typeface="Times New Roman" panose="02020603050405020304" pitchFamily="18" charset="0"/>
                <a:cs typeface="Times New Roman" panose="02020603050405020304" pitchFamily="18" charset="0"/>
              </a:rPr>
              <a:t>Farmers enrolled under the PM-Kisan Scheme are also eligible.</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Farmer families Cultivating under ROFR lands are also eligible </a:t>
            </a:r>
          </a:p>
          <a:p>
            <a:pPr marL="0" indent="0" algn="just">
              <a:buNone/>
            </a:pPr>
            <a:r>
              <a:rPr lang="en-US" sz="2400" b="1" dirty="0">
                <a:solidFill>
                  <a:srgbClr val="0070C0"/>
                </a:solidFill>
                <a:latin typeface="Times New Roman" panose="02020603050405020304" pitchFamily="18" charset="0"/>
                <a:cs typeface="Times New Roman" panose="02020603050405020304" pitchFamily="18" charset="0"/>
              </a:rPr>
              <a:t>B. Land Less Cultivators:</a:t>
            </a:r>
          </a:p>
          <a:p>
            <a:pPr marL="0" indent="0" algn="just">
              <a:buNone/>
            </a:pPr>
            <a:endParaRPr lang="en-US" sz="2400" dirty="0">
              <a:solidFill>
                <a:srgbClr val="FF3399"/>
              </a:solidFill>
              <a:latin typeface="Times New Roman" panose="02020603050405020304" pitchFamily="18" charset="0"/>
              <a:cs typeface="Times New Roman" panose="02020603050405020304" pitchFamily="18" charset="0"/>
            </a:endParaRPr>
          </a:p>
          <a:p>
            <a:pPr marL="0" indent="0" algn="just">
              <a:buNone/>
            </a:pPr>
            <a:endParaRPr lang="en-US" sz="2400" dirty="0">
              <a:solidFill>
                <a:srgbClr val="FF3399"/>
              </a:solidFill>
              <a:latin typeface="Times New Roman" panose="02020603050405020304" pitchFamily="18" charset="0"/>
              <a:cs typeface="Times New Roman" panose="02020603050405020304" pitchFamily="18" charset="0"/>
            </a:endParaRPr>
          </a:p>
          <a:p>
            <a:pPr marL="0" indent="0" algn="just">
              <a:buNone/>
            </a:pPr>
            <a:endParaRPr lang="en-US" sz="2400" dirty="0">
              <a:solidFill>
                <a:srgbClr val="FF3399"/>
              </a:solidFill>
              <a:latin typeface="Times New Roman" panose="02020603050405020304" pitchFamily="18" charset="0"/>
              <a:cs typeface="Times New Roman" panose="02020603050405020304" pitchFamily="18" charset="0"/>
            </a:endParaRPr>
          </a:p>
          <a:p>
            <a:pPr marL="0" indent="0" algn="just">
              <a:buNone/>
            </a:pPr>
            <a:endParaRPr lang="en-US" sz="2400" b="1" dirty="0">
              <a:solidFill>
                <a:srgbClr val="0070C0"/>
              </a:solidFill>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EBD3DA3-E7F0-D9C8-E365-CB0045AAD8D3}"/>
              </a:ext>
            </a:extLst>
          </p:cNvPr>
          <p:cNvPicPr>
            <a:picLocks noChangeAspect="1"/>
          </p:cNvPicPr>
          <p:nvPr/>
        </p:nvPicPr>
        <p:blipFill>
          <a:blip r:embed="rId2"/>
          <a:stretch>
            <a:fillRect/>
          </a:stretch>
        </p:blipFill>
        <p:spPr>
          <a:xfrm>
            <a:off x="1871126" y="3937829"/>
            <a:ext cx="7974259" cy="2152075"/>
          </a:xfrm>
          <a:prstGeom prst="rect">
            <a:avLst/>
          </a:prstGeom>
        </p:spPr>
      </p:pic>
      <p:sp>
        <p:nvSpPr>
          <p:cNvPr id="6" name="TextBox 5">
            <a:extLst>
              <a:ext uri="{FF2B5EF4-FFF2-40B4-BE49-F238E27FC236}">
                <a16:creationId xmlns:a16="http://schemas.microsoft.com/office/drawing/2014/main" id="{3FC07E9A-F56F-1ED8-3F41-42700D34C5E1}"/>
              </a:ext>
            </a:extLst>
          </p:cNvPr>
          <p:cNvSpPr txBox="1"/>
          <p:nvPr/>
        </p:nvSpPr>
        <p:spPr>
          <a:xfrm>
            <a:off x="838199" y="457200"/>
            <a:ext cx="990600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Eligibility conditions &amp; Methodology for Identification</a:t>
            </a:r>
          </a:p>
        </p:txBody>
      </p:sp>
      <p:sp>
        <p:nvSpPr>
          <p:cNvPr id="2" name="Slide Number Placeholder 1">
            <a:extLst>
              <a:ext uri="{FF2B5EF4-FFF2-40B4-BE49-F238E27FC236}">
                <a16:creationId xmlns:a16="http://schemas.microsoft.com/office/drawing/2014/main" id="{8B3DDF33-0620-B56B-A188-F556004073D1}"/>
              </a:ext>
            </a:extLst>
          </p:cNvPr>
          <p:cNvSpPr>
            <a:spLocks noGrp="1"/>
          </p:cNvSpPr>
          <p:nvPr>
            <p:ph type="sldNum" sz="quarter" idx="12"/>
          </p:nvPr>
        </p:nvSpPr>
        <p:spPr/>
        <p:txBody>
          <a:bodyPr/>
          <a:lstStyle/>
          <a:p>
            <a:fld id="{D99FA36A-733B-4FA8-82C5-A0DC086C6864}" type="slidenum">
              <a:rPr lang="en-IN" smtClean="0"/>
              <a:t>40</a:t>
            </a:fld>
            <a:endParaRPr lang="en-IN"/>
          </a:p>
        </p:txBody>
      </p:sp>
    </p:spTree>
    <p:extLst>
      <p:ext uri="{BB962C8B-B14F-4D97-AF65-F5344CB8AC3E}">
        <p14:creationId xmlns:p14="http://schemas.microsoft.com/office/powerpoint/2010/main" val="1957998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1FDF7-98B3-916D-A863-A4080D395091}"/>
              </a:ext>
            </a:extLst>
          </p:cNvPr>
          <p:cNvSpPr>
            <a:spLocks noGrp="1"/>
          </p:cNvSpPr>
          <p:nvPr>
            <p:ph type="title"/>
          </p:nvPr>
        </p:nvSpPr>
        <p:spPr>
          <a:xfrm>
            <a:off x="1371599" y="294538"/>
            <a:ext cx="9895951" cy="1033669"/>
          </a:xfrm>
        </p:spPr>
        <p:txBody>
          <a:bodyPr>
            <a:normAutofit/>
          </a:bodyPr>
          <a:lstStyle/>
          <a:p>
            <a:r>
              <a:rPr lang="en-IN" sz="4000">
                <a:solidFill>
                  <a:srgbClr val="FFFFFF"/>
                </a:solidFill>
                <a:latin typeface="Times New Roman" panose="02020603050405020304" pitchFamily="18" charset="0"/>
                <a:cs typeface="Times New Roman" panose="02020603050405020304" pitchFamily="18" charset="0"/>
              </a:rPr>
              <a:t>Not eligible or Exclusions</a:t>
            </a:r>
          </a:p>
        </p:txBody>
      </p:sp>
      <p:sp>
        <p:nvSpPr>
          <p:cNvPr id="3" name="Content Placeholder 2">
            <a:extLst>
              <a:ext uri="{FF2B5EF4-FFF2-40B4-BE49-F238E27FC236}">
                <a16:creationId xmlns:a16="http://schemas.microsoft.com/office/drawing/2014/main" id="{1E5B9A2A-8F21-08A7-17FB-7B805E7EB0BE}"/>
              </a:ext>
            </a:extLst>
          </p:cNvPr>
          <p:cNvSpPr>
            <a:spLocks noGrp="1"/>
          </p:cNvSpPr>
          <p:nvPr>
            <p:ph idx="1"/>
          </p:nvPr>
        </p:nvSpPr>
        <p:spPr>
          <a:xfrm>
            <a:off x="1121227" y="2111368"/>
            <a:ext cx="10254344" cy="4245265"/>
          </a:xfrm>
        </p:spPr>
        <p:txBody>
          <a:bodyPr anchor="ctr">
            <a:normAutofit/>
          </a:bodyPr>
          <a:lstStyle/>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who receive retirement monthly pension of Rs.10,000 or more.</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Individuals who paid income tax or any other type of tax during the last assessment year.</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owning farmlands that are converted into aquaculture, house sites or any other non-agricultural usage.  </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serving or retired, employee or officer of the Central or State government Ministry or officers or departments and their fields. </a:t>
            </a:r>
          </a:p>
          <a:p>
            <a:pPr algn="just">
              <a:buFont typeface="Arial" panose="020B0604020202020204" pitchFamily="34" charset="0"/>
              <a:buChar char="•"/>
            </a:pPr>
            <a:r>
              <a:rPr lang="en-US" sz="2400" b="0" i="0" dirty="0">
                <a:effectLst/>
                <a:latin typeface="Times New Roman" panose="02020603050405020304" pitchFamily="18" charset="0"/>
                <a:cs typeface="Times New Roman" panose="02020603050405020304" pitchFamily="18" charset="0"/>
              </a:rPr>
              <a:t>Persons or farmer families where one or more of its member is a former or present member of Lok Sabha or Rajya Sabha or State Legislative Assembly or State Legislative Council</a:t>
            </a:r>
            <a:r>
              <a:rPr lang="en-US" sz="2400" dirty="0">
                <a:latin typeface="Times New Roman" panose="02020603050405020304" pitchFamily="18" charset="0"/>
                <a:cs typeface="Times New Roman" panose="02020603050405020304" pitchFamily="18" charset="0"/>
              </a:rPr>
              <a:t>, </a:t>
            </a:r>
            <a:r>
              <a:rPr lang="en-US" sz="2400" b="0" i="0" dirty="0">
                <a:effectLst/>
                <a:latin typeface="Times New Roman" panose="02020603050405020304" pitchFamily="18" charset="0"/>
                <a:cs typeface="Times New Roman" panose="02020603050405020304" pitchFamily="18" charset="0"/>
              </a:rPr>
              <a:t>former or present mayors of the municipal corporation</a:t>
            </a:r>
            <a:r>
              <a:rPr lang="en-US" sz="2400" dirty="0">
                <a:latin typeface="Times New Roman" panose="02020603050405020304" pitchFamily="18" charset="0"/>
                <a:cs typeface="Times New Roman" panose="02020603050405020304" pitchFamily="18" charset="0"/>
              </a:rPr>
              <a:t> and </a:t>
            </a:r>
            <a:r>
              <a:rPr lang="en-US" sz="2400" b="0" i="0" dirty="0">
                <a:effectLst/>
                <a:latin typeface="Times New Roman" panose="02020603050405020304" pitchFamily="18" charset="0"/>
                <a:cs typeface="Times New Roman" panose="02020603050405020304" pitchFamily="18" charset="0"/>
              </a:rPr>
              <a:t>former or present Chairperson of District Panchayat</a:t>
            </a:r>
          </a:p>
          <a:p>
            <a:pPr algn="just"/>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E7903EE-1CBB-87CC-CD15-9E2C2EB82F6E}"/>
              </a:ext>
            </a:extLst>
          </p:cNvPr>
          <p:cNvSpPr>
            <a:spLocks noGrp="1"/>
          </p:cNvSpPr>
          <p:nvPr>
            <p:ph type="sldNum" sz="quarter" idx="12"/>
          </p:nvPr>
        </p:nvSpPr>
        <p:spPr/>
        <p:txBody>
          <a:bodyPr/>
          <a:lstStyle/>
          <a:p>
            <a:fld id="{D99FA36A-733B-4FA8-82C5-A0DC086C6864}" type="slidenum">
              <a:rPr lang="en-IN" smtClean="0"/>
              <a:t>41</a:t>
            </a:fld>
            <a:endParaRPr lang="en-IN"/>
          </a:p>
        </p:txBody>
      </p:sp>
    </p:spTree>
    <p:extLst>
      <p:ext uri="{BB962C8B-B14F-4D97-AF65-F5344CB8AC3E}">
        <p14:creationId xmlns:p14="http://schemas.microsoft.com/office/powerpoint/2010/main" val="872613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DA777-6D2D-BC41-4490-D786FDF0CC02}"/>
              </a:ext>
            </a:extLst>
          </p:cNvPr>
          <p:cNvSpPr>
            <a:spLocks noGrp="1"/>
          </p:cNvSpPr>
          <p:nvPr>
            <p:ph type="title"/>
          </p:nvPr>
        </p:nvSpPr>
        <p:spPr>
          <a:xfrm>
            <a:off x="808638" y="386930"/>
            <a:ext cx="9236700" cy="1188950"/>
          </a:xfrm>
        </p:spPr>
        <p:txBody>
          <a:bodyPr anchor="b">
            <a:normAutofit/>
          </a:bodyPr>
          <a:lstStyle/>
          <a:p>
            <a:r>
              <a:rPr lang="en-IN" sz="4800" dirty="0">
                <a:latin typeface="Times New Roman" panose="02020603050405020304" pitchFamily="18" charset="0"/>
                <a:cs typeface="Times New Roman" panose="02020603050405020304" pitchFamily="18" charset="0"/>
              </a:rPr>
              <a:t>Benefits under YSR </a:t>
            </a:r>
            <a:r>
              <a:rPr lang="en-IN" sz="4800" dirty="0" err="1">
                <a:latin typeface="Times New Roman" panose="02020603050405020304" pitchFamily="18" charset="0"/>
                <a:cs typeface="Times New Roman" panose="02020603050405020304" pitchFamily="18" charset="0"/>
              </a:rPr>
              <a:t>Rythu</a:t>
            </a:r>
            <a:r>
              <a:rPr lang="en-IN" sz="4800" dirty="0">
                <a:latin typeface="Times New Roman" panose="02020603050405020304" pitchFamily="18" charset="0"/>
                <a:cs typeface="Times New Roman" panose="02020603050405020304" pitchFamily="18" charset="0"/>
              </a:rPr>
              <a:t> </a:t>
            </a:r>
            <a:r>
              <a:rPr lang="en-IN" sz="4800" dirty="0" err="1">
                <a:latin typeface="Times New Roman" panose="02020603050405020304" pitchFamily="18" charset="0"/>
                <a:cs typeface="Times New Roman" panose="02020603050405020304" pitchFamily="18" charset="0"/>
              </a:rPr>
              <a:t>Bharosa</a:t>
            </a:r>
            <a:endParaRPr lang="en-IN" sz="4800"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00F842-DEE4-7DBC-1848-94F0943423CF}"/>
              </a:ext>
            </a:extLst>
          </p:cNvPr>
          <p:cNvSpPr>
            <a:spLocks noGrp="1"/>
          </p:cNvSpPr>
          <p:nvPr>
            <p:ph idx="1"/>
          </p:nvPr>
        </p:nvSpPr>
        <p:spPr>
          <a:xfrm>
            <a:off x="793660" y="2599509"/>
            <a:ext cx="10143668" cy="3435531"/>
          </a:xfrm>
        </p:spPr>
        <p:txBody>
          <a:bodyPr anchor="ctr">
            <a:noAutofit/>
          </a:bodyPr>
          <a:lstStyle/>
          <a:p>
            <a:pPr algn="just" fontAlgn="base"/>
            <a:r>
              <a:rPr lang="en-US" sz="2600" b="0" i="0" dirty="0">
                <a:effectLst/>
                <a:latin typeface="Times New Roman" panose="02020603050405020304" pitchFamily="18" charset="0"/>
                <a:cs typeface="Times New Roman" panose="02020603050405020304" pitchFamily="18" charset="0"/>
              </a:rPr>
              <a:t>Under this scheme, financial assistance of Rs.13,500 per year for land owning farmers, landless tenant farmers and Recognition of Forest Rights (ROFR) Cultivators belonging to ST, SC, BC Minority categories in the state </a:t>
            </a:r>
            <a:endParaRPr lang="en-IN" sz="2600" dirty="0">
              <a:latin typeface="Times New Roman" panose="02020603050405020304" pitchFamily="18" charset="0"/>
              <a:cs typeface="Times New Roman" panose="02020603050405020304" pitchFamily="18" charset="0"/>
            </a:endParaRPr>
          </a:p>
          <a:p>
            <a:pPr algn="just" fontAlgn="base"/>
            <a:r>
              <a:rPr lang="en-US" sz="2600" b="0" i="0" dirty="0">
                <a:effectLst/>
                <a:latin typeface="Times New Roman" panose="02020603050405020304" pitchFamily="18" charset="0"/>
                <a:cs typeface="Times New Roman" panose="02020603050405020304" pitchFamily="18" charset="0"/>
              </a:rPr>
              <a:t>In addition to cash transfer, farmers in the state are assured of services like help in purchasing farm inputs, training and capacity building activities through RBKs. </a:t>
            </a:r>
          </a:p>
          <a:p>
            <a:pPr algn="just" fontAlgn="base"/>
            <a:r>
              <a:rPr lang="en-US" sz="2600" b="0" i="0" dirty="0">
                <a:effectLst/>
                <a:latin typeface="Times New Roman" panose="02020603050405020304" pitchFamily="18" charset="0"/>
                <a:cs typeface="Times New Roman" panose="02020603050405020304" pitchFamily="18" charset="0"/>
              </a:rPr>
              <a:t>The farmers can purchase farm inputs through digital kiosks stationed at these </a:t>
            </a:r>
            <a:r>
              <a:rPr lang="en-US" sz="2600" b="0" i="0" dirty="0" err="1">
                <a:effectLst/>
                <a:latin typeface="Times New Roman" panose="02020603050405020304" pitchFamily="18" charset="0"/>
                <a:cs typeface="Times New Roman" panose="02020603050405020304" pitchFamily="18" charset="0"/>
              </a:rPr>
              <a:t>kendras</a:t>
            </a:r>
            <a:r>
              <a:rPr lang="en-US" sz="2600" b="0" i="0" dirty="0">
                <a:effectLst/>
                <a:latin typeface="Times New Roman" panose="02020603050405020304" pitchFamily="18" charset="0"/>
                <a:cs typeface="Times New Roman" panose="02020603050405020304" pitchFamily="18" charset="0"/>
              </a:rPr>
              <a:t> which reduces the transportation cost for the farmers for purchasing.</a:t>
            </a:r>
          </a:p>
        </p:txBody>
      </p:sp>
      <p:sp>
        <p:nvSpPr>
          <p:cNvPr id="4" name="Slide Number Placeholder 3">
            <a:extLst>
              <a:ext uri="{FF2B5EF4-FFF2-40B4-BE49-F238E27FC236}">
                <a16:creationId xmlns:a16="http://schemas.microsoft.com/office/drawing/2014/main" id="{6E8FE8B8-2D06-CB72-635B-272E06BE9A62}"/>
              </a:ext>
            </a:extLst>
          </p:cNvPr>
          <p:cNvSpPr>
            <a:spLocks noGrp="1"/>
          </p:cNvSpPr>
          <p:nvPr>
            <p:ph type="sldNum" sz="quarter" idx="12"/>
          </p:nvPr>
        </p:nvSpPr>
        <p:spPr/>
        <p:txBody>
          <a:bodyPr/>
          <a:lstStyle/>
          <a:p>
            <a:fld id="{D99FA36A-733B-4FA8-82C5-A0DC086C6864}" type="slidenum">
              <a:rPr lang="en-IN" smtClean="0"/>
              <a:t>42</a:t>
            </a:fld>
            <a:endParaRPr lang="en-IN"/>
          </a:p>
        </p:txBody>
      </p:sp>
    </p:spTree>
    <p:extLst>
      <p:ext uri="{BB962C8B-B14F-4D97-AF65-F5344CB8AC3E}">
        <p14:creationId xmlns:p14="http://schemas.microsoft.com/office/powerpoint/2010/main" val="1428105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isplay or black screen on a computer monitor">
            <a:extLst>
              <a:ext uri="{FF2B5EF4-FFF2-40B4-BE49-F238E27FC236}">
                <a16:creationId xmlns:a16="http://schemas.microsoft.com/office/drawing/2014/main" id="{F4A02183-8CDF-8488-691C-170EAB926B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811" y="695460"/>
            <a:ext cx="8142458" cy="54670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website&#10;&#10;Description automatically generated">
            <a:extLst>
              <a:ext uri="{FF2B5EF4-FFF2-40B4-BE49-F238E27FC236}">
                <a16:creationId xmlns:a16="http://schemas.microsoft.com/office/drawing/2014/main" id="{738F315D-D450-5B95-6B6B-AECFDF9E8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72" y="1045028"/>
            <a:ext cx="7430336" cy="4125686"/>
          </a:xfrm>
          <a:prstGeom prst="rect">
            <a:avLst/>
          </a:prstGeom>
        </p:spPr>
      </p:pic>
      <p:sp>
        <p:nvSpPr>
          <p:cNvPr id="6" name="Rectangle: Rounded Corners 5">
            <a:extLst>
              <a:ext uri="{FF2B5EF4-FFF2-40B4-BE49-F238E27FC236}">
                <a16:creationId xmlns:a16="http://schemas.microsoft.com/office/drawing/2014/main" id="{D2FBB98A-6EBC-7CD5-1F4E-52DC45129CC6}"/>
              </a:ext>
            </a:extLst>
          </p:cNvPr>
          <p:cNvSpPr/>
          <p:nvPr/>
        </p:nvSpPr>
        <p:spPr>
          <a:xfrm>
            <a:off x="9019330" y="2250409"/>
            <a:ext cx="2461875" cy="21909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4400" dirty="0">
                <a:latin typeface="Times New Roman" panose="02020603050405020304" pitchFamily="18" charset="0"/>
                <a:cs typeface="Times New Roman" panose="02020603050405020304" pitchFamily="18" charset="0"/>
              </a:rPr>
              <a:t>Online Portal </a:t>
            </a:r>
          </a:p>
        </p:txBody>
      </p:sp>
      <p:sp>
        <p:nvSpPr>
          <p:cNvPr id="2" name="Slide Number Placeholder 1">
            <a:extLst>
              <a:ext uri="{FF2B5EF4-FFF2-40B4-BE49-F238E27FC236}">
                <a16:creationId xmlns:a16="http://schemas.microsoft.com/office/drawing/2014/main" id="{CCACD99D-ACD4-93E6-87CD-22CB63B95955}"/>
              </a:ext>
            </a:extLst>
          </p:cNvPr>
          <p:cNvSpPr>
            <a:spLocks noGrp="1"/>
          </p:cNvSpPr>
          <p:nvPr>
            <p:ph type="sldNum" sz="quarter" idx="12"/>
          </p:nvPr>
        </p:nvSpPr>
        <p:spPr/>
        <p:txBody>
          <a:bodyPr/>
          <a:lstStyle/>
          <a:p>
            <a:fld id="{D99FA36A-733B-4FA8-82C5-A0DC086C6864}" type="slidenum">
              <a:rPr lang="en-IN" smtClean="0"/>
              <a:t>43</a:t>
            </a:fld>
            <a:endParaRPr lang="en-IN"/>
          </a:p>
        </p:txBody>
      </p:sp>
    </p:spTree>
    <p:extLst>
      <p:ext uri="{BB962C8B-B14F-4D97-AF65-F5344CB8AC3E}">
        <p14:creationId xmlns:p14="http://schemas.microsoft.com/office/powerpoint/2010/main" val="1222926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9" descr="A picture containing sky, grass, water, outdoor&#10;&#10;Description automatically generated">
            <a:extLst>
              <a:ext uri="{FF2B5EF4-FFF2-40B4-BE49-F238E27FC236}">
                <a16:creationId xmlns:a16="http://schemas.microsoft.com/office/drawing/2014/main" id="{A7DEF69A-7F20-FEF4-AEB7-F3F8749E7630}"/>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sp>
        <p:nvSpPr>
          <p:cNvPr id="10" name="Title 1">
            <a:extLst>
              <a:ext uri="{FF2B5EF4-FFF2-40B4-BE49-F238E27FC236}">
                <a16:creationId xmlns:a16="http://schemas.microsoft.com/office/drawing/2014/main" id="{EC4590BA-B472-B7C7-2F06-EC4525819BC1}"/>
              </a:ext>
            </a:extLst>
          </p:cNvPr>
          <p:cNvSpPr txBox="1">
            <a:spLocks/>
          </p:cNvSpPr>
          <p:nvPr/>
        </p:nvSpPr>
        <p:spPr>
          <a:xfrm>
            <a:off x="3978728" y="435428"/>
            <a:ext cx="4234543" cy="819831"/>
          </a:xfrm>
          <a:prstGeom prst="rect">
            <a:avLst/>
          </a:prstGeom>
        </p:spPr>
        <p:style>
          <a:lnRef idx="1">
            <a:schemeClr val="accent1"/>
          </a:lnRef>
          <a:fillRef idx="2">
            <a:schemeClr val="accent1"/>
          </a:fillRef>
          <a:effectRef idx="1">
            <a:schemeClr val="accent1"/>
          </a:effectRef>
          <a:fontRef idx="minor">
            <a:schemeClr val="dk1"/>
          </a:fontRef>
        </p:style>
        <p:txBody>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a:latin typeface="Times New Roman" panose="02020603050405020304" pitchFamily="18" charset="0"/>
                <a:cs typeface="Times New Roman" panose="02020603050405020304" pitchFamily="18" charset="0"/>
              </a:rPr>
              <a:t>Karnataka</a:t>
            </a:r>
            <a:endParaRPr lang="en-IN" dirty="0">
              <a:latin typeface="Times New Roman" panose="02020603050405020304" pitchFamily="18" charset="0"/>
              <a:cs typeface="Times New Roman" panose="02020603050405020304" pitchFamily="18" charset="0"/>
            </a:endParaRPr>
          </a:p>
        </p:txBody>
      </p:sp>
      <p:sp>
        <p:nvSpPr>
          <p:cNvPr id="12" name="object 3">
            <a:extLst>
              <a:ext uri="{FF2B5EF4-FFF2-40B4-BE49-F238E27FC236}">
                <a16:creationId xmlns:a16="http://schemas.microsoft.com/office/drawing/2014/main" id="{373E088D-D6C9-5CED-3FF9-D18BF1C6314E}"/>
              </a:ext>
            </a:extLst>
          </p:cNvPr>
          <p:cNvSpPr/>
          <p:nvPr/>
        </p:nvSpPr>
        <p:spPr>
          <a:xfrm>
            <a:off x="2460171" y="2155371"/>
            <a:ext cx="7717971" cy="740229"/>
          </a:xfrm>
          <a:custGeom>
            <a:avLst/>
            <a:gdLst/>
            <a:ahLst/>
            <a:cxnLst/>
            <a:rect l="l" t="t" r="r" b="b"/>
            <a:pathLst>
              <a:path w="8534400" h="2308225">
                <a:moveTo>
                  <a:pt x="8534400" y="0"/>
                </a:moveTo>
                <a:lnTo>
                  <a:pt x="0" y="0"/>
                </a:lnTo>
                <a:lnTo>
                  <a:pt x="0" y="2308098"/>
                </a:lnTo>
                <a:lnTo>
                  <a:pt x="8534400" y="2308098"/>
                </a:lnTo>
                <a:lnTo>
                  <a:pt x="8534400" y="0"/>
                </a:lnTo>
                <a:close/>
              </a:path>
            </a:pathLst>
          </a:custGeom>
          <a:solidFill>
            <a:schemeClr val="bg1"/>
          </a:solidFill>
        </p:spPr>
        <p:txBody>
          <a:bodyPr wrap="square" lIns="0" tIns="0" rIns="0" bIns="0" rtlCol="0"/>
          <a:lstStyle/>
          <a:p>
            <a:pPr algn="ctr"/>
            <a:r>
              <a:rPr lang="en-IN" sz="4800" spc="-5" dirty="0">
                <a:solidFill>
                  <a:srgbClr val="000000"/>
                </a:solidFill>
                <a:latin typeface="Times New Roman" panose="02020603050405020304" pitchFamily="18" charset="0"/>
                <a:cs typeface="Times New Roman" panose="02020603050405020304" pitchFamily="18" charset="0"/>
              </a:rPr>
              <a:t>KRISHI</a:t>
            </a:r>
            <a:r>
              <a:rPr lang="en-IN" sz="4800" spc="-30" dirty="0">
                <a:solidFill>
                  <a:srgbClr val="000000"/>
                </a:solidFill>
                <a:latin typeface="Times New Roman" panose="02020603050405020304" pitchFamily="18" charset="0"/>
                <a:cs typeface="Times New Roman" panose="02020603050405020304" pitchFamily="18" charset="0"/>
              </a:rPr>
              <a:t> </a:t>
            </a:r>
            <a:r>
              <a:rPr lang="en-IN" sz="4800" spc="-75" dirty="0">
                <a:solidFill>
                  <a:srgbClr val="000000"/>
                </a:solidFill>
                <a:latin typeface="Times New Roman" panose="02020603050405020304" pitchFamily="18" charset="0"/>
                <a:cs typeface="Times New Roman" panose="02020603050405020304" pitchFamily="18" charset="0"/>
              </a:rPr>
              <a:t>BHAGYA</a:t>
            </a:r>
            <a:r>
              <a:rPr lang="en-IN" sz="4800" spc="-210" dirty="0">
                <a:solidFill>
                  <a:srgbClr val="000000"/>
                </a:solidFill>
                <a:latin typeface="Times New Roman" panose="02020603050405020304" pitchFamily="18" charset="0"/>
                <a:cs typeface="Times New Roman" panose="02020603050405020304" pitchFamily="18" charset="0"/>
              </a:rPr>
              <a:t> </a:t>
            </a:r>
            <a:r>
              <a:rPr lang="en-IN" sz="4800" dirty="0">
                <a:solidFill>
                  <a:srgbClr val="000000"/>
                </a:solidFill>
                <a:latin typeface="Times New Roman" panose="02020603050405020304" pitchFamily="18" charset="0"/>
                <a:cs typeface="Times New Roman" panose="02020603050405020304" pitchFamily="18" charset="0"/>
              </a:rPr>
              <a:t>SCHEME</a:t>
            </a:r>
            <a:endParaRPr lang="en-IN" sz="48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17101FB-5987-93EE-B1CB-0B6BB0451E6A}"/>
              </a:ext>
            </a:extLst>
          </p:cNvPr>
          <p:cNvSpPr>
            <a:spLocks noGrp="1"/>
          </p:cNvSpPr>
          <p:nvPr>
            <p:ph type="sldNum" sz="quarter" idx="12"/>
          </p:nvPr>
        </p:nvSpPr>
        <p:spPr/>
        <p:txBody>
          <a:bodyPr/>
          <a:lstStyle/>
          <a:p>
            <a:fld id="{D99FA36A-733B-4FA8-82C5-A0DC086C6864}" type="slidenum">
              <a:rPr lang="en-IN" smtClean="0"/>
              <a:t>44</a:t>
            </a:fld>
            <a:endParaRPr lang="en-IN"/>
          </a:p>
        </p:txBody>
      </p:sp>
    </p:spTree>
    <p:extLst>
      <p:ext uri="{BB962C8B-B14F-4D97-AF65-F5344CB8AC3E}">
        <p14:creationId xmlns:p14="http://schemas.microsoft.com/office/powerpoint/2010/main" val="2495583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3195F0-8207-D7C0-457E-FE5549A1154B}"/>
              </a:ext>
            </a:extLst>
          </p:cNvPr>
          <p:cNvSpPr>
            <a:spLocks noGrp="1"/>
          </p:cNvSpPr>
          <p:nvPr>
            <p:ph idx="1"/>
          </p:nvPr>
        </p:nvSpPr>
        <p:spPr>
          <a:xfrm>
            <a:off x="838200" y="1929384"/>
            <a:ext cx="10515600" cy="4251960"/>
          </a:xfrm>
        </p:spPr>
        <p:txBody>
          <a:bodyPr>
            <a:noAutofit/>
          </a:bodyPr>
          <a:lstStyle/>
          <a:p>
            <a:pPr marL="216535" indent="-182880" algn="just">
              <a:spcBef>
                <a:spcPts val="100"/>
              </a:spcBef>
              <a:buSzPct val="94444"/>
              <a:buFont typeface="Wingdings"/>
              <a:buChar char=""/>
              <a:tabLst>
                <a:tab pos="217170" algn="l"/>
              </a:tabLst>
            </a:pPr>
            <a:r>
              <a:rPr lang="en-US" sz="2400" spc="-5" dirty="0">
                <a:latin typeface="Times New Roman" panose="02020603050405020304" pitchFamily="18" charset="0"/>
                <a:cs typeface="Times New Roman" panose="02020603050405020304" pitchFamily="18" charset="0"/>
              </a:rPr>
              <a:t>In</a:t>
            </a:r>
            <a:r>
              <a:rPr lang="en-US" sz="2400" spc="-2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Karnataka</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70%</a:t>
            </a:r>
            <a:r>
              <a:rPr lang="en-US" sz="2400" spc="-1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a:t>
            </a:r>
            <a:r>
              <a:rPr lang="en-US" sz="2400" spc="-5" dirty="0">
                <a:latin typeface="Times New Roman" panose="02020603050405020304" pitchFamily="18" charset="0"/>
                <a:cs typeface="Times New Roman" panose="02020603050405020304" pitchFamily="18" charset="0"/>
              </a:rPr>
              <a:t> the</a:t>
            </a:r>
            <a:r>
              <a:rPr lang="en-US" sz="2400" spc="-1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land</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-rain</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fed</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area.</a:t>
            </a:r>
          </a:p>
          <a:p>
            <a:pPr marL="216535" indent="-182880" algn="just">
              <a:spcBef>
                <a:spcPts val="2160"/>
              </a:spcBef>
              <a:buSzPct val="94444"/>
              <a:buFont typeface="Wingdings"/>
              <a:buChar char=""/>
              <a:tabLst>
                <a:tab pos="217170" algn="l"/>
              </a:tabLst>
            </a:pPr>
            <a:r>
              <a:rPr lang="en-US" sz="2400" dirty="0">
                <a:latin typeface="Times New Roman" panose="02020603050405020304" pitchFamily="18" charset="0"/>
                <a:cs typeface="Times New Roman" panose="02020603050405020304" pitchFamily="18" charset="0"/>
              </a:rPr>
              <a:t>5</a:t>
            </a:r>
            <a:r>
              <a:rPr lang="en-US" sz="2400" spc="-10" dirty="0">
                <a:latin typeface="Times New Roman" panose="02020603050405020304" pitchFamily="18" charset="0"/>
                <a:cs typeface="Times New Roman" panose="02020603050405020304" pitchFamily="18" charset="0"/>
              </a:rPr>
              <a:t> </a:t>
            </a:r>
            <a:r>
              <a:rPr lang="en-US" sz="2400" spc="-5" dirty="0" err="1">
                <a:latin typeface="Times New Roman" panose="02020603050405020304" pitchFamily="18" charset="0"/>
                <a:cs typeface="Times New Roman" panose="02020603050405020304" pitchFamily="18" charset="0"/>
              </a:rPr>
              <a:t>agro</a:t>
            </a:r>
            <a:r>
              <a:rPr lang="en-US" sz="2400" spc="-5" dirty="0">
                <a:latin typeface="Times New Roman" panose="02020603050405020304" pitchFamily="18" charset="0"/>
                <a:cs typeface="Times New Roman" panose="02020603050405020304" pitchFamily="18" charset="0"/>
              </a:rPr>
              <a:t>-climatic</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zones</a:t>
            </a:r>
            <a:r>
              <a:rPr lang="en-US" sz="2400" spc="-1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are</a:t>
            </a:r>
            <a:r>
              <a:rPr lang="en-US" sz="2400" spc="-5" dirty="0">
                <a:latin typeface="Times New Roman" panose="02020603050405020304" pitchFamily="18" charset="0"/>
                <a:cs typeface="Times New Roman" panose="02020603050405020304" pitchFamily="18" charset="0"/>
              </a:rPr>
              <a:t> facing</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deficit rainfall</a:t>
            </a:r>
            <a:r>
              <a:rPr lang="en-US" sz="2400" spc="-3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,450-850mm.</a:t>
            </a:r>
            <a:endParaRPr lang="en-US" sz="2400" dirty="0">
              <a:latin typeface="Times New Roman" panose="02020603050405020304" pitchFamily="18" charset="0"/>
              <a:cs typeface="Times New Roman" panose="02020603050405020304" pitchFamily="18" charset="0"/>
            </a:endParaRPr>
          </a:p>
          <a:p>
            <a:pPr marL="194945" indent="-182245" algn="just">
              <a:spcBef>
                <a:spcPts val="2160"/>
              </a:spcBef>
              <a:buSzPct val="94444"/>
              <a:buFont typeface="Wingdings"/>
              <a:buChar char=""/>
              <a:tabLst>
                <a:tab pos="194945" algn="l"/>
              </a:tabLst>
            </a:pPr>
            <a:r>
              <a:rPr lang="en-US" sz="2400" spc="-5" dirty="0">
                <a:latin typeface="Times New Roman" panose="02020603050405020304" pitchFamily="18" charset="0"/>
                <a:cs typeface="Times New Roman" panose="02020603050405020304" pitchFamily="18" charset="0"/>
              </a:rPr>
              <a:t>Agriculture</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productivity</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is</a:t>
            </a:r>
            <a:r>
              <a:rPr lang="en-US" sz="2400" spc="-2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also</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decreasing</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day</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by</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day due to lack of timely irrigation.</a:t>
            </a:r>
            <a:endParaRPr lang="en-US" sz="2400" dirty="0">
              <a:latin typeface="Times New Roman" panose="02020603050405020304" pitchFamily="18" charset="0"/>
              <a:cs typeface="Times New Roman" panose="02020603050405020304" pitchFamily="18" charset="0"/>
            </a:endParaRPr>
          </a:p>
          <a:p>
            <a:pPr marL="216535" indent="-182880" algn="just">
              <a:spcBef>
                <a:spcPts val="2160"/>
              </a:spcBef>
              <a:buSzPct val="94444"/>
              <a:buFont typeface="Wingdings"/>
              <a:buChar char=""/>
              <a:tabLst>
                <a:tab pos="217170" algn="l"/>
                <a:tab pos="5527675" algn="l"/>
              </a:tabLst>
            </a:pPr>
            <a:r>
              <a:rPr lang="en-US" sz="2400" dirty="0">
                <a:latin typeface="Times New Roman" panose="02020603050405020304" pitchFamily="18" charset="0"/>
                <a:cs typeface="Times New Roman" panose="02020603050405020304" pitchFamily="18" charset="0"/>
              </a:rPr>
              <a:t>Agricultural</a:t>
            </a:r>
            <a:r>
              <a:rPr lang="en-US" sz="2400" spc="-2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land</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holding</a:t>
            </a:r>
            <a:r>
              <a:rPr lang="en-US" sz="2400" spc="-2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in</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Karnataka</a:t>
            </a:r>
            <a:r>
              <a:rPr lang="en-US" sz="2400" spc="-10" dirty="0">
                <a:latin typeface="Times New Roman" panose="02020603050405020304" pitchFamily="18" charset="0"/>
                <a:cs typeface="Times New Roman" panose="02020603050405020304" pitchFamily="18" charset="0"/>
              </a:rPr>
              <a:t> has </a:t>
            </a:r>
            <a:r>
              <a:rPr lang="en-US" sz="2400" spc="-5" dirty="0">
                <a:latin typeface="Times New Roman" panose="02020603050405020304" pitchFamily="18" charset="0"/>
                <a:cs typeface="Times New Roman" panose="02020603050405020304" pitchFamily="18" charset="0"/>
              </a:rPr>
              <a:t>decreased from</a:t>
            </a:r>
            <a:r>
              <a:rPr lang="en-US" sz="2400" spc="-5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2.56</a:t>
            </a:r>
            <a:r>
              <a:rPr lang="en-US" sz="2400" spc="-2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a:t>
            </a:r>
            <a:r>
              <a:rPr lang="en-US" sz="2400" spc="-3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to</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1.55</a:t>
            </a:r>
            <a:r>
              <a:rPr lang="en-US" sz="2400" spc="-3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a:t>
            </a:r>
          </a:p>
          <a:p>
            <a:pPr marL="34290" marR="284480" indent="-22225" algn="just">
              <a:spcBef>
                <a:spcPts val="2160"/>
              </a:spcBef>
              <a:buSzPct val="94444"/>
              <a:buFont typeface="Wingdings"/>
              <a:buChar char=""/>
              <a:tabLst>
                <a:tab pos="194945" algn="l"/>
              </a:tabLst>
            </a:pPr>
            <a:r>
              <a:rPr lang="en-US" sz="2400" spc="-5" dirty="0">
                <a:latin typeface="Times New Roman" panose="02020603050405020304" pitchFamily="18" charset="0"/>
                <a:cs typeface="Times New Roman" panose="02020603050405020304" pitchFamily="18" charset="0"/>
              </a:rPr>
              <a:t>Small </a:t>
            </a:r>
            <a:r>
              <a:rPr lang="en-US" sz="2400" dirty="0">
                <a:latin typeface="Times New Roman" panose="02020603050405020304" pitchFamily="18" charset="0"/>
                <a:cs typeface="Times New Roman" panose="02020603050405020304" pitchFamily="18" charset="0"/>
              </a:rPr>
              <a:t>and marginal  </a:t>
            </a:r>
            <a:r>
              <a:rPr lang="en-US" sz="2400" spc="-5" dirty="0">
                <a:latin typeface="Times New Roman" panose="02020603050405020304" pitchFamily="18" charset="0"/>
                <a:cs typeface="Times New Roman" panose="02020603050405020304" pitchFamily="18" charset="0"/>
              </a:rPr>
              <a:t>farmers </a:t>
            </a:r>
            <a:r>
              <a:rPr lang="en-US" sz="2400" dirty="0">
                <a:latin typeface="Times New Roman" panose="02020603050405020304" pitchFamily="18" charset="0"/>
                <a:cs typeface="Times New Roman" panose="02020603050405020304" pitchFamily="18" charset="0"/>
              </a:rPr>
              <a:t>are </a:t>
            </a:r>
            <a:r>
              <a:rPr lang="en-US" sz="2400" spc="-5" dirty="0">
                <a:latin typeface="Times New Roman" panose="02020603050405020304" pitchFamily="18" charset="0"/>
                <a:cs typeface="Times New Roman" panose="02020603050405020304" pitchFamily="18" charset="0"/>
              </a:rPr>
              <a:t>falling in debt because </a:t>
            </a:r>
            <a:r>
              <a:rPr lang="en-US" sz="2400" dirty="0">
                <a:latin typeface="Times New Roman" panose="02020603050405020304" pitchFamily="18" charset="0"/>
                <a:cs typeface="Times New Roman" panose="02020603050405020304" pitchFamily="18" charset="0"/>
              </a:rPr>
              <a:t>of </a:t>
            </a:r>
            <a:r>
              <a:rPr lang="en-US" sz="2400" spc="-5" dirty="0">
                <a:latin typeface="Times New Roman" panose="02020603050405020304" pitchFamily="18" charset="0"/>
                <a:cs typeface="Times New Roman" panose="02020603050405020304" pitchFamily="18" charset="0"/>
              </a:rPr>
              <a:t>the failure </a:t>
            </a:r>
            <a:r>
              <a:rPr lang="en-US" sz="2400" dirty="0">
                <a:latin typeface="Times New Roman" panose="02020603050405020304" pitchFamily="18" charset="0"/>
                <a:cs typeface="Times New Roman" panose="02020603050405020304" pitchFamily="18" charset="0"/>
              </a:rPr>
              <a:t>of </a:t>
            </a:r>
            <a:r>
              <a:rPr lang="en-US" sz="2400" spc="-77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bore</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wells.</a:t>
            </a:r>
            <a:endParaRPr lang="en-US" sz="2400" dirty="0">
              <a:latin typeface="Times New Roman" panose="02020603050405020304" pitchFamily="18" charset="0"/>
              <a:cs typeface="Times New Roman" panose="02020603050405020304" pitchFamily="18" charset="0"/>
            </a:endParaRPr>
          </a:p>
          <a:p>
            <a:pPr algn="just"/>
            <a:endParaRPr lang="en-I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16864C3-CB7A-C8B1-DE1D-8B31F0F058B9}"/>
              </a:ext>
            </a:extLst>
          </p:cNvPr>
          <p:cNvSpPr txBox="1"/>
          <p:nvPr/>
        </p:nvSpPr>
        <p:spPr>
          <a:xfrm>
            <a:off x="838200" y="816429"/>
            <a:ext cx="5660571" cy="707886"/>
          </a:xfrm>
          <a:prstGeom prst="rect">
            <a:avLst/>
          </a:prstGeom>
          <a:noFill/>
        </p:spPr>
        <p:txBody>
          <a:bodyPr wrap="square" rtlCol="0">
            <a:spAutoFit/>
          </a:bodyPr>
          <a:lstStyle/>
          <a:p>
            <a:r>
              <a:rPr lang="en-IN" sz="4000" dirty="0">
                <a:latin typeface="Times New Roman" panose="02020603050405020304" pitchFamily="18" charset="0"/>
                <a:cs typeface="Times New Roman" panose="02020603050405020304" pitchFamily="18" charset="0"/>
              </a:rPr>
              <a:t>INTRODUCTION</a:t>
            </a:r>
          </a:p>
        </p:txBody>
      </p:sp>
      <p:sp>
        <p:nvSpPr>
          <p:cNvPr id="2" name="Slide Number Placeholder 1">
            <a:extLst>
              <a:ext uri="{FF2B5EF4-FFF2-40B4-BE49-F238E27FC236}">
                <a16:creationId xmlns:a16="http://schemas.microsoft.com/office/drawing/2014/main" id="{8B3456E6-3556-696C-91E8-84CACE3AE9A1}"/>
              </a:ext>
            </a:extLst>
          </p:cNvPr>
          <p:cNvSpPr>
            <a:spLocks noGrp="1"/>
          </p:cNvSpPr>
          <p:nvPr>
            <p:ph type="sldNum" sz="quarter" idx="12"/>
          </p:nvPr>
        </p:nvSpPr>
        <p:spPr/>
        <p:txBody>
          <a:bodyPr/>
          <a:lstStyle/>
          <a:p>
            <a:fld id="{D99FA36A-733B-4FA8-82C5-A0DC086C6864}" type="slidenum">
              <a:rPr lang="en-IN" smtClean="0"/>
              <a:t>45</a:t>
            </a:fld>
            <a:endParaRPr lang="en-IN"/>
          </a:p>
        </p:txBody>
      </p:sp>
    </p:spTree>
    <p:extLst>
      <p:ext uri="{BB962C8B-B14F-4D97-AF65-F5344CB8AC3E}">
        <p14:creationId xmlns:p14="http://schemas.microsoft.com/office/powerpoint/2010/main" val="3548481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A901-CE2E-BA2E-ED01-A48A3A15EE6D}"/>
              </a:ext>
            </a:extLst>
          </p:cNvPr>
          <p:cNvSpPr>
            <a:spLocks noGrp="1"/>
          </p:cNvSpPr>
          <p:nvPr>
            <p:ph type="title"/>
          </p:nvPr>
        </p:nvSpPr>
        <p:spPr>
          <a:xfrm>
            <a:off x="838200" y="365125"/>
            <a:ext cx="6254496" cy="1828800"/>
          </a:xfrm>
        </p:spPr>
        <p:txBody>
          <a:bodyPr>
            <a:normAutofit/>
          </a:bodyPr>
          <a:lstStyle/>
          <a:p>
            <a:r>
              <a:rPr lang="en-IN" dirty="0">
                <a:latin typeface="Times New Roman" panose="02020603050405020304" pitchFamily="18" charset="0"/>
                <a:cs typeface="Times New Roman" panose="02020603050405020304" pitchFamily="18" charset="0"/>
              </a:rPr>
              <a:t>Timeline</a:t>
            </a:r>
          </a:p>
        </p:txBody>
      </p:sp>
      <p:sp>
        <p:nvSpPr>
          <p:cNvPr id="3" name="Content Placeholder 2">
            <a:extLst>
              <a:ext uri="{FF2B5EF4-FFF2-40B4-BE49-F238E27FC236}">
                <a16:creationId xmlns:a16="http://schemas.microsoft.com/office/drawing/2014/main" id="{B95B1787-372B-FF98-E79A-F520EC7248EF}"/>
              </a:ext>
            </a:extLst>
          </p:cNvPr>
          <p:cNvSpPr>
            <a:spLocks noGrp="1"/>
          </p:cNvSpPr>
          <p:nvPr>
            <p:ph idx="1"/>
          </p:nvPr>
        </p:nvSpPr>
        <p:spPr>
          <a:xfrm>
            <a:off x="696684" y="1767404"/>
            <a:ext cx="6396011" cy="4622509"/>
          </a:xfrm>
        </p:spPr>
        <p:txBody>
          <a:bodyPr>
            <a:noAutofit/>
          </a:bodyPr>
          <a:lstStyle/>
          <a:p>
            <a:pPr marL="355600" indent="-342900" algn="just">
              <a:spcBef>
                <a:spcPts val="100"/>
              </a:spcBef>
              <a:buFont typeface="Wingdings"/>
              <a:buChar char=""/>
              <a:tabLst>
                <a:tab pos="354965" algn="l"/>
                <a:tab pos="355600" algn="l"/>
              </a:tabLst>
            </a:pPr>
            <a:r>
              <a:rPr lang="en-US" sz="2400" b="1" dirty="0">
                <a:latin typeface="Times New Roman" panose="02020603050405020304" pitchFamily="18" charset="0"/>
                <a:cs typeface="Times New Roman" panose="02020603050405020304" pitchFamily="18" charset="0"/>
              </a:rPr>
              <a:t>Started</a:t>
            </a:r>
            <a:r>
              <a:rPr lang="en-US" sz="2400" b="1" spc="-1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in</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the</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year</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2014.</a:t>
            </a:r>
            <a:endParaRPr lang="en-US" sz="2400" dirty="0">
              <a:latin typeface="Times New Roman" panose="02020603050405020304" pitchFamily="18" charset="0"/>
              <a:cs typeface="Times New Roman" panose="02020603050405020304" pitchFamily="18" charset="0"/>
            </a:endParaRPr>
          </a:p>
          <a:p>
            <a:pPr algn="just">
              <a:spcBef>
                <a:spcPts val="30"/>
              </a:spcBef>
              <a:buFont typeface="Wingdings"/>
              <a:buChar char=""/>
            </a:pPr>
            <a:endParaRPr lang="en-US" sz="2400" dirty="0">
              <a:latin typeface="Times New Roman" panose="02020603050405020304" pitchFamily="18" charset="0"/>
              <a:cs typeface="Times New Roman" panose="02020603050405020304" pitchFamily="18" charset="0"/>
            </a:endParaRPr>
          </a:p>
          <a:p>
            <a:pPr marL="298450" marR="5080" indent="-285750" algn="just">
              <a:buFont typeface="Wingdings"/>
              <a:buChar char=""/>
              <a:tabLst>
                <a:tab pos="298450" algn="l"/>
                <a:tab pos="2101215" algn="l"/>
              </a:tabLst>
            </a:pPr>
            <a:r>
              <a:rPr lang="en-US" sz="2400" b="1" dirty="0">
                <a:latin typeface="Times New Roman" panose="02020603050405020304" pitchFamily="18" charset="0"/>
                <a:cs typeface="Times New Roman" panose="02020603050405020304" pitchFamily="18" charset="0"/>
              </a:rPr>
              <a:t>Implemented </a:t>
            </a:r>
            <a:r>
              <a:rPr lang="en-US" sz="2400" b="1" spc="-5" dirty="0">
                <a:latin typeface="Times New Roman" panose="02020603050405020304" pitchFamily="18" charset="0"/>
                <a:cs typeface="Times New Roman" panose="02020603050405020304" pitchFamily="18" charset="0"/>
              </a:rPr>
              <a:t>in 5</a:t>
            </a:r>
            <a:r>
              <a:rPr lang="en-US" sz="2400" b="1" spc="-75"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Agro</a:t>
            </a:r>
            <a:r>
              <a:rPr lang="en-US" sz="2400" b="1" dirty="0">
                <a:latin typeface="Times New Roman" panose="02020603050405020304" pitchFamily="18" charset="0"/>
                <a:cs typeface="Times New Roman" panose="02020603050405020304" pitchFamily="18" charset="0"/>
              </a:rPr>
              <a:t>-climatic</a:t>
            </a:r>
            <a:r>
              <a:rPr lang="en-US" sz="2400" b="1" spc="-5" dirty="0">
                <a:latin typeface="Times New Roman" panose="02020603050405020304" pitchFamily="18" charset="0"/>
                <a:cs typeface="Times New Roman" panose="02020603050405020304" pitchFamily="18" charset="0"/>
              </a:rPr>
              <a:t> zones</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of</a:t>
            </a:r>
            <a:r>
              <a:rPr lang="en-US" sz="2400" b="1" spc="-5" dirty="0">
                <a:latin typeface="Times New Roman" panose="02020603050405020304" pitchFamily="18" charset="0"/>
                <a:cs typeface="Times New Roman" panose="02020603050405020304" pitchFamily="18" charset="0"/>
              </a:rPr>
              <a:t> Karnataka</a:t>
            </a:r>
            <a:r>
              <a:rPr lang="en-US" sz="2400" b="1" spc="-2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covering </a:t>
            </a:r>
            <a:r>
              <a:rPr lang="en-US" sz="2400" b="1" spc="-484"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23 </a:t>
            </a:r>
            <a:r>
              <a:rPr lang="en-US" sz="2400" b="1" dirty="0">
                <a:latin typeface="Times New Roman" panose="02020603050405020304" pitchFamily="18" charset="0"/>
                <a:cs typeface="Times New Roman" panose="02020603050405020304" pitchFamily="18" charset="0"/>
              </a:rPr>
              <a:t>districts </a:t>
            </a:r>
            <a:r>
              <a:rPr lang="en-US" sz="2400" b="1" spc="-5" dirty="0">
                <a:latin typeface="Times New Roman" panose="02020603050405020304" pitchFamily="18" charset="0"/>
                <a:cs typeface="Times New Roman" panose="02020603050405020304" pitchFamily="18" charset="0"/>
              </a:rPr>
              <a:t>,107</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taluks</a:t>
            </a:r>
            <a:r>
              <a:rPr lang="en-US" sz="2400" b="1" spc="-5" dirty="0">
                <a:latin typeface="Times New Roman" panose="02020603050405020304" pitchFamily="18" charset="0"/>
                <a:cs typeface="Times New Roman" panose="02020603050405020304" pitchFamily="18" charset="0"/>
              </a:rPr>
              <a:t> (45 </a:t>
            </a:r>
            <a:r>
              <a:rPr lang="en-US" sz="2400" b="1" dirty="0">
                <a:latin typeface="Times New Roman" panose="02020603050405020304" pitchFamily="18" charset="0"/>
                <a:cs typeface="Times New Roman" panose="02020603050405020304" pitchFamily="18" charset="0"/>
              </a:rPr>
              <a:t>lakh ha).</a:t>
            </a:r>
            <a:endParaRPr lang="en-US" sz="2400" dirty="0">
              <a:latin typeface="Times New Roman" panose="02020603050405020304" pitchFamily="18" charset="0"/>
              <a:cs typeface="Times New Roman" panose="02020603050405020304" pitchFamily="18" charset="0"/>
            </a:endParaRPr>
          </a:p>
          <a:p>
            <a:pPr algn="just">
              <a:spcBef>
                <a:spcPts val="35"/>
              </a:spcBef>
              <a:buFont typeface="Wingdings"/>
              <a:buChar char=""/>
            </a:pPr>
            <a:endParaRPr lang="en-US" sz="2400" dirty="0">
              <a:latin typeface="Times New Roman" panose="02020603050405020304" pitchFamily="18" charset="0"/>
              <a:cs typeface="Times New Roman" panose="02020603050405020304" pitchFamily="18" charset="0"/>
            </a:endParaRPr>
          </a:p>
          <a:p>
            <a:pPr marL="298450" indent="-285750" algn="just">
              <a:buFont typeface="Wingdings"/>
              <a:buChar char=""/>
              <a:tabLst>
                <a:tab pos="298450" algn="l"/>
              </a:tabLst>
            </a:pPr>
            <a:r>
              <a:rPr lang="en-US" sz="2400" b="1" spc="-5" dirty="0">
                <a:latin typeface="Times New Roman" panose="02020603050405020304" pitchFamily="18" charset="0"/>
                <a:cs typeface="Times New Roman" panose="02020603050405020304" pitchFamily="18" charset="0"/>
              </a:rPr>
              <a:t>Each</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taluk approx.</a:t>
            </a:r>
            <a:r>
              <a:rPr lang="en-US" sz="2400" b="1" spc="-5" dirty="0">
                <a:latin typeface="Times New Roman" panose="02020603050405020304" pitchFamily="18" charset="0"/>
                <a:cs typeface="Times New Roman" panose="02020603050405020304" pitchFamily="18" charset="0"/>
              </a:rPr>
              <a:t> 210 </a:t>
            </a:r>
            <a:r>
              <a:rPr lang="en-US" sz="2400" b="1" dirty="0">
                <a:latin typeface="Times New Roman" panose="02020603050405020304" pitchFamily="18" charset="0"/>
                <a:cs typeface="Times New Roman" panose="02020603050405020304" pitchFamily="18" charset="0"/>
              </a:rPr>
              <a:t>beneficiaries</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are</a:t>
            </a:r>
            <a:r>
              <a:rPr lang="en-US" sz="2400" b="1"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selected.</a:t>
            </a:r>
          </a:p>
          <a:p>
            <a:pPr marL="298450" indent="-285750" algn="just">
              <a:buFont typeface="Wingdings"/>
              <a:buChar char=""/>
              <a:tabLst>
                <a:tab pos="298450" algn="l"/>
              </a:tabLst>
            </a:pPr>
            <a:r>
              <a:rPr lang="en-US" sz="2400" b="1" spc="-5" dirty="0">
                <a:latin typeface="Times New Roman" panose="02020603050405020304" pitchFamily="18" charset="0"/>
                <a:cs typeface="Times New Roman" panose="02020603050405020304" pitchFamily="18" charset="0"/>
              </a:rPr>
              <a:t>Recently on March 29 2022, </a:t>
            </a:r>
            <a:r>
              <a:rPr lang="en-US" sz="2400" b="1" spc="-5" dirty="0" err="1">
                <a:latin typeface="Times New Roman" panose="02020603050405020304" pitchFamily="18" charset="0"/>
                <a:cs typeface="Times New Roman" panose="02020603050405020304" pitchFamily="18" charset="0"/>
              </a:rPr>
              <a:t>Honourable</a:t>
            </a:r>
            <a:r>
              <a:rPr lang="en-US" sz="2400" b="1" spc="-5" dirty="0">
                <a:latin typeface="Times New Roman" panose="02020603050405020304" pitchFamily="18" charset="0"/>
                <a:cs typeface="Times New Roman" panose="02020603050405020304" pitchFamily="18" charset="0"/>
              </a:rPr>
              <a:t> Chief Minister of Karnataka took a mention about reintroducing Krishi Bhagya Scheme in some areas because of its utility.</a:t>
            </a:r>
            <a:endParaRPr lang="en-US" sz="2400" dirty="0">
              <a:latin typeface="Times New Roman" panose="02020603050405020304" pitchFamily="18" charset="0"/>
              <a:cs typeface="Times New Roman" panose="02020603050405020304" pitchFamily="18" charset="0"/>
            </a:endParaRPr>
          </a:p>
        </p:txBody>
      </p:sp>
      <p:pic>
        <p:nvPicPr>
          <p:cNvPr id="7" name="Picture 6" descr="Graphical user interface, application&#10;&#10;Description automatically generated">
            <a:extLst>
              <a:ext uri="{FF2B5EF4-FFF2-40B4-BE49-F238E27FC236}">
                <a16:creationId xmlns:a16="http://schemas.microsoft.com/office/drawing/2014/main" id="{0F18BF13-AD13-5FC7-E84A-C08666EDB682}"/>
              </a:ext>
            </a:extLst>
          </p:cNvPr>
          <p:cNvPicPr>
            <a:picLocks noChangeAspect="1"/>
          </p:cNvPicPr>
          <p:nvPr/>
        </p:nvPicPr>
        <p:blipFill rotWithShape="1">
          <a:blip r:embed="rId2">
            <a:extLst>
              <a:ext uri="{28A0092B-C50C-407E-A947-70E740481C1C}">
                <a14:useLocalDpi xmlns:a14="http://schemas.microsoft.com/office/drawing/2010/main" val="0"/>
              </a:ext>
            </a:extLst>
          </a:blip>
          <a:srcRect t="602" r="-2" b="733"/>
          <a:stretch/>
        </p:blipFill>
        <p:spPr>
          <a:xfrm>
            <a:off x="7552268" y="144816"/>
            <a:ext cx="4443790" cy="6568367"/>
          </a:xfrm>
          <a:prstGeom prst="rect">
            <a:avLst/>
          </a:prstGeom>
        </p:spPr>
      </p:pic>
      <p:sp>
        <p:nvSpPr>
          <p:cNvPr id="4" name="Slide Number Placeholder 3">
            <a:extLst>
              <a:ext uri="{FF2B5EF4-FFF2-40B4-BE49-F238E27FC236}">
                <a16:creationId xmlns:a16="http://schemas.microsoft.com/office/drawing/2014/main" id="{04CFA729-7BC7-0053-BC30-2F74C6E2B94F}"/>
              </a:ext>
            </a:extLst>
          </p:cNvPr>
          <p:cNvSpPr>
            <a:spLocks noGrp="1"/>
          </p:cNvSpPr>
          <p:nvPr>
            <p:ph type="sldNum" sz="quarter" idx="12"/>
          </p:nvPr>
        </p:nvSpPr>
        <p:spPr/>
        <p:txBody>
          <a:bodyPr/>
          <a:lstStyle/>
          <a:p>
            <a:fld id="{D99FA36A-733B-4FA8-82C5-A0DC086C6864}" type="slidenum">
              <a:rPr lang="en-IN" smtClean="0"/>
              <a:t>46</a:t>
            </a:fld>
            <a:endParaRPr lang="en-IN"/>
          </a:p>
        </p:txBody>
      </p:sp>
    </p:spTree>
    <p:extLst>
      <p:ext uri="{BB962C8B-B14F-4D97-AF65-F5344CB8AC3E}">
        <p14:creationId xmlns:p14="http://schemas.microsoft.com/office/powerpoint/2010/main" val="5737669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51B17BF-10D6-D5CD-D09F-F9E11BA73D30}"/>
              </a:ext>
            </a:extLst>
          </p:cNvPr>
          <p:cNvSpPr>
            <a:spLocks noGrp="1"/>
          </p:cNvSpPr>
          <p:nvPr>
            <p:ph type="title"/>
          </p:nvPr>
        </p:nvSpPr>
        <p:spPr>
          <a:xfrm>
            <a:off x="777240" y="731519"/>
            <a:ext cx="2845191" cy="3237579"/>
          </a:xfrm>
        </p:spPr>
        <p:txBody>
          <a:bodyPr>
            <a:normAutofit/>
          </a:bodyPr>
          <a:lstStyle/>
          <a:p>
            <a:r>
              <a:rPr lang="en-IN" sz="3800" dirty="0">
                <a:solidFill>
                  <a:srgbClr val="FFFFFF"/>
                </a:solidFill>
                <a:latin typeface="Times New Roman" panose="02020603050405020304" pitchFamily="18" charset="0"/>
                <a:cs typeface="Times New Roman" panose="02020603050405020304" pitchFamily="18" charset="0"/>
              </a:rPr>
              <a:t>Eligibility and selection of farmers</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6F742F-4CD2-E306-ABB4-3F79B28DA5C1}"/>
              </a:ext>
            </a:extLst>
          </p:cNvPr>
          <p:cNvSpPr>
            <a:spLocks noGrp="1"/>
          </p:cNvSpPr>
          <p:nvPr>
            <p:ph idx="1"/>
          </p:nvPr>
        </p:nvSpPr>
        <p:spPr>
          <a:xfrm>
            <a:off x="4379709" y="686862"/>
            <a:ext cx="7037591" cy="5475129"/>
          </a:xfrm>
        </p:spPr>
        <p:txBody>
          <a:bodyPr anchor="ctr">
            <a:normAutofit/>
          </a:bodyPr>
          <a:lstStyle/>
          <a:p>
            <a:pPr algn="just">
              <a:buFont typeface="Arial" panose="020B0604020202020204" pitchFamily="34" charset="0"/>
              <a:buChar char="•"/>
            </a:pPr>
            <a:r>
              <a:rPr lang="en-US" sz="2600" i="0" dirty="0">
                <a:effectLst/>
                <a:latin typeface="Times New Roman" panose="02020603050405020304" pitchFamily="18" charset="0"/>
                <a:cs typeface="Times New Roman" panose="02020603050405020304" pitchFamily="18" charset="0"/>
              </a:rPr>
              <a:t>According to The Department of Agriculture, farmers who possess 1-acre land and more is applicable to avail the benefits of the scheme.</a:t>
            </a:r>
          </a:p>
          <a:p>
            <a:pPr algn="just">
              <a:buFont typeface="Arial" panose="020B0604020202020204" pitchFamily="34" charset="0"/>
              <a:buChar char="•"/>
            </a:pPr>
            <a:r>
              <a:rPr lang="en-US" sz="2600" i="0" dirty="0">
                <a:effectLst/>
                <a:latin typeface="Times New Roman" panose="02020603050405020304" pitchFamily="18" charset="0"/>
                <a:cs typeface="Times New Roman" panose="02020603050405020304" pitchFamily="18" charset="0"/>
              </a:rPr>
              <a:t>Farmers who have received subsidy for pump sets and drip irrigation system during the last three years are not eligible for the fund for them now. However, can avail fund for farm ponds.</a:t>
            </a:r>
          </a:p>
          <a:p>
            <a:pPr algn="just"/>
            <a:r>
              <a:rPr lang="en-US" sz="2600" spc="-5" dirty="0">
                <a:latin typeface="Times New Roman" panose="02020603050405020304" pitchFamily="18" charset="0"/>
                <a:cs typeface="Times New Roman" panose="02020603050405020304" pitchFamily="18" charset="0"/>
              </a:rPr>
              <a:t>Applications</a:t>
            </a:r>
            <a:r>
              <a:rPr lang="en-US" sz="2600" spc="25" dirty="0">
                <a:latin typeface="Times New Roman" panose="02020603050405020304" pitchFamily="18" charset="0"/>
                <a:cs typeface="Times New Roman" panose="02020603050405020304" pitchFamily="18" charset="0"/>
              </a:rPr>
              <a:t> are </a:t>
            </a:r>
            <a:r>
              <a:rPr lang="en-US" sz="2600" spc="5" dirty="0">
                <a:latin typeface="Times New Roman" panose="02020603050405020304" pitchFamily="18" charset="0"/>
                <a:cs typeface="Times New Roman" panose="02020603050405020304" pitchFamily="18" charset="0"/>
              </a:rPr>
              <a:t> </a:t>
            </a:r>
            <a:r>
              <a:rPr lang="en-US" sz="2600" spc="-5" dirty="0">
                <a:latin typeface="Times New Roman" panose="02020603050405020304" pitchFamily="18" charset="0"/>
                <a:cs typeface="Times New Roman" panose="02020603050405020304" pitchFamily="18" charset="0"/>
              </a:rPr>
              <a:t>issued</a:t>
            </a:r>
            <a:r>
              <a:rPr lang="en-US" sz="2600" spc="10" dirty="0">
                <a:latin typeface="Times New Roman" panose="02020603050405020304" pitchFamily="18" charset="0"/>
                <a:cs typeface="Times New Roman" panose="02020603050405020304" pitchFamily="18" charset="0"/>
              </a:rPr>
              <a:t> </a:t>
            </a:r>
            <a:r>
              <a:rPr lang="en-US" sz="2600" spc="-5" dirty="0">
                <a:latin typeface="Times New Roman" panose="02020603050405020304" pitchFamily="18" charset="0"/>
                <a:cs typeface="Times New Roman" panose="02020603050405020304" pitchFamily="18" charset="0"/>
              </a:rPr>
              <a:t>in </a:t>
            </a:r>
            <a:r>
              <a:rPr lang="en-US" sz="2600" spc="-5" dirty="0" err="1">
                <a:latin typeface="Times New Roman" panose="02020603050405020304" pitchFamily="18" charset="0"/>
                <a:cs typeface="Times New Roman" panose="02020603050405020304" pitchFamily="18" charset="0"/>
              </a:rPr>
              <a:t>Raitha</a:t>
            </a:r>
            <a:r>
              <a:rPr lang="en-US" sz="2600" spc="-55" dirty="0">
                <a:latin typeface="Times New Roman" panose="02020603050405020304" pitchFamily="18" charset="0"/>
                <a:cs typeface="Times New Roman" panose="02020603050405020304" pitchFamily="18" charset="0"/>
              </a:rPr>
              <a:t> </a:t>
            </a:r>
            <a:r>
              <a:rPr lang="en-US" sz="2600" spc="-5" dirty="0" err="1">
                <a:latin typeface="Times New Roman" panose="02020603050405020304" pitchFamily="18" charset="0"/>
                <a:cs typeface="Times New Roman" panose="02020603050405020304" pitchFamily="18" charset="0"/>
              </a:rPr>
              <a:t>Samparka</a:t>
            </a:r>
            <a:r>
              <a:rPr lang="en-US" sz="2600" spc="-5" dirty="0">
                <a:latin typeface="Times New Roman" panose="02020603050405020304" pitchFamily="18" charset="0"/>
                <a:cs typeface="Times New Roman" panose="02020603050405020304" pitchFamily="18" charset="0"/>
              </a:rPr>
              <a:t> </a:t>
            </a:r>
            <a:r>
              <a:rPr lang="en-US" sz="2600" spc="-545" dirty="0">
                <a:latin typeface="Times New Roman" panose="02020603050405020304" pitchFamily="18" charset="0"/>
                <a:cs typeface="Times New Roman" panose="02020603050405020304" pitchFamily="18" charset="0"/>
              </a:rPr>
              <a:t> </a:t>
            </a:r>
            <a:r>
              <a:rPr lang="en-US" sz="2600" spc="-15" dirty="0">
                <a:latin typeface="Times New Roman" panose="02020603050405020304" pitchFamily="18" charset="0"/>
                <a:cs typeface="Times New Roman" panose="02020603050405020304" pitchFamily="18" charset="0"/>
              </a:rPr>
              <a:t>Kendra’s</a:t>
            </a:r>
            <a:r>
              <a:rPr lang="en-US" sz="2600" dirty="0">
                <a:latin typeface="Times New Roman" panose="02020603050405020304" pitchFamily="18" charset="0"/>
                <a:cs typeface="Times New Roman" panose="02020603050405020304" pitchFamily="18" charset="0"/>
              </a:rPr>
              <a:t> </a:t>
            </a:r>
            <a:r>
              <a:rPr lang="en-US" sz="2600" spc="-5" dirty="0">
                <a:latin typeface="Times New Roman" panose="02020603050405020304" pitchFamily="18" charset="0"/>
                <a:cs typeface="Times New Roman" panose="02020603050405020304" pitchFamily="18" charset="0"/>
              </a:rPr>
              <a:t>(RSK).</a:t>
            </a:r>
            <a:endParaRPr lang="en-US" sz="2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FD815B6-BFD5-BD02-16DD-0120A5F0450F}"/>
              </a:ext>
            </a:extLst>
          </p:cNvPr>
          <p:cNvSpPr>
            <a:spLocks noGrp="1"/>
          </p:cNvSpPr>
          <p:nvPr>
            <p:ph type="sldNum" sz="quarter" idx="12"/>
          </p:nvPr>
        </p:nvSpPr>
        <p:spPr/>
        <p:txBody>
          <a:bodyPr/>
          <a:lstStyle/>
          <a:p>
            <a:fld id="{D99FA36A-733B-4FA8-82C5-A0DC086C6864}" type="slidenum">
              <a:rPr lang="en-IN" smtClean="0"/>
              <a:t>47</a:t>
            </a:fld>
            <a:endParaRPr lang="en-IN"/>
          </a:p>
        </p:txBody>
      </p:sp>
    </p:spTree>
    <p:extLst>
      <p:ext uri="{BB962C8B-B14F-4D97-AF65-F5344CB8AC3E}">
        <p14:creationId xmlns:p14="http://schemas.microsoft.com/office/powerpoint/2010/main" val="834306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with low confidence">
            <a:extLst>
              <a:ext uri="{FF2B5EF4-FFF2-40B4-BE49-F238E27FC236}">
                <a16:creationId xmlns:a16="http://schemas.microsoft.com/office/drawing/2014/main" id="{B16CFA35-533D-93A5-67EE-4EAFDFA0465E}"/>
              </a:ext>
            </a:extLst>
          </p:cNvPr>
          <p:cNvPicPr>
            <a:picLocks noChangeAspect="1"/>
          </p:cNvPicPr>
          <p:nvPr/>
        </p:nvPicPr>
        <p:blipFill rotWithShape="1">
          <a:blip r:embed="rId2">
            <a:extLst>
              <a:ext uri="{28A0092B-C50C-407E-A947-70E740481C1C}">
                <a14:useLocalDpi xmlns:a14="http://schemas.microsoft.com/office/drawing/2010/main" val="0"/>
              </a:ext>
            </a:extLst>
          </a:blip>
          <a:srcRect l="27914" r="3798"/>
          <a:stretch/>
        </p:blipFill>
        <p:spPr>
          <a:xfrm>
            <a:off x="3301178" y="203533"/>
            <a:ext cx="5853708" cy="6450506"/>
          </a:xfrm>
          <a:prstGeom prst="rect">
            <a:avLst/>
          </a:prstGeom>
        </p:spPr>
      </p:pic>
      <p:sp>
        <p:nvSpPr>
          <p:cNvPr id="2" name="Slide Number Placeholder 1">
            <a:extLst>
              <a:ext uri="{FF2B5EF4-FFF2-40B4-BE49-F238E27FC236}">
                <a16:creationId xmlns:a16="http://schemas.microsoft.com/office/drawing/2014/main" id="{FD913F89-F615-4F90-71F9-6F03CFDDFB4C}"/>
              </a:ext>
            </a:extLst>
          </p:cNvPr>
          <p:cNvSpPr>
            <a:spLocks noGrp="1"/>
          </p:cNvSpPr>
          <p:nvPr>
            <p:ph type="sldNum" sz="quarter" idx="12"/>
          </p:nvPr>
        </p:nvSpPr>
        <p:spPr/>
        <p:txBody>
          <a:bodyPr/>
          <a:lstStyle/>
          <a:p>
            <a:fld id="{D99FA36A-733B-4FA8-82C5-A0DC086C6864}" type="slidenum">
              <a:rPr lang="en-IN" smtClean="0"/>
              <a:t>48</a:t>
            </a:fld>
            <a:endParaRPr lang="en-IN"/>
          </a:p>
        </p:txBody>
      </p:sp>
    </p:spTree>
    <p:extLst>
      <p:ext uri="{BB962C8B-B14F-4D97-AF65-F5344CB8AC3E}">
        <p14:creationId xmlns:p14="http://schemas.microsoft.com/office/powerpoint/2010/main" val="3251785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object 2">
            <a:extLst>
              <a:ext uri="{FF2B5EF4-FFF2-40B4-BE49-F238E27FC236}">
                <a16:creationId xmlns:a16="http://schemas.microsoft.com/office/drawing/2014/main" id="{53056237-8AA4-985F-A086-2946726DBE8B}"/>
              </a:ext>
            </a:extLst>
          </p:cNvPr>
          <p:cNvGrpSpPr/>
          <p:nvPr/>
        </p:nvGrpSpPr>
        <p:grpSpPr>
          <a:xfrm>
            <a:off x="3252814" y="283028"/>
            <a:ext cx="5685605" cy="6476572"/>
            <a:chOff x="1765554" y="0"/>
            <a:chExt cx="6011418" cy="6857999"/>
          </a:xfrm>
        </p:grpSpPr>
        <p:pic>
          <p:nvPicPr>
            <p:cNvPr id="5" name="object 3" descr="Shape&#10;&#10;Description automatically generated with medium confidence">
              <a:extLst>
                <a:ext uri="{FF2B5EF4-FFF2-40B4-BE49-F238E27FC236}">
                  <a16:creationId xmlns:a16="http://schemas.microsoft.com/office/drawing/2014/main" id="{7DB4E5EB-D252-0AF4-C30D-2C60177845A3}"/>
                </a:ext>
              </a:extLst>
            </p:cNvPr>
            <p:cNvPicPr/>
            <p:nvPr/>
          </p:nvPicPr>
          <p:blipFill>
            <a:blip r:embed="rId2" cstate="print"/>
            <a:stretch>
              <a:fillRect/>
            </a:stretch>
          </p:blipFill>
          <p:spPr>
            <a:xfrm>
              <a:off x="1765554" y="0"/>
              <a:ext cx="6011418" cy="6857999"/>
            </a:xfrm>
            <a:prstGeom prst="rect">
              <a:avLst/>
            </a:prstGeom>
          </p:spPr>
        </p:pic>
        <p:pic>
          <p:nvPicPr>
            <p:cNvPr id="6" name="object 4" descr="Table&#10;&#10;Description automatically generated">
              <a:extLst>
                <a:ext uri="{FF2B5EF4-FFF2-40B4-BE49-F238E27FC236}">
                  <a16:creationId xmlns:a16="http://schemas.microsoft.com/office/drawing/2014/main" id="{F7471B3E-0E10-CD65-6C23-13B862914500}"/>
                </a:ext>
              </a:extLst>
            </p:cNvPr>
            <p:cNvPicPr/>
            <p:nvPr/>
          </p:nvPicPr>
          <p:blipFill>
            <a:blip r:embed="rId3" cstate="print"/>
            <a:stretch>
              <a:fillRect/>
            </a:stretch>
          </p:blipFill>
          <p:spPr>
            <a:xfrm>
              <a:off x="1828800" y="0"/>
              <a:ext cx="5831586" cy="6781798"/>
            </a:xfrm>
            <a:prstGeom prst="rect">
              <a:avLst/>
            </a:prstGeom>
          </p:spPr>
        </p:pic>
        <p:sp>
          <p:nvSpPr>
            <p:cNvPr id="7" name="object 5">
              <a:extLst>
                <a:ext uri="{FF2B5EF4-FFF2-40B4-BE49-F238E27FC236}">
                  <a16:creationId xmlns:a16="http://schemas.microsoft.com/office/drawing/2014/main" id="{8451823B-89AF-A16F-D5C3-5896CE89B32A}"/>
                </a:ext>
              </a:extLst>
            </p:cNvPr>
            <p:cNvSpPr/>
            <p:nvPr/>
          </p:nvSpPr>
          <p:spPr>
            <a:xfrm>
              <a:off x="1809750" y="0"/>
              <a:ext cx="5869940" cy="6800850"/>
            </a:xfrm>
            <a:custGeom>
              <a:avLst/>
              <a:gdLst/>
              <a:ahLst/>
              <a:cxnLst/>
              <a:rect l="l" t="t" r="r" b="b"/>
              <a:pathLst>
                <a:path w="5869940" h="6800850">
                  <a:moveTo>
                    <a:pt x="0" y="6800848"/>
                  </a:moveTo>
                  <a:lnTo>
                    <a:pt x="5869686" y="6800848"/>
                  </a:lnTo>
                  <a:lnTo>
                    <a:pt x="5869686" y="0"/>
                  </a:lnTo>
                </a:path>
                <a:path w="5869940" h="6800850">
                  <a:moveTo>
                    <a:pt x="0" y="0"/>
                  </a:moveTo>
                  <a:lnTo>
                    <a:pt x="0" y="6800848"/>
                  </a:lnTo>
                </a:path>
              </a:pathLst>
            </a:custGeom>
            <a:ln w="38100">
              <a:solidFill>
                <a:srgbClr val="000000"/>
              </a:solidFill>
            </a:ln>
          </p:spPr>
          <p:txBody>
            <a:bodyPr wrap="square" lIns="0" tIns="0" rIns="0" bIns="0" rtlCol="0"/>
            <a:lstStyle/>
            <a:p>
              <a:endParaRPr/>
            </a:p>
          </p:txBody>
        </p:sp>
      </p:grpSp>
      <p:sp>
        <p:nvSpPr>
          <p:cNvPr id="2" name="Slide Number Placeholder 1">
            <a:extLst>
              <a:ext uri="{FF2B5EF4-FFF2-40B4-BE49-F238E27FC236}">
                <a16:creationId xmlns:a16="http://schemas.microsoft.com/office/drawing/2014/main" id="{5A6234E9-243F-BD0A-5AB7-157F7B43ED74}"/>
              </a:ext>
            </a:extLst>
          </p:cNvPr>
          <p:cNvSpPr>
            <a:spLocks noGrp="1"/>
          </p:cNvSpPr>
          <p:nvPr>
            <p:ph type="sldNum" sz="quarter" idx="12"/>
          </p:nvPr>
        </p:nvSpPr>
        <p:spPr/>
        <p:txBody>
          <a:bodyPr/>
          <a:lstStyle/>
          <a:p>
            <a:fld id="{D99FA36A-733B-4FA8-82C5-A0DC086C6864}" type="slidenum">
              <a:rPr lang="en-IN" smtClean="0"/>
              <a:t>49</a:t>
            </a:fld>
            <a:endParaRPr lang="en-IN"/>
          </a:p>
        </p:txBody>
      </p:sp>
    </p:spTree>
    <p:extLst>
      <p:ext uri="{BB962C8B-B14F-4D97-AF65-F5344CB8AC3E}">
        <p14:creationId xmlns:p14="http://schemas.microsoft.com/office/powerpoint/2010/main" val="196956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DC110C-F955-3D13-EF25-5254BA0297D9}"/>
              </a:ext>
            </a:extLst>
          </p:cNvPr>
          <p:cNvSpPr>
            <a:spLocks noGrp="1"/>
          </p:cNvSpPr>
          <p:nvPr>
            <p:ph idx="1"/>
          </p:nvPr>
        </p:nvSpPr>
        <p:spPr>
          <a:xfrm>
            <a:off x="1202282" y="1295400"/>
            <a:ext cx="10325690" cy="4829831"/>
          </a:xfrm>
        </p:spPr>
        <p:txBody>
          <a:bodyPr>
            <a:normAutofit/>
          </a:bodyPr>
          <a:lstStyle/>
          <a:p>
            <a:pPr algn="just">
              <a:lnSpc>
                <a:spcPct val="100000"/>
              </a:lnSpc>
            </a:pPr>
            <a:r>
              <a:rPr lang="en-US" b="1" i="0" dirty="0">
                <a:solidFill>
                  <a:srgbClr val="FF0000"/>
                </a:solidFill>
                <a:effectLst/>
                <a:latin typeface="Times New Roman" panose="02020603050405020304" pitchFamily="18" charset="0"/>
                <a:cs typeface="Times New Roman" panose="02020603050405020304" pitchFamily="18" charset="0"/>
              </a:rPr>
              <a:t>Flagship schemes </a:t>
            </a:r>
            <a:r>
              <a:rPr lang="en-US" b="0" i="0" dirty="0">
                <a:effectLst/>
                <a:latin typeface="Times New Roman" panose="02020603050405020304" pitchFamily="18" charset="0"/>
                <a:cs typeface="Times New Roman" panose="02020603050405020304" pitchFamily="18" charset="0"/>
              </a:rPr>
              <a:t>of a government are those which are the main or most important and address major national concerns on health, education, environment, irrigation, urban and rural development, employment, </a:t>
            </a:r>
            <a:r>
              <a:rPr lang="en-US" b="1" i="0" dirty="0">
                <a:solidFill>
                  <a:schemeClr val="accent2">
                    <a:lumMod val="75000"/>
                  </a:schemeClr>
                </a:solidFill>
                <a:effectLst/>
                <a:latin typeface="Times New Roman" panose="02020603050405020304" pitchFamily="18" charset="0"/>
                <a:cs typeface="Times New Roman" panose="02020603050405020304" pitchFamily="18" charset="0"/>
              </a:rPr>
              <a:t>agriculture</a:t>
            </a:r>
            <a:r>
              <a:rPr lang="en-US" b="1" i="0" dirty="0">
                <a:solidFill>
                  <a:srgbClr val="0070C0"/>
                </a:solidFill>
                <a:effectLst/>
                <a:latin typeface="Times New Roman" panose="02020603050405020304" pitchFamily="18" charset="0"/>
                <a:cs typeface="Times New Roman" panose="02020603050405020304" pitchFamily="18" charset="0"/>
              </a:rPr>
              <a:t> </a:t>
            </a:r>
            <a:r>
              <a:rPr lang="en-US" b="0" i="0" dirty="0">
                <a:effectLst/>
                <a:latin typeface="Times New Roman" panose="02020603050405020304" pitchFamily="18" charset="0"/>
                <a:cs typeface="Times New Roman" panose="02020603050405020304" pitchFamily="18" charset="0"/>
              </a:rPr>
              <a:t>and other sectors.</a:t>
            </a:r>
          </a:p>
          <a:p>
            <a:pPr algn="just">
              <a:lnSpc>
                <a:spcPct val="100000"/>
              </a:lnSpc>
            </a:pPr>
            <a:r>
              <a:rPr lang="en-US" b="0" i="0" dirty="0">
                <a:effectLst/>
                <a:latin typeface="Times New Roman" panose="02020603050405020304" pitchFamily="18" charset="0"/>
                <a:cs typeface="Times New Roman" panose="02020603050405020304" pitchFamily="18" charset="0"/>
              </a:rPr>
              <a:t> The ultimate objective behind the flagship schemes is to achieve broad-based improvement in the living standards of people and to ensure that growth is widely spread so </a:t>
            </a:r>
            <a:r>
              <a:rPr lang="en-US" dirty="0">
                <a:latin typeface="Times New Roman" panose="02020603050405020304" pitchFamily="18" charset="0"/>
                <a:cs typeface="Times New Roman" panose="02020603050405020304" pitchFamily="18" charset="0"/>
              </a:rPr>
              <a:t>the</a:t>
            </a:r>
            <a:r>
              <a:rPr lang="en-US" b="0" i="0" dirty="0">
                <a:effectLst/>
                <a:latin typeface="Times New Roman" panose="02020603050405020304" pitchFamily="18" charset="0"/>
                <a:cs typeface="Times New Roman" panose="02020603050405020304" pitchFamily="18" charset="0"/>
              </a:rPr>
              <a:t> benefits are adequately shared by the all the people in the society.</a:t>
            </a:r>
          </a:p>
        </p:txBody>
      </p:sp>
      <p:sp>
        <p:nvSpPr>
          <p:cNvPr id="2" name="Slide Number Placeholder 1">
            <a:extLst>
              <a:ext uri="{FF2B5EF4-FFF2-40B4-BE49-F238E27FC236}">
                <a16:creationId xmlns:a16="http://schemas.microsoft.com/office/drawing/2014/main" id="{6BFFCF63-1885-5B34-944C-D2E8DB5816CE}"/>
              </a:ext>
            </a:extLst>
          </p:cNvPr>
          <p:cNvSpPr>
            <a:spLocks noGrp="1"/>
          </p:cNvSpPr>
          <p:nvPr>
            <p:ph type="sldNum" sz="quarter" idx="12"/>
          </p:nvPr>
        </p:nvSpPr>
        <p:spPr/>
        <p:txBody>
          <a:bodyPr/>
          <a:lstStyle/>
          <a:p>
            <a:fld id="{D99FA36A-733B-4FA8-82C5-A0DC086C6864}" type="slidenum">
              <a:rPr lang="en-IN" smtClean="0"/>
              <a:t>5</a:t>
            </a:fld>
            <a:endParaRPr lang="en-IN"/>
          </a:p>
        </p:txBody>
      </p:sp>
    </p:spTree>
    <p:extLst>
      <p:ext uri="{BB962C8B-B14F-4D97-AF65-F5344CB8AC3E}">
        <p14:creationId xmlns:p14="http://schemas.microsoft.com/office/powerpoint/2010/main" val="2579172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529C9-1ED0-AE31-3210-9312B54DAC5D}"/>
              </a:ext>
            </a:extLst>
          </p:cNvPr>
          <p:cNvSpPr>
            <a:spLocks noGrp="1"/>
          </p:cNvSpPr>
          <p:nvPr>
            <p:ph type="title"/>
          </p:nvPr>
        </p:nvSpPr>
        <p:spPr>
          <a:xfrm>
            <a:off x="572493" y="238539"/>
            <a:ext cx="11018520" cy="1434415"/>
          </a:xfrm>
        </p:spPr>
        <p:txBody>
          <a:bodyPr anchor="b">
            <a:normAutofit/>
          </a:bodyPr>
          <a:lstStyle/>
          <a:p>
            <a:r>
              <a:rPr lang="en-IN" sz="5400" dirty="0">
                <a:latin typeface="Times New Roman" panose="02020603050405020304" pitchFamily="18" charset="0"/>
                <a:cs typeface="Times New Roman" panose="02020603050405020304" pitchFamily="18" charset="0"/>
              </a:rPr>
              <a:t>Components under this scheme</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EA8634-2C12-AE7B-23A6-35528F6D3EC3}"/>
              </a:ext>
            </a:extLst>
          </p:cNvPr>
          <p:cNvSpPr>
            <a:spLocks noGrp="1"/>
          </p:cNvSpPr>
          <p:nvPr>
            <p:ph idx="1"/>
          </p:nvPr>
        </p:nvSpPr>
        <p:spPr>
          <a:xfrm>
            <a:off x="572493" y="1911493"/>
            <a:ext cx="7036622" cy="4119172"/>
          </a:xfrm>
        </p:spPr>
        <p:txBody>
          <a:bodyPr anchor="t">
            <a:noAutofit/>
          </a:bodyPr>
          <a:lstStyle/>
          <a:p>
            <a:pPr marL="75565" algn="just">
              <a:spcBef>
                <a:spcPts val="100"/>
              </a:spcBef>
            </a:pPr>
            <a:r>
              <a:rPr lang="en-US" sz="2400" b="1" dirty="0">
                <a:latin typeface="Times New Roman" panose="02020603050405020304" pitchFamily="18" charset="0"/>
                <a:cs typeface="Times New Roman" panose="02020603050405020304" pitchFamily="18" charset="0"/>
              </a:rPr>
              <a:t>1.</a:t>
            </a:r>
            <a:r>
              <a:rPr lang="en-US" sz="2400" b="1" spc="-5" dirty="0">
                <a:latin typeface="Times New Roman" panose="02020603050405020304" pitchFamily="18" charset="0"/>
                <a:cs typeface="Times New Roman" panose="02020603050405020304" pitchFamily="18" charset="0"/>
              </a:rPr>
              <a:t>Construction of Farm ponds (KRISHI HONDA)</a:t>
            </a:r>
            <a:endParaRPr lang="en-US" sz="2400" dirty="0">
              <a:latin typeface="Times New Roman" panose="02020603050405020304" pitchFamily="18" charset="0"/>
              <a:cs typeface="Times New Roman" panose="02020603050405020304" pitchFamily="18" charset="0"/>
            </a:endParaRPr>
          </a:p>
          <a:p>
            <a:pPr marL="298450" indent="-285750" algn="just">
              <a:buFont typeface="Wingdings"/>
              <a:buChar char=""/>
              <a:tabLst>
                <a:tab pos="298450" algn="l"/>
              </a:tabLst>
            </a:pPr>
            <a:r>
              <a:rPr lang="en-US" sz="2400" spc="-15" dirty="0">
                <a:latin typeface="Times New Roman" panose="02020603050405020304" pitchFamily="18" charset="0"/>
                <a:cs typeface="Times New Roman" panose="02020603050405020304" pitchFamily="18" charset="0"/>
              </a:rPr>
              <a:t>Water</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conservation</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by</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using</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polythene/ </a:t>
            </a:r>
            <a:r>
              <a:rPr lang="en-US" sz="2400" dirty="0">
                <a:latin typeface="Times New Roman" panose="02020603050405020304" pitchFamily="18" charset="0"/>
                <a:cs typeface="Times New Roman" panose="02020603050405020304" pitchFamily="18" charset="0"/>
              </a:rPr>
              <a:t>tarpaulin</a:t>
            </a:r>
            <a:r>
              <a:rPr lang="en-US" sz="2400" spc="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in</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farm</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ponds.</a:t>
            </a:r>
          </a:p>
          <a:p>
            <a:pPr marL="298450" indent="-285750" algn="just">
              <a:buFont typeface="Wingdings"/>
              <a:buChar char=""/>
              <a:tabLst>
                <a:tab pos="298450" algn="l"/>
              </a:tabLst>
            </a:pPr>
            <a:r>
              <a:rPr lang="en-US" sz="2400" b="0" i="0" dirty="0">
                <a:effectLst/>
                <a:latin typeface="Times New Roman" panose="02020603050405020304" pitchFamily="18" charset="0"/>
                <a:cs typeface="Times New Roman" panose="02020603050405020304" pitchFamily="18" charset="0"/>
              </a:rPr>
              <a:t>Krishi Honda in Krishi Bhagya Scheme is a farm pond dug to store rainwater that can help irrigate  land during the dry spells. The scheme allocates funds for the purchase of polythene </a:t>
            </a:r>
            <a:r>
              <a:rPr lang="en-US" sz="2400" b="0" i="0" dirty="0" err="1">
                <a:effectLst/>
                <a:latin typeface="Times New Roman" panose="02020603050405020304" pitchFamily="18" charset="0"/>
                <a:cs typeface="Times New Roman" panose="02020603050405020304" pitchFamily="18" charset="0"/>
              </a:rPr>
              <a:t>tarpal</a:t>
            </a:r>
            <a:r>
              <a:rPr lang="en-US" sz="2400" b="0" i="0" dirty="0">
                <a:effectLst/>
                <a:latin typeface="Times New Roman" panose="02020603050405020304" pitchFamily="18" charset="0"/>
                <a:cs typeface="Times New Roman" panose="02020603050405020304" pitchFamily="18" charset="0"/>
              </a:rPr>
              <a:t> and fencing along with the other components , which approximately costs Rs.1.75 Lakhs.</a:t>
            </a:r>
          </a:p>
          <a:p>
            <a:pPr marL="298450" indent="-285750" algn="just">
              <a:buFont typeface="Wingdings"/>
              <a:buChar char=""/>
              <a:tabLst>
                <a:tab pos="298450" algn="l"/>
              </a:tabLst>
            </a:pPr>
            <a:r>
              <a:rPr lang="en-US" sz="2400" b="0" i="0" dirty="0">
                <a:effectLst/>
                <a:latin typeface="Times New Roman" panose="02020603050405020304" pitchFamily="18" charset="0"/>
                <a:cs typeface="Times New Roman" panose="02020603050405020304" pitchFamily="18" charset="0"/>
              </a:rPr>
              <a:t> The Government grants a subsidy up to 90 per cent for the Scheduled Castes and Scheduled Tribes and 80 per cent for other farmers</a:t>
            </a:r>
            <a:endParaRPr lang="en-US" sz="2400" dirty="0">
              <a:latin typeface="Times New Roman" panose="02020603050405020304" pitchFamily="18" charset="0"/>
              <a:cs typeface="Times New Roman" panose="02020603050405020304" pitchFamily="18" charset="0"/>
            </a:endParaRPr>
          </a:p>
          <a:p>
            <a:pPr marL="0" indent="0" algn="just">
              <a:spcBef>
                <a:spcPts val="5"/>
              </a:spcBef>
              <a:buNone/>
            </a:pPr>
            <a:endParaRPr lang="en-US" sz="2400" dirty="0">
              <a:latin typeface="Times New Roman" panose="02020603050405020304" pitchFamily="18" charset="0"/>
              <a:cs typeface="Times New Roman" panose="02020603050405020304" pitchFamily="18" charset="0"/>
            </a:endParaRPr>
          </a:p>
          <a:p>
            <a:pPr algn="just"/>
            <a:endParaRPr lang="en-IN" sz="2400" dirty="0">
              <a:latin typeface="Times New Roman" panose="02020603050405020304" pitchFamily="18" charset="0"/>
              <a:cs typeface="Times New Roman" panose="02020603050405020304" pitchFamily="18" charset="0"/>
            </a:endParaRPr>
          </a:p>
        </p:txBody>
      </p:sp>
      <p:pic>
        <p:nvPicPr>
          <p:cNvPr id="6" name="Picture 5" descr="A close-up of a dam&#10;&#10;Description automatically generated with low confidence">
            <a:extLst>
              <a:ext uri="{FF2B5EF4-FFF2-40B4-BE49-F238E27FC236}">
                <a16:creationId xmlns:a16="http://schemas.microsoft.com/office/drawing/2014/main" id="{BECCCF51-8A45-32DD-A09D-4737D558F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086" y="2450746"/>
            <a:ext cx="3578997" cy="3238564"/>
          </a:xfrm>
          <a:prstGeom prst="rect">
            <a:avLst/>
          </a:prstGeom>
        </p:spPr>
      </p:pic>
      <p:sp>
        <p:nvSpPr>
          <p:cNvPr id="4" name="Slide Number Placeholder 3">
            <a:extLst>
              <a:ext uri="{FF2B5EF4-FFF2-40B4-BE49-F238E27FC236}">
                <a16:creationId xmlns:a16="http://schemas.microsoft.com/office/drawing/2014/main" id="{422E8D1A-4520-8E23-7DCE-93D10A5A7CCD}"/>
              </a:ext>
            </a:extLst>
          </p:cNvPr>
          <p:cNvSpPr>
            <a:spLocks noGrp="1"/>
          </p:cNvSpPr>
          <p:nvPr>
            <p:ph type="sldNum" sz="quarter" idx="12"/>
          </p:nvPr>
        </p:nvSpPr>
        <p:spPr/>
        <p:txBody>
          <a:bodyPr/>
          <a:lstStyle/>
          <a:p>
            <a:fld id="{D99FA36A-733B-4FA8-82C5-A0DC086C6864}" type="slidenum">
              <a:rPr lang="en-IN" smtClean="0"/>
              <a:t>50</a:t>
            </a:fld>
            <a:endParaRPr lang="en-IN"/>
          </a:p>
        </p:txBody>
      </p:sp>
    </p:spTree>
    <p:extLst>
      <p:ext uri="{BB962C8B-B14F-4D97-AF65-F5344CB8AC3E}">
        <p14:creationId xmlns:p14="http://schemas.microsoft.com/office/powerpoint/2010/main" val="1443681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BA9C4-7C21-8F4C-271C-4AEA32A0652F}"/>
              </a:ext>
            </a:extLst>
          </p:cNvPr>
          <p:cNvSpPr>
            <a:spLocks noGrp="1"/>
          </p:cNvSpPr>
          <p:nvPr>
            <p:ph type="title"/>
          </p:nvPr>
        </p:nvSpPr>
        <p:spPr>
          <a:xfrm>
            <a:off x="572493" y="238539"/>
            <a:ext cx="11018520" cy="1434415"/>
          </a:xfrm>
        </p:spPr>
        <p:txBody>
          <a:bodyPr anchor="b">
            <a:normAutofit/>
          </a:bodyPr>
          <a:lstStyle/>
          <a:p>
            <a:r>
              <a:rPr lang="en-IN" sz="5400" spc="-5" dirty="0">
                <a:latin typeface="Times New Roman" panose="02020603050405020304" pitchFamily="18" charset="0"/>
                <a:cs typeface="Times New Roman" panose="02020603050405020304" pitchFamily="18" charset="0"/>
              </a:rPr>
              <a:t>2.Diesel</a:t>
            </a:r>
            <a:r>
              <a:rPr lang="en-IN" sz="5400" spc="-30" dirty="0">
                <a:latin typeface="Times New Roman" panose="02020603050405020304" pitchFamily="18" charset="0"/>
                <a:cs typeface="Times New Roman" panose="02020603050405020304" pitchFamily="18" charset="0"/>
              </a:rPr>
              <a:t> </a:t>
            </a:r>
            <a:r>
              <a:rPr lang="en-IN" sz="5400" dirty="0">
                <a:latin typeface="Times New Roman" panose="02020603050405020304" pitchFamily="18" charset="0"/>
                <a:cs typeface="Times New Roman" panose="02020603050405020304" pitchFamily="18" charset="0"/>
              </a:rPr>
              <a:t>pump</a:t>
            </a:r>
            <a:r>
              <a:rPr lang="en-IN" sz="5400" spc="-40" dirty="0">
                <a:latin typeface="Times New Roman" panose="02020603050405020304" pitchFamily="18" charset="0"/>
                <a:cs typeface="Times New Roman" panose="02020603050405020304" pitchFamily="18" charset="0"/>
              </a:rPr>
              <a:t> </a:t>
            </a:r>
            <a:r>
              <a:rPr lang="en-IN" sz="5400" dirty="0">
                <a:latin typeface="Times New Roman" panose="02020603050405020304" pitchFamily="18" charset="0"/>
                <a:cs typeface="Times New Roman" panose="02020603050405020304" pitchFamily="18" charset="0"/>
              </a:rPr>
              <a:t>set</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700E4D-0379-ECD1-FD1A-833FC352F1A8}"/>
              </a:ext>
            </a:extLst>
          </p:cNvPr>
          <p:cNvSpPr>
            <a:spLocks noGrp="1"/>
          </p:cNvSpPr>
          <p:nvPr>
            <p:ph idx="1"/>
          </p:nvPr>
        </p:nvSpPr>
        <p:spPr>
          <a:xfrm>
            <a:off x="572493" y="2071316"/>
            <a:ext cx="6713552" cy="4119172"/>
          </a:xfrm>
        </p:spPr>
        <p:txBody>
          <a:bodyPr anchor="t">
            <a:normAutofit/>
          </a:bodyPr>
          <a:lstStyle/>
          <a:p>
            <a:r>
              <a:rPr lang="en-IN" spc="-5" dirty="0">
                <a:latin typeface="Times New Roman" panose="02020603050405020304" pitchFamily="18" charset="0"/>
                <a:cs typeface="Times New Roman" panose="02020603050405020304" pitchFamily="18" charset="0"/>
              </a:rPr>
              <a:t>5hp diesel</a:t>
            </a:r>
            <a:r>
              <a:rPr lang="en-IN" spc="-15"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pump</a:t>
            </a:r>
            <a:r>
              <a:rPr lang="en-IN" spc="5"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set </a:t>
            </a:r>
            <a:r>
              <a:rPr lang="en-IN" spc="-5" dirty="0">
                <a:latin typeface="Times New Roman" panose="02020603050405020304" pitchFamily="18" charset="0"/>
                <a:cs typeface="Times New Roman" panose="02020603050405020304" pitchFamily="18" charset="0"/>
              </a:rPr>
              <a:t>80% subsidy </a:t>
            </a:r>
          </a:p>
          <a:p>
            <a:r>
              <a:rPr lang="en-IN" spc="-484"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2hp</a:t>
            </a:r>
            <a:r>
              <a:rPr lang="en-IN" spc="5"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solar</a:t>
            </a:r>
            <a:r>
              <a:rPr lang="en-IN" spc="10"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pump</a:t>
            </a:r>
            <a:r>
              <a:rPr lang="en-IN" dirty="0">
                <a:latin typeface="Times New Roman" panose="02020603050405020304" pitchFamily="18" charset="0"/>
                <a:cs typeface="Times New Roman" panose="02020603050405020304" pitchFamily="18" charset="0"/>
              </a:rPr>
              <a:t> set </a:t>
            </a:r>
            <a:r>
              <a:rPr lang="en-IN" spc="-5" dirty="0">
                <a:latin typeface="Times New Roman" panose="02020603050405020304" pitchFamily="18" charset="0"/>
                <a:cs typeface="Times New Roman" panose="02020603050405020304" pitchFamily="18" charset="0"/>
              </a:rPr>
              <a:t>50%</a:t>
            </a:r>
            <a:r>
              <a:rPr lang="en-IN" spc="-35" dirty="0">
                <a:latin typeface="Times New Roman" panose="02020603050405020304" pitchFamily="18" charset="0"/>
                <a:cs typeface="Times New Roman" panose="02020603050405020304" pitchFamily="18" charset="0"/>
              </a:rPr>
              <a:t> </a:t>
            </a:r>
            <a:r>
              <a:rPr lang="en-IN" spc="-5" dirty="0">
                <a:latin typeface="Times New Roman" panose="02020603050405020304" pitchFamily="18" charset="0"/>
                <a:cs typeface="Times New Roman" panose="02020603050405020304" pitchFamily="18" charset="0"/>
              </a:rPr>
              <a:t>subsidy</a:t>
            </a: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pic>
        <p:nvPicPr>
          <p:cNvPr id="5" name="Picture 4" descr="A picture containing red, tool&#10;&#10;Description automatically generated">
            <a:extLst>
              <a:ext uri="{FF2B5EF4-FFF2-40B4-BE49-F238E27FC236}">
                <a16:creationId xmlns:a16="http://schemas.microsoft.com/office/drawing/2014/main" id="{1C48523F-CE7D-35EE-0CCD-F55A100719BB}"/>
              </a:ext>
            </a:extLst>
          </p:cNvPr>
          <p:cNvPicPr>
            <a:picLocks noChangeAspect="1"/>
          </p:cNvPicPr>
          <p:nvPr/>
        </p:nvPicPr>
        <p:blipFill rotWithShape="1">
          <a:blip r:embed="rId2">
            <a:extLst>
              <a:ext uri="{28A0092B-C50C-407E-A947-70E740481C1C}">
                <a14:useLocalDpi xmlns:a14="http://schemas.microsoft.com/office/drawing/2010/main" val="0"/>
              </a:ext>
            </a:extLst>
          </a:blip>
          <a:srcRect l="3795"/>
          <a:stretch/>
        </p:blipFill>
        <p:spPr>
          <a:xfrm>
            <a:off x="1917116" y="3175830"/>
            <a:ext cx="3257650" cy="3386142"/>
          </a:xfrm>
          <a:prstGeom prst="rect">
            <a:avLst/>
          </a:prstGeom>
        </p:spPr>
      </p:pic>
      <p:pic>
        <p:nvPicPr>
          <p:cNvPr id="9" name="Picture 8" descr="A picture containing ground, grass, outdoor, dirt&#10;&#10;Description automatically generated">
            <a:extLst>
              <a:ext uri="{FF2B5EF4-FFF2-40B4-BE49-F238E27FC236}">
                <a16:creationId xmlns:a16="http://schemas.microsoft.com/office/drawing/2014/main" id="{F3B64942-4CEF-39D5-E56F-A17B2E539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378" y="2161263"/>
            <a:ext cx="5000626" cy="3939277"/>
          </a:xfrm>
          <a:prstGeom prst="rect">
            <a:avLst/>
          </a:prstGeom>
        </p:spPr>
      </p:pic>
      <p:sp>
        <p:nvSpPr>
          <p:cNvPr id="4" name="Slide Number Placeholder 3">
            <a:extLst>
              <a:ext uri="{FF2B5EF4-FFF2-40B4-BE49-F238E27FC236}">
                <a16:creationId xmlns:a16="http://schemas.microsoft.com/office/drawing/2014/main" id="{8F29FED9-7D0A-E057-0FF0-CEF099F55458}"/>
              </a:ext>
            </a:extLst>
          </p:cNvPr>
          <p:cNvSpPr>
            <a:spLocks noGrp="1"/>
          </p:cNvSpPr>
          <p:nvPr>
            <p:ph type="sldNum" sz="quarter" idx="12"/>
          </p:nvPr>
        </p:nvSpPr>
        <p:spPr/>
        <p:txBody>
          <a:bodyPr/>
          <a:lstStyle/>
          <a:p>
            <a:fld id="{D99FA36A-733B-4FA8-82C5-A0DC086C6864}" type="slidenum">
              <a:rPr lang="en-IN" smtClean="0"/>
              <a:t>51</a:t>
            </a:fld>
            <a:endParaRPr lang="en-IN"/>
          </a:p>
        </p:txBody>
      </p:sp>
    </p:spTree>
    <p:extLst>
      <p:ext uri="{BB962C8B-B14F-4D97-AF65-F5344CB8AC3E}">
        <p14:creationId xmlns:p14="http://schemas.microsoft.com/office/powerpoint/2010/main" val="2729251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A0904-F14F-91B3-D93B-E0CA7A79910B}"/>
              </a:ext>
            </a:extLst>
          </p:cNvPr>
          <p:cNvSpPr>
            <a:spLocks noGrp="1"/>
          </p:cNvSpPr>
          <p:nvPr>
            <p:ph type="title"/>
          </p:nvPr>
        </p:nvSpPr>
        <p:spPr>
          <a:xfrm>
            <a:off x="838199" y="4625162"/>
            <a:ext cx="4153767" cy="1667975"/>
          </a:xfrm>
        </p:spPr>
        <p:txBody>
          <a:bodyPr>
            <a:normAutofit/>
          </a:bodyPr>
          <a:lstStyle/>
          <a:p>
            <a:r>
              <a:rPr lang="en-IN" sz="3700" b="1" spc="-5" dirty="0">
                <a:latin typeface="Times New Roman" panose="02020603050405020304" pitchFamily="18" charset="0"/>
                <a:cs typeface="Times New Roman" panose="02020603050405020304" pitchFamily="18" charset="0"/>
              </a:rPr>
              <a:t>3.Micro</a:t>
            </a:r>
            <a:r>
              <a:rPr lang="en-IN" sz="3700" b="1" spc="-15" dirty="0">
                <a:latin typeface="Times New Roman" panose="02020603050405020304" pitchFamily="18" charset="0"/>
                <a:cs typeface="Times New Roman" panose="02020603050405020304" pitchFamily="18" charset="0"/>
              </a:rPr>
              <a:t> </a:t>
            </a:r>
            <a:r>
              <a:rPr lang="en-IN" sz="3700" b="1" spc="-5" dirty="0">
                <a:latin typeface="Times New Roman" panose="02020603050405020304" pitchFamily="18" charset="0"/>
                <a:cs typeface="Times New Roman" panose="02020603050405020304" pitchFamily="18" charset="0"/>
              </a:rPr>
              <a:t>irrigation</a:t>
            </a:r>
            <a:br>
              <a:rPr lang="en-IN" sz="3700" dirty="0">
                <a:latin typeface="Times New Roman" panose="02020603050405020304" pitchFamily="18" charset="0"/>
                <a:cs typeface="Times New Roman" panose="02020603050405020304" pitchFamily="18" charset="0"/>
              </a:rPr>
            </a:br>
            <a:endParaRPr lang="en-IN" sz="3700" dirty="0">
              <a:latin typeface="Times New Roman" panose="02020603050405020304" pitchFamily="18" charset="0"/>
              <a:cs typeface="Times New Roman" panose="02020603050405020304" pitchFamily="18" charset="0"/>
            </a:endParaRPr>
          </a:p>
        </p:txBody>
      </p:sp>
      <p:pic>
        <p:nvPicPr>
          <p:cNvPr id="5" name="Picture 4" descr="A picture containing ground, outdoor, dirt, soil&#10;&#10;Description automatically generated">
            <a:extLst>
              <a:ext uri="{FF2B5EF4-FFF2-40B4-BE49-F238E27FC236}">
                <a16:creationId xmlns:a16="http://schemas.microsoft.com/office/drawing/2014/main" id="{38B1CAF4-320D-6762-6542-6BB7F5F1C53C}"/>
              </a:ext>
            </a:extLst>
          </p:cNvPr>
          <p:cNvPicPr>
            <a:picLocks noChangeAspect="1"/>
          </p:cNvPicPr>
          <p:nvPr/>
        </p:nvPicPr>
        <p:blipFill rotWithShape="1">
          <a:blip r:embed="rId2">
            <a:extLst>
              <a:ext uri="{28A0092B-C50C-407E-A947-70E740481C1C}">
                <a14:useLocalDpi xmlns:a14="http://schemas.microsoft.com/office/drawing/2010/main" val="0"/>
              </a:ext>
            </a:extLst>
          </a:blip>
          <a:srcRect l="26015" r="17807"/>
          <a:stretch/>
        </p:blipFill>
        <p:spPr>
          <a:xfrm>
            <a:off x="838199" y="536943"/>
            <a:ext cx="4153757" cy="3900336"/>
          </a:xfrm>
          <a:prstGeom prst="rect">
            <a:avLst/>
          </a:prstGeom>
        </p:spPr>
      </p:pic>
      <p:pic>
        <p:nvPicPr>
          <p:cNvPr id="7" name="Picture 6" descr="A picture containing grass, outdoor, ground, dirt&#10;&#10;Description automatically generated">
            <a:extLst>
              <a:ext uri="{FF2B5EF4-FFF2-40B4-BE49-F238E27FC236}">
                <a16:creationId xmlns:a16="http://schemas.microsoft.com/office/drawing/2014/main" id="{F3FE699E-A346-A521-6555-08AEF799658B}"/>
              </a:ext>
            </a:extLst>
          </p:cNvPr>
          <p:cNvPicPr>
            <a:picLocks noChangeAspect="1"/>
          </p:cNvPicPr>
          <p:nvPr/>
        </p:nvPicPr>
        <p:blipFill rotWithShape="1">
          <a:blip r:embed="rId3">
            <a:extLst>
              <a:ext uri="{28A0092B-C50C-407E-A947-70E740481C1C}">
                <a14:useLocalDpi xmlns:a14="http://schemas.microsoft.com/office/drawing/2010/main" val="0"/>
              </a:ext>
            </a:extLst>
          </a:blip>
          <a:srcRect t="17513" r="-2" b="-2"/>
          <a:stretch/>
        </p:blipFill>
        <p:spPr>
          <a:xfrm>
            <a:off x="5183372" y="536943"/>
            <a:ext cx="6304539" cy="3900336"/>
          </a:xfrm>
          <a:prstGeom prst="rect">
            <a:avLst/>
          </a:prstGeom>
        </p:spPr>
      </p:pic>
      <p:sp>
        <p:nvSpPr>
          <p:cNvPr id="3" name="Content Placeholder 2">
            <a:extLst>
              <a:ext uri="{FF2B5EF4-FFF2-40B4-BE49-F238E27FC236}">
                <a16:creationId xmlns:a16="http://schemas.microsoft.com/office/drawing/2014/main" id="{31B905A0-BD31-049D-37BB-EF67B9F0F492}"/>
              </a:ext>
            </a:extLst>
          </p:cNvPr>
          <p:cNvSpPr>
            <a:spLocks noGrp="1"/>
          </p:cNvSpPr>
          <p:nvPr>
            <p:ph idx="1"/>
          </p:nvPr>
        </p:nvSpPr>
        <p:spPr>
          <a:xfrm>
            <a:off x="5183372" y="4625162"/>
            <a:ext cx="6304540" cy="1667975"/>
          </a:xfrm>
        </p:spPr>
        <p:txBody>
          <a:bodyPr anchor="ctr">
            <a:normAutofit/>
          </a:bodyPr>
          <a:lstStyle/>
          <a:p>
            <a:r>
              <a:rPr lang="en-US" sz="2400" spc="-5" dirty="0">
                <a:latin typeface="Times New Roman" panose="02020603050405020304" pitchFamily="18" charset="0"/>
                <a:cs typeface="Times New Roman" panose="02020603050405020304" pitchFamily="18" charset="0"/>
              </a:rPr>
              <a:t>80%</a:t>
            </a:r>
            <a:r>
              <a:rPr lang="en-US" sz="2400" spc="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subsidy </a:t>
            </a:r>
            <a:r>
              <a:rPr lang="en-US" sz="2400" dirty="0">
                <a:latin typeface="Times New Roman" panose="02020603050405020304" pitchFamily="18" charset="0"/>
                <a:cs typeface="Times New Roman" panose="02020603050405020304" pitchFamily="18" charset="0"/>
              </a:rPr>
              <a:t>for</a:t>
            </a:r>
            <a:r>
              <a:rPr lang="en-US" sz="2400" spc="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general category </a:t>
            </a:r>
          </a:p>
          <a:p>
            <a:r>
              <a:rPr lang="en-US" sz="2400" spc="-484"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90% subsidy</a:t>
            </a:r>
            <a:r>
              <a:rPr lang="en-US" sz="2400" spc="-1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for SC/ST</a:t>
            </a:r>
          </a:p>
        </p:txBody>
      </p:sp>
      <p:sp>
        <p:nvSpPr>
          <p:cNvPr id="4" name="Slide Number Placeholder 3">
            <a:extLst>
              <a:ext uri="{FF2B5EF4-FFF2-40B4-BE49-F238E27FC236}">
                <a16:creationId xmlns:a16="http://schemas.microsoft.com/office/drawing/2014/main" id="{F5EBEEC9-3D79-E3A8-707B-8481B65B5455}"/>
              </a:ext>
            </a:extLst>
          </p:cNvPr>
          <p:cNvSpPr>
            <a:spLocks noGrp="1"/>
          </p:cNvSpPr>
          <p:nvPr>
            <p:ph type="sldNum" sz="quarter" idx="12"/>
          </p:nvPr>
        </p:nvSpPr>
        <p:spPr/>
        <p:txBody>
          <a:bodyPr/>
          <a:lstStyle/>
          <a:p>
            <a:fld id="{D99FA36A-733B-4FA8-82C5-A0DC086C6864}" type="slidenum">
              <a:rPr lang="en-IN" smtClean="0"/>
              <a:t>52</a:t>
            </a:fld>
            <a:endParaRPr lang="en-IN"/>
          </a:p>
        </p:txBody>
      </p:sp>
    </p:spTree>
    <p:extLst>
      <p:ext uri="{BB962C8B-B14F-4D97-AF65-F5344CB8AC3E}">
        <p14:creationId xmlns:p14="http://schemas.microsoft.com/office/powerpoint/2010/main" val="1483208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1811B-F6A9-6AF8-8BF0-E76172806692}"/>
              </a:ext>
            </a:extLst>
          </p:cNvPr>
          <p:cNvSpPr>
            <a:spLocks noGrp="1"/>
          </p:cNvSpPr>
          <p:nvPr>
            <p:ph type="title"/>
          </p:nvPr>
        </p:nvSpPr>
        <p:spPr>
          <a:xfrm>
            <a:off x="572493" y="238539"/>
            <a:ext cx="11018520" cy="1434415"/>
          </a:xfrm>
        </p:spPr>
        <p:txBody>
          <a:bodyPr anchor="b">
            <a:normAutofit/>
          </a:bodyPr>
          <a:lstStyle/>
          <a:p>
            <a:r>
              <a:rPr lang="en-IN" sz="5400" spc="-5" dirty="0">
                <a:latin typeface="Times New Roman" panose="02020603050405020304" pitchFamily="18" charset="0"/>
                <a:cs typeface="Times New Roman" panose="02020603050405020304" pitchFamily="18" charset="0"/>
              </a:rPr>
              <a:t>4.Protective Cultivation</a:t>
            </a:r>
            <a:endParaRPr lang="en-IN" sz="5400" dirty="0">
              <a:latin typeface="Times New Roman" panose="02020603050405020304" pitchFamily="18" charset="0"/>
              <a:cs typeface="Times New Roman" panose="02020603050405020304" pitchFamily="18" charset="0"/>
            </a:endParaRP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E82A72-138B-BA4F-E153-3AA4D5E5E8A4}"/>
              </a:ext>
            </a:extLst>
          </p:cNvPr>
          <p:cNvSpPr>
            <a:spLocks noGrp="1"/>
          </p:cNvSpPr>
          <p:nvPr>
            <p:ph idx="1"/>
          </p:nvPr>
        </p:nvSpPr>
        <p:spPr>
          <a:xfrm>
            <a:off x="670464" y="1911493"/>
            <a:ext cx="6764478" cy="4631870"/>
          </a:xfrm>
        </p:spPr>
        <p:txBody>
          <a:bodyPr anchor="t">
            <a:normAutofit fontScale="92500" lnSpcReduction="10000"/>
          </a:bodyPr>
          <a:lstStyle/>
          <a:p>
            <a:pPr marL="298450" indent="-285750">
              <a:spcBef>
                <a:spcPts val="100"/>
              </a:spcBef>
              <a:buFont typeface="Wingdings"/>
              <a:buChar char=""/>
              <a:tabLst>
                <a:tab pos="297815" algn="l"/>
                <a:tab pos="298450" algn="l"/>
              </a:tabLst>
            </a:pPr>
            <a:r>
              <a:rPr lang="en-US" sz="2400" spc="-5" dirty="0">
                <a:latin typeface="Times New Roman" panose="02020603050405020304" pitchFamily="18" charset="0"/>
                <a:cs typeface="Times New Roman" panose="02020603050405020304" pitchFamily="18" charset="0"/>
              </a:rPr>
              <a:t>Construction</a:t>
            </a:r>
            <a:r>
              <a:rPr lang="en-US" sz="2400" spc="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green</a:t>
            </a:r>
            <a:r>
              <a:rPr lang="en-US" sz="240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house</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units</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and </a:t>
            </a:r>
            <a:r>
              <a:rPr lang="en-US" sz="2400" spc="-5" dirty="0" err="1">
                <a:latin typeface="Times New Roman" panose="02020603050405020304" pitchFamily="18" charset="0"/>
                <a:cs typeface="Times New Roman" panose="02020603050405020304" pitchFamily="18" charset="0"/>
              </a:rPr>
              <a:t>shadenets</a:t>
            </a:r>
            <a:r>
              <a:rPr lang="en-US" sz="2400" spc="-5" dirty="0">
                <a:latin typeface="Times New Roman" panose="02020603050405020304" pitchFamily="18" charset="0"/>
                <a:cs typeface="Times New Roman" panose="02020603050405020304" pitchFamily="18" charset="0"/>
              </a:rPr>
              <a:t>.</a:t>
            </a:r>
          </a:p>
          <a:p>
            <a:pPr marL="298450" indent="-285750">
              <a:spcBef>
                <a:spcPts val="100"/>
              </a:spcBef>
              <a:buFont typeface="Wingdings"/>
              <a:buChar char=""/>
              <a:tabLst>
                <a:tab pos="297815" algn="l"/>
                <a:tab pos="298450" algn="l"/>
              </a:tabLst>
            </a:pPr>
            <a:endParaRPr lang="en-IN" sz="24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IN" sz="2400" dirty="0">
                <a:latin typeface="Times New Roman" panose="02020603050405020304" pitchFamily="18" charset="0"/>
                <a:cs typeface="Times New Roman" panose="02020603050405020304" pitchFamily="18" charset="0"/>
              </a:rPr>
              <a:t>The</a:t>
            </a:r>
            <a:r>
              <a:rPr lang="en-IN" sz="2400" spc="-55" dirty="0">
                <a:latin typeface="Times New Roman" panose="02020603050405020304" pitchFamily="18" charset="0"/>
                <a:cs typeface="Times New Roman" panose="02020603050405020304" pitchFamily="18" charset="0"/>
              </a:rPr>
              <a:t> </a:t>
            </a:r>
            <a:r>
              <a:rPr lang="en-IN" sz="2400" spc="-5" dirty="0" err="1">
                <a:latin typeface="Times New Roman" panose="02020603050405020304" pitchFamily="18" charset="0"/>
                <a:cs typeface="Times New Roman" panose="02020603050405020304" pitchFamily="18" charset="0"/>
              </a:rPr>
              <a:t>krishi</a:t>
            </a:r>
            <a:r>
              <a:rPr lang="en-IN" sz="2400" spc="-6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Bhagya </a:t>
            </a:r>
            <a:r>
              <a:rPr lang="en-US" sz="2400" dirty="0">
                <a:latin typeface="Times New Roman" panose="02020603050405020304" pitchFamily="18" charset="0"/>
                <a:cs typeface="Times New Roman" panose="02020603050405020304" pitchFamily="18" charset="0"/>
              </a:rPr>
              <a:t>package</a:t>
            </a:r>
            <a:r>
              <a:rPr lang="en-US" sz="2400" spc="-3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has</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been</a:t>
            </a:r>
            <a:r>
              <a:rPr lang="en-US" sz="2400" spc="-1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divided</a:t>
            </a:r>
            <a:r>
              <a:rPr lang="en-US" sz="2400" spc="-10"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into</a:t>
            </a:r>
            <a:r>
              <a:rPr lang="en-US" sz="2400" spc="-25" dirty="0">
                <a:latin typeface="Times New Roman" panose="02020603050405020304" pitchFamily="18" charset="0"/>
                <a:cs typeface="Times New Roman" panose="02020603050405020304" pitchFamily="18" charset="0"/>
              </a:rPr>
              <a:t> </a:t>
            </a:r>
            <a:r>
              <a:rPr lang="en-US" sz="2400" spc="-5" dirty="0">
                <a:latin typeface="Times New Roman" panose="02020603050405020304" pitchFamily="18" charset="0"/>
                <a:cs typeface="Times New Roman" panose="02020603050405020304" pitchFamily="18" charset="0"/>
              </a:rPr>
              <a:t>two</a:t>
            </a:r>
            <a:r>
              <a:rPr lang="en-US" sz="2400" dirty="0">
                <a:latin typeface="Times New Roman" panose="02020603050405020304" pitchFamily="18" charset="0"/>
                <a:cs typeface="Times New Roman" panose="02020603050405020304" pitchFamily="18" charset="0"/>
              </a:rPr>
              <a:t> groups</a:t>
            </a:r>
          </a:p>
          <a:p>
            <a:pPr>
              <a:buFont typeface="Wingdings" panose="05000000000000000000" pitchFamily="2" charset="2"/>
              <a:buChar char="ü"/>
            </a:pP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a.</a:t>
            </a:r>
            <a:r>
              <a:rPr lang="en-US" sz="2400" b="1" spc="-2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With</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poly</a:t>
            </a:r>
            <a:r>
              <a:rPr lang="en-US" sz="2400" b="1" spc="-15"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house</a:t>
            </a:r>
            <a:r>
              <a:rPr lang="en-US" sz="2400" b="1" spc="-2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- 50%</a:t>
            </a:r>
            <a:r>
              <a:rPr lang="en-US" sz="2400" b="1" spc="-1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subsidy</a:t>
            </a:r>
            <a:r>
              <a:rPr lang="en-US" sz="2400" b="1" spc="-15"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(10</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to 13</a:t>
            </a:r>
            <a:r>
              <a:rPr lang="en-US" sz="2400" b="1" spc="-10" dirty="0">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lakhs)</a:t>
            </a:r>
            <a:endParaRPr lang="en-US" sz="2400" b="1" dirty="0">
              <a:latin typeface="Times New Roman" panose="02020603050405020304" pitchFamily="18" charset="0"/>
              <a:cs typeface="Times New Roman" panose="02020603050405020304" pitchFamily="18" charset="0"/>
            </a:endParaRPr>
          </a:p>
          <a:p>
            <a:pPr marL="354965" marR="5080" indent="-342900">
              <a:spcBef>
                <a:spcPts val="100"/>
              </a:spcBef>
              <a:buFont typeface="Wingdings" panose="05000000000000000000" pitchFamily="2" charset="2"/>
              <a:buChar char="ü"/>
              <a:tabLst>
                <a:tab pos="299085" algn="l"/>
              </a:tabLst>
            </a:pPr>
            <a:endParaRPr lang="en-IN" sz="2400" b="1" spc="-5" dirty="0">
              <a:latin typeface="Times New Roman" panose="02020603050405020304" pitchFamily="18" charset="0"/>
              <a:cs typeface="Times New Roman" panose="02020603050405020304" pitchFamily="18" charset="0"/>
            </a:endParaRPr>
          </a:p>
          <a:p>
            <a:pPr marL="12065" marR="5080" indent="0">
              <a:spcBef>
                <a:spcPts val="100"/>
              </a:spcBef>
              <a:buNone/>
              <a:tabLst>
                <a:tab pos="299085" algn="l"/>
              </a:tabLst>
            </a:pPr>
            <a:r>
              <a:rPr lang="en-IN" sz="2400" b="1" spc="-5" dirty="0">
                <a:latin typeface="Times New Roman" panose="02020603050405020304" pitchFamily="18" charset="0"/>
                <a:cs typeface="Times New Roman" panose="02020603050405020304" pitchFamily="18" charset="0"/>
              </a:rPr>
              <a:t>b. Without poly</a:t>
            </a:r>
            <a:r>
              <a:rPr lang="en-IN" sz="2400" b="1" spc="-80" dirty="0">
                <a:latin typeface="Times New Roman" panose="02020603050405020304" pitchFamily="18" charset="0"/>
                <a:cs typeface="Times New Roman" panose="02020603050405020304" pitchFamily="18" charset="0"/>
              </a:rPr>
              <a:t> </a:t>
            </a:r>
            <a:r>
              <a:rPr lang="en-IN" sz="2400" b="1" spc="-5" dirty="0">
                <a:latin typeface="Times New Roman" panose="02020603050405020304" pitchFamily="18" charset="0"/>
                <a:cs typeface="Times New Roman" panose="02020603050405020304" pitchFamily="18" charset="0"/>
              </a:rPr>
              <a:t>house:</a:t>
            </a:r>
          </a:p>
          <a:p>
            <a:pPr marL="354965" marR="5080" indent="-342900">
              <a:lnSpc>
                <a:spcPct val="120000"/>
              </a:lnSpc>
              <a:spcBef>
                <a:spcPts val="100"/>
              </a:spcBef>
              <a:buFont typeface="Wingdings" panose="05000000000000000000" pitchFamily="2" charset="2"/>
              <a:buChar char="ü"/>
              <a:tabLst>
                <a:tab pos="299085" algn="l"/>
              </a:tabLst>
            </a:pPr>
            <a:endParaRPr lang="en-IN" sz="2400" spc="-5" dirty="0">
              <a:latin typeface="Times New Roman" panose="02020603050405020304" pitchFamily="18" charset="0"/>
              <a:cs typeface="Times New Roman" panose="02020603050405020304" pitchFamily="18" charset="0"/>
            </a:endParaRPr>
          </a:p>
          <a:p>
            <a:pPr marL="354965" marR="5080" indent="-342900">
              <a:lnSpc>
                <a:spcPct val="120000"/>
              </a:lnSpc>
              <a:spcBef>
                <a:spcPts val="100"/>
              </a:spcBef>
              <a:buFont typeface="Wingdings" panose="05000000000000000000" pitchFamily="2" charset="2"/>
              <a:buChar char="ü"/>
              <a:tabLst>
                <a:tab pos="299085" algn="l"/>
              </a:tabLst>
            </a:pPr>
            <a:r>
              <a:rPr lang="en-IN" sz="2400" dirty="0">
                <a:latin typeface="Times New Roman" panose="02020603050405020304" pitchFamily="18" charset="0"/>
                <a:cs typeface="Times New Roman" panose="02020603050405020304" pitchFamily="18" charset="0"/>
              </a:rPr>
              <a:t>Horticulture</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crops: 80%(1.6</a:t>
            </a:r>
            <a:r>
              <a:rPr lang="en-IN" sz="2400" spc="-2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lakhs</a:t>
            </a:r>
            <a:r>
              <a:rPr lang="en-IN" sz="2400" dirty="0">
                <a:latin typeface="Times New Roman" panose="02020603050405020304" pitchFamily="18" charset="0"/>
                <a:cs typeface="Times New Roman" panose="02020603050405020304" pitchFamily="18" charset="0"/>
              </a:rPr>
              <a:t> ) subsidy</a:t>
            </a:r>
            <a:r>
              <a:rPr lang="en-IN" sz="2400" spc="-5"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for </a:t>
            </a:r>
            <a:r>
              <a:rPr lang="en-IN" sz="2400" spc="-5" dirty="0">
                <a:latin typeface="Times New Roman" panose="02020603050405020304" pitchFamily="18" charset="0"/>
                <a:cs typeface="Times New Roman" panose="02020603050405020304" pitchFamily="18" charset="0"/>
              </a:rPr>
              <a:t>general</a:t>
            </a:r>
            <a:r>
              <a:rPr lang="en-IN" sz="2400" spc="-1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category </a:t>
            </a:r>
            <a:r>
              <a:rPr lang="en-IN" sz="2400" spc="-484"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and 90%</a:t>
            </a:r>
            <a:r>
              <a:rPr lang="en-IN" sz="2400" dirty="0">
                <a:latin typeface="Times New Roman" panose="02020603050405020304" pitchFamily="18" charset="0"/>
                <a:cs typeface="Times New Roman" panose="02020603050405020304" pitchFamily="18" charset="0"/>
              </a:rPr>
              <a:t> (1.8 </a:t>
            </a:r>
            <a:r>
              <a:rPr lang="en-IN" sz="2400" spc="-5" dirty="0">
                <a:latin typeface="Times New Roman" panose="02020603050405020304" pitchFamily="18" charset="0"/>
                <a:cs typeface="Times New Roman" panose="02020603050405020304" pitchFamily="18" charset="0"/>
              </a:rPr>
              <a:t>lakhs)for</a:t>
            </a:r>
            <a:r>
              <a:rPr lang="en-IN" sz="2400" spc="-10" dirty="0">
                <a:latin typeface="Times New Roman" panose="02020603050405020304" pitchFamily="18" charset="0"/>
                <a:cs typeface="Times New Roman" panose="02020603050405020304" pitchFamily="18" charset="0"/>
              </a:rPr>
              <a:t> </a:t>
            </a:r>
            <a:r>
              <a:rPr lang="en-IN" sz="2400" spc="-35" dirty="0">
                <a:latin typeface="Times New Roman" panose="02020603050405020304" pitchFamily="18" charset="0"/>
                <a:cs typeface="Times New Roman" panose="02020603050405020304" pitchFamily="18" charset="0"/>
              </a:rPr>
              <a:t>SC/ST.</a:t>
            </a:r>
            <a:endParaRPr lang="en-IN" sz="2400" dirty="0">
              <a:latin typeface="Times New Roman" panose="02020603050405020304" pitchFamily="18" charset="0"/>
              <a:cs typeface="Times New Roman" panose="02020603050405020304" pitchFamily="18" charset="0"/>
            </a:endParaRPr>
          </a:p>
          <a:p>
            <a:pPr marL="354965" marR="385445" indent="-342900">
              <a:lnSpc>
                <a:spcPct val="120000"/>
              </a:lnSpc>
              <a:buFont typeface="Wingdings" panose="05000000000000000000" pitchFamily="2" charset="2"/>
              <a:buChar char="ü"/>
              <a:tabLst>
                <a:tab pos="299085" algn="l"/>
              </a:tabLst>
            </a:pPr>
            <a:r>
              <a:rPr lang="en-IN" sz="2400" dirty="0">
                <a:latin typeface="Times New Roman" panose="02020603050405020304" pitchFamily="18" charset="0"/>
                <a:cs typeface="Times New Roman" panose="02020603050405020304" pitchFamily="18" charset="0"/>
              </a:rPr>
              <a:t>Agriculture</a:t>
            </a:r>
            <a:r>
              <a:rPr lang="en-IN" sz="2400" spc="-5" dirty="0">
                <a:latin typeface="Times New Roman" panose="02020603050405020304" pitchFamily="18" charset="0"/>
                <a:cs typeface="Times New Roman" panose="02020603050405020304" pitchFamily="18" charset="0"/>
              </a:rPr>
              <a:t> crops: 80%(1 lakh</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subsidy</a:t>
            </a:r>
            <a:r>
              <a:rPr lang="en-IN" sz="2400" spc="-5"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for</a:t>
            </a:r>
            <a:r>
              <a:rPr lang="en-IN" sz="2400" spc="10"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general category </a:t>
            </a:r>
            <a:r>
              <a:rPr lang="en-IN" sz="2400" spc="-484" dirty="0">
                <a:latin typeface="Times New Roman" panose="02020603050405020304" pitchFamily="18" charset="0"/>
                <a:cs typeface="Times New Roman" panose="02020603050405020304" pitchFamily="18" charset="0"/>
              </a:rPr>
              <a:t> </a:t>
            </a:r>
            <a:r>
              <a:rPr lang="en-IN" sz="2400" spc="-5" dirty="0">
                <a:latin typeface="Times New Roman" panose="02020603050405020304" pitchFamily="18" charset="0"/>
                <a:cs typeface="Times New Roman" panose="02020603050405020304" pitchFamily="18" charset="0"/>
              </a:rPr>
              <a:t>and 90%</a:t>
            </a:r>
            <a:r>
              <a:rPr lang="en-IN" sz="2400" dirty="0">
                <a:latin typeface="Times New Roman" panose="02020603050405020304" pitchFamily="18" charset="0"/>
                <a:cs typeface="Times New Roman" panose="02020603050405020304" pitchFamily="18" charset="0"/>
              </a:rPr>
              <a:t> (1.1 </a:t>
            </a:r>
            <a:r>
              <a:rPr lang="en-IN" sz="2400" spc="-5" dirty="0">
                <a:latin typeface="Times New Roman" panose="02020603050405020304" pitchFamily="18" charset="0"/>
                <a:cs typeface="Times New Roman" panose="02020603050405020304" pitchFamily="18" charset="0"/>
              </a:rPr>
              <a:t>lakhs)</a:t>
            </a:r>
            <a:r>
              <a:rPr lang="en-IN" sz="2400" spc="-1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for SC/ST.</a:t>
            </a:r>
          </a:p>
        </p:txBody>
      </p:sp>
      <p:pic>
        <p:nvPicPr>
          <p:cNvPr id="1026" name="Picture 2" descr="Catalogue - Shravan Green House India in Aurangabad, Sangli - Justdial">
            <a:extLst>
              <a:ext uri="{FF2B5EF4-FFF2-40B4-BE49-F238E27FC236}">
                <a16:creationId xmlns:a16="http://schemas.microsoft.com/office/drawing/2014/main" id="{8D469BE5-44FE-CBDC-A628-E1B7EDCCC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12EB70C-FC84-D903-36A8-AD8BCD662294}"/>
              </a:ext>
            </a:extLst>
          </p:cNvPr>
          <p:cNvSpPr>
            <a:spLocks noGrp="1"/>
          </p:cNvSpPr>
          <p:nvPr>
            <p:ph type="sldNum" sz="quarter" idx="12"/>
          </p:nvPr>
        </p:nvSpPr>
        <p:spPr>
          <a:xfrm>
            <a:off x="8610600" y="6356350"/>
            <a:ext cx="2743200" cy="365125"/>
          </a:xfrm>
        </p:spPr>
        <p:txBody>
          <a:bodyPr>
            <a:normAutofit/>
          </a:bodyPr>
          <a:lstStyle/>
          <a:p>
            <a:pPr>
              <a:spcAft>
                <a:spcPts val="600"/>
              </a:spcAft>
            </a:pPr>
            <a:fld id="{D99FA36A-733B-4FA8-82C5-A0DC086C6864}" type="slidenum">
              <a:rPr lang="en-IN" smtClean="0"/>
              <a:pPr>
                <a:spcAft>
                  <a:spcPts val="600"/>
                </a:spcAft>
              </a:pPr>
              <a:t>53</a:t>
            </a:fld>
            <a:endParaRPr lang="en-IN"/>
          </a:p>
        </p:txBody>
      </p:sp>
    </p:spTree>
    <p:extLst>
      <p:ext uri="{BB962C8B-B14F-4D97-AF65-F5344CB8AC3E}">
        <p14:creationId xmlns:p14="http://schemas.microsoft.com/office/powerpoint/2010/main" val="3922466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269E-FE96-F03B-E4AE-6320FDD1DB63}"/>
              </a:ext>
            </a:extLst>
          </p:cNvPr>
          <p:cNvSpPr>
            <a:spLocks noGrp="1"/>
          </p:cNvSpPr>
          <p:nvPr>
            <p:ph type="title"/>
          </p:nvPr>
        </p:nvSpPr>
        <p:spPr>
          <a:xfrm>
            <a:off x="1136428" y="627564"/>
            <a:ext cx="7474172" cy="1325563"/>
          </a:xfrm>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Impact of Krishi Bhagya scheme</a:t>
            </a:r>
            <a:endParaRPr lang="en-IN"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219B692-49EA-B41C-433A-0F088C4E74F2}"/>
              </a:ext>
            </a:extLst>
          </p:cNvPr>
          <p:cNvSpPr>
            <a:spLocks noGrp="1"/>
          </p:cNvSpPr>
          <p:nvPr>
            <p:ph idx="1"/>
          </p:nvPr>
        </p:nvSpPr>
        <p:spPr>
          <a:xfrm>
            <a:off x="907829" y="1842744"/>
            <a:ext cx="7702771" cy="4743113"/>
          </a:xfrm>
        </p:spPr>
        <p:txBody>
          <a:bodyPr anchor="ctr">
            <a:normAutofit/>
          </a:bodyPr>
          <a:lstStyle/>
          <a:p>
            <a:pPr algn="just"/>
            <a:r>
              <a:rPr lang="en-US" sz="2600" dirty="0">
                <a:latin typeface="Times New Roman" panose="02020603050405020304" pitchFamily="18" charset="0"/>
                <a:cs typeface="Times New Roman" panose="02020603050405020304" pitchFamily="18" charset="0"/>
              </a:rPr>
              <a:t>The fact that about more than one lakh farm ponds were constructed after KBS introduction is a commendable performance. </a:t>
            </a:r>
          </a:p>
          <a:p>
            <a:pPr algn="just"/>
            <a:r>
              <a:rPr lang="en-US" sz="2600" dirty="0">
                <a:latin typeface="Times New Roman" panose="02020603050405020304" pitchFamily="18" charset="0"/>
                <a:cs typeface="Times New Roman" panose="02020603050405020304" pitchFamily="18" charset="0"/>
              </a:rPr>
              <a:t>Cropping intensity and cropping pattern has been improved.</a:t>
            </a:r>
          </a:p>
          <a:p>
            <a:pPr algn="just"/>
            <a:r>
              <a:rPr lang="en-US" sz="2600" dirty="0">
                <a:latin typeface="Times New Roman" panose="02020603050405020304" pitchFamily="18" charset="0"/>
                <a:cs typeface="Times New Roman" panose="02020603050405020304" pitchFamily="18" charset="0"/>
              </a:rPr>
              <a:t>Further, the scheme emphasized on utilizing water effectively through micro irrigation facility to reap full benefits for crop production. </a:t>
            </a:r>
            <a:endParaRPr lang="en-IN" sz="2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ain">
            <a:extLst>
              <a:ext uri="{FF2B5EF4-FFF2-40B4-BE49-F238E27FC236}">
                <a16:creationId xmlns:a16="http://schemas.microsoft.com/office/drawing/2014/main" id="{DCB976A5-8276-9AB3-58CE-10B375ECA9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7158" y="2596242"/>
            <a:ext cx="1417299" cy="1417299"/>
          </a:xfrm>
          <a:prstGeom prst="rect">
            <a:avLst/>
          </a:prstGeom>
        </p:spPr>
      </p:pic>
      <p:sp>
        <p:nvSpPr>
          <p:cNvPr id="4" name="Slide Number Placeholder 3">
            <a:extLst>
              <a:ext uri="{FF2B5EF4-FFF2-40B4-BE49-F238E27FC236}">
                <a16:creationId xmlns:a16="http://schemas.microsoft.com/office/drawing/2014/main" id="{868E3698-61E3-C349-F8F7-1BE06FB3D323}"/>
              </a:ext>
            </a:extLst>
          </p:cNvPr>
          <p:cNvSpPr>
            <a:spLocks noGrp="1"/>
          </p:cNvSpPr>
          <p:nvPr>
            <p:ph type="sldNum" sz="quarter" idx="12"/>
          </p:nvPr>
        </p:nvSpPr>
        <p:spPr/>
        <p:txBody>
          <a:bodyPr/>
          <a:lstStyle/>
          <a:p>
            <a:fld id="{D99FA36A-733B-4FA8-82C5-A0DC086C6864}" type="slidenum">
              <a:rPr lang="en-IN" smtClean="0"/>
              <a:t>54</a:t>
            </a:fld>
            <a:endParaRPr lang="en-IN"/>
          </a:p>
        </p:txBody>
      </p:sp>
    </p:spTree>
    <p:extLst>
      <p:ext uri="{BB962C8B-B14F-4D97-AF65-F5344CB8AC3E}">
        <p14:creationId xmlns:p14="http://schemas.microsoft.com/office/powerpoint/2010/main" val="2334902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A picture containing grass, outdoor, field, outdoor object&#10;&#10;Description automatically generated">
            <a:extLst>
              <a:ext uri="{FF2B5EF4-FFF2-40B4-BE49-F238E27FC236}">
                <a16:creationId xmlns:a16="http://schemas.microsoft.com/office/drawing/2014/main" id="{7847086B-DBC6-CF9E-901C-7EE0211D4B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42" b="12507"/>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1AE9A35-283E-4C48-B194-F59EC225112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dirty="0">
                <a:solidFill>
                  <a:schemeClr val="tx1">
                    <a:lumMod val="85000"/>
                    <a:lumOff val="15000"/>
                  </a:schemeClr>
                </a:solidFill>
                <a:latin typeface="Times New Roman" panose="02020603050405020304" pitchFamily="18" charset="0"/>
                <a:cs typeface="Times New Roman" panose="02020603050405020304" pitchFamily="18" charset="0"/>
              </a:rPr>
              <a:t>KRISHI YANTRA DHARE SCHEME</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E217F99-5CF4-E967-55CD-B7E1600AD886}"/>
              </a:ext>
            </a:extLst>
          </p:cNvPr>
          <p:cNvSpPr>
            <a:spLocks noGrp="1"/>
          </p:cNvSpPr>
          <p:nvPr>
            <p:ph type="sldNum" sz="quarter" idx="12"/>
          </p:nvPr>
        </p:nvSpPr>
        <p:spPr/>
        <p:txBody>
          <a:bodyPr/>
          <a:lstStyle/>
          <a:p>
            <a:fld id="{D99FA36A-733B-4FA8-82C5-A0DC086C6864}" type="slidenum">
              <a:rPr lang="en-IN" smtClean="0"/>
              <a:t>55</a:t>
            </a:fld>
            <a:endParaRPr lang="en-IN"/>
          </a:p>
        </p:txBody>
      </p:sp>
    </p:spTree>
    <p:extLst>
      <p:ext uri="{BB962C8B-B14F-4D97-AF65-F5344CB8AC3E}">
        <p14:creationId xmlns:p14="http://schemas.microsoft.com/office/powerpoint/2010/main" val="574044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89F6679-2BF8-0C8C-6731-CCE6F19F0340}"/>
              </a:ext>
            </a:extLst>
          </p:cNvPr>
          <p:cNvSpPr>
            <a:spLocks noGrp="1"/>
          </p:cNvSpPr>
          <p:nvPr>
            <p:ph idx="1"/>
          </p:nvPr>
        </p:nvSpPr>
        <p:spPr>
          <a:xfrm>
            <a:off x="838200" y="1825625"/>
            <a:ext cx="10515600" cy="4351338"/>
          </a:xfrm>
        </p:spPr>
        <p:txBody>
          <a:bodyPr>
            <a:normAutofit/>
          </a:bodyPr>
          <a:lstStyle/>
          <a:p>
            <a:r>
              <a:rPr lang="en-US" sz="2600" b="0" i="0" dirty="0">
                <a:effectLst/>
                <a:latin typeface="Times New Roman" panose="02020603050405020304" pitchFamily="18" charset="0"/>
                <a:cs typeface="Times New Roman" panose="02020603050405020304" pitchFamily="18" charset="0"/>
              </a:rPr>
              <a:t>Indian agriculture is undergoing a gradual shift from dependence on human  and animal power to mechanical power because of increasing cost and scarcity of </a:t>
            </a:r>
            <a:r>
              <a:rPr lang="en-US" sz="2600" b="0" i="0" dirty="0" err="1">
                <a:effectLst/>
                <a:latin typeface="Times New Roman" panose="02020603050405020304" pitchFamily="18" charset="0"/>
                <a:cs typeface="Times New Roman" panose="02020603050405020304" pitchFamily="18" charset="0"/>
              </a:rPr>
              <a:t>labour</a:t>
            </a:r>
            <a:r>
              <a:rPr lang="en-US" sz="2600" b="0" i="0" dirty="0">
                <a:effectLst/>
                <a:latin typeface="Times New Roman" panose="02020603050405020304" pitchFamily="18" charset="0"/>
                <a:cs typeface="Times New Roman" panose="02020603050405020304" pitchFamily="18" charset="0"/>
              </a:rPr>
              <a:t>.</a:t>
            </a:r>
          </a:p>
          <a:p>
            <a:r>
              <a:rPr lang="en-US" sz="2600" b="0" i="0" dirty="0">
                <a:effectLst/>
                <a:latin typeface="Times New Roman" panose="02020603050405020304" pitchFamily="18" charset="0"/>
                <a:cs typeface="Times New Roman" panose="02020603050405020304" pitchFamily="18" charset="0"/>
              </a:rPr>
              <a:t>Further, use of mechanical power has a direct bearing on the productivity of crops apart from reducing the drudgery and facilitating timeliness of agricultural operations. Thus there is a strong need for taking farm mechanization. </a:t>
            </a:r>
          </a:p>
          <a:p>
            <a:r>
              <a:rPr lang="en-US" sz="2600" b="0" i="0" dirty="0">
                <a:effectLst/>
                <a:latin typeface="Times New Roman" panose="02020603050405020304" pitchFamily="18" charset="0"/>
                <a:cs typeface="Times New Roman" panose="02020603050405020304" pitchFamily="18" charset="0"/>
              </a:rPr>
              <a:t>Under Krishi Yantra </a:t>
            </a:r>
            <a:r>
              <a:rPr lang="en-US" sz="2600" b="0" i="0" dirty="0" err="1">
                <a:effectLst/>
                <a:latin typeface="Times New Roman" panose="02020603050405020304" pitchFamily="18" charset="0"/>
                <a:cs typeface="Times New Roman" panose="02020603050405020304" pitchFamily="18" charset="0"/>
              </a:rPr>
              <a:t>Dhare</a:t>
            </a:r>
            <a:r>
              <a:rPr lang="en-US" sz="2600" b="0" i="0" dirty="0">
                <a:effectLst/>
                <a:latin typeface="Times New Roman" panose="02020603050405020304" pitchFamily="18" charset="0"/>
                <a:cs typeface="Times New Roman" panose="02020603050405020304" pitchFamily="18" charset="0"/>
              </a:rPr>
              <a:t> scheme ,Custom Hire Service Centre (CHSC) were established at </a:t>
            </a:r>
            <a:r>
              <a:rPr lang="en-US" sz="2600" b="0" i="0" dirty="0" err="1">
                <a:effectLst/>
                <a:latin typeface="Times New Roman" panose="02020603050405020304" pitchFamily="18" charset="0"/>
                <a:cs typeface="Times New Roman" panose="02020603050405020304" pitchFamily="18" charset="0"/>
              </a:rPr>
              <a:t>hobli</a:t>
            </a:r>
            <a:r>
              <a:rPr lang="en-US" sz="2600" b="0" i="0" dirty="0">
                <a:effectLst/>
                <a:latin typeface="Times New Roman" panose="02020603050405020304" pitchFamily="18" charset="0"/>
                <a:cs typeface="Times New Roman" panose="02020603050405020304" pitchFamily="18" charset="0"/>
              </a:rPr>
              <a:t>-level in the state.</a:t>
            </a:r>
            <a:endParaRPr lang="en-IN" sz="2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7731289-6953-60CC-6176-828A19D2E2E3}"/>
              </a:ext>
            </a:extLst>
          </p:cNvPr>
          <p:cNvSpPr>
            <a:spLocks noGrp="1"/>
          </p:cNvSpPr>
          <p:nvPr>
            <p:ph type="sldNum" sz="quarter" idx="12"/>
          </p:nvPr>
        </p:nvSpPr>
        <p:spPr/>
        <p:txBody>
          <a:bodyPr/>
          <a:lstStyle/>
          <a:p>
            <a:fld id="{D99FA36A-733B-4FA8-82C5-A0DC086C6864}" type="slidenum">
              <a:rPr lang="en-IN" smtClean="0"/>
              <a:t>56</a:t>
            </a:fld>
            <a:endParaRPr lang="en-IN"/>
          </a:p>
        </p:txBody>
      </p:sp>
    </p:spTree>
    <p:extLst>
      <p:ext uri="{BB962C8B-B14F-4D97-AF65-F5344CB8AC3E}">
        <p14:creationId xmlns:p14="http://schemas.microsoft.com/office/powerpoint/2010/main" val="3675713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A0DB9BE-1C18-4768-90E5-7DB55B1198E8}"/>
              </a:ext>
            </a:extLst>
          </p:cNvPr>
          <p:cNvSpPr>
            <a:spLocks noGrp="1"/>
          </p:cNvSpPr>
          <p:nvPr>
            <p:ph idx="1"/>
          </p:nvPr>
        </p:nvSpPr>
        <p:spPr>
          <a:xfrm>
            <a:off x="645694" y="1161481"/>
            <a:ext cx="10795191" cy="5195775"/>
          </a:xfrm>
        </p:spPr>
        <p:txBody>
          <a:bodyPr>
            <a:normAutofit/>
          </a:bodyPr>
          <a:lstStyle/>
          <a:p>
            <a:r>
              <a:rPr lang="en-IN" sz="2400" dirty="0">
                <a:latin typeface="Times New Roman" panose="02020603050405020304" pitchFamily="18" charset="0"/>
                <a:cs typeface="Times New Roman" panose="02020603050405020304" pitchFamily="18" charset="0"/>
              </a:rPr>
              <a:t>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scheme was started in the Year 2014-15.</a:t>
            </a:r>
          </a:p>
          <a:p>
            <a:r>
              <a:rPr lang="en-IN" sz="2400" dirty="0">
                <a:latin typeface="Times New Roman" panose="02020603050405020304" pitchFamily="18" charset="0"/>
                <a:cs typeface="Times New Roman" panose="02020603050405020304" pitchFamily="18" charset="0"/>
              </a:rPr>
              <a:t>Under 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the districts have been divided into 3 Slabs viz., Slab -1  = Rs.40.00 lakhs , Slab-2 = Rs.75.00 lakhs &amp; Slab-3 = Rs.100.00 lakhs. </a:t>
            </a:r>
          </a:p>
          <a:p>
            <a:r>
              <a:rPr lang="en-IN" sz="2400" dirty="0">
                <a:latin typeface="Times New Roman" panose="02020603050405020304" pitchFamily="18" charset="0"/>
                <a:cs typeface="Times New Roman" panose="02020603050405020304" pitchFamily="18" charset="0"/>
              </a:rPr>
              <a:t>The </a:t>
            </a:r>
            <a:r>
              <a:rPr lang="en-IN" sz="2400" dirty="0" err="1">
                <a:latin typeface="Times New Roman" panose="02020603050405020304" pitchFamily="18" charset="0"/>
                <a:cs typeface="Times New Roman" panose="02020603050405020304" pitchFamily="18" charset="0"/>
              </a:rPr>
              <a:t>equipments</a:t>
            </a:r>
            <a:r>
              <a:rPr lang="en-IN" sz="2400" dirty="0">
                <a:latin typeface="Times New Roman" panose="02020603050405020304" pitchFamily="18" charset="0"/>
                <a:cs typeface="Times New Roman" panose="02020603050405020304" pitchFamily="18" charset="0"/>
              </a:rPr>
              <a:t> of worth Rs.40.00 lakhs, Rs.75.00 lakhs &amp; Rs.100.00 lakhs are shelved in the 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Centres..</a:t>
            </a:r>
          </a:p>
          <a:p>
            <a:pPr>
              <a:spcAft>
                <a:spcPts val="1000"/>
              </a:spcAft>
            </a:pPr>
            <a:r>
              <a:rPr lang="en-US" sz="2400" dirty="0">
                <a:latin typeface="Times New Roman" panose="02020603050405020304" pitchFamily="18" charset="0"/>
                <a:cs typeface="Times New Roman" panose="02020603050405020304" pitchFamily="18" charset="0"/>
              </a:rPr>
              <a:t>Krishi Yantra </a:t>
            </a:r>
            <a:r>
              <a:rPr lang="en-US" sz="2400" dirty="0" err="1">
                <a:latin typeface="Times New Roman" panose="02020603050405020304" pitchFamily="18" charset="0"/>
                <a:cs typeface="Times New Roman" panose="02020603050405020304" pitchFamily="18" charset="0"/>
              </a:rPr>
              <a:t>Dhare</a:t>
            </a:r>
            <a:r>
              <a:rPr lang="en-US" sz="2400" dirty="0">
                <a:latin typeface="Times New Roman" panose="02020603050405020304" pitchFamily="18" charset="0"/>
                <a:cs typeface="Times New Roman" panose="02020603050405020304" pitchFamily="18" charset="0"/>
              </a:rPr>
              <a:t> centers are established through Service Providers in phased manner on a PPP model. </a:t>
            </a:r>
          </a:p>
          <a:p>
            <a:pPr>
              <a:spcAft>
                <a:spcPts val="1000"/>
              </a:spcAft>
            </a:pPr>
            <a:r>
              <a:rPr lang="en-US" sz="2400" dirty="0">
                <a:latin typeface="Times New Roman" panose="02020603050405020304" pitchFamily="18" charset="0"/>
                <a:cs typeface="Times New Roman" panose="02020603050405020304" pitchFamily="18" charset="0"/>
              </a:rPr>
              <a:t>The </a:t>
            </a:r>
            <a:r>
              <a:rPr lang="en-IN" sz="2400" dirty="0">
                <a:latin typeface="Times New Roman" panose="02020603050405020304" pitchFamily="18" charset="0"/>
                <a:cs typeface="Times New Roman" panose="02020603050405020304" pitchFamily="18" charset="0"/>
              </a:rPr>
              <a:t>Subsidy Pattern under CHSC is in 70:30 ratio, where 70% subsidy is given from Government and 30 % is borne by the Service Provider. </a:t>
            </a:r>
          </a:p>
          <a:p>
            <a:r>
              <a:rPr lang="en-IN" sz="2400" dirty="0">
                <a:latin typeface="Times New Roman" panose="02020603050405020304" pitchFamily="18" charset="0"/>
                <a:cs typeface="Times New Roman" panose="02020603050405020304" pitchFamily="18" charset="0"/>
              </a:rPr>
              <a:t>Out of 70% subsidy, 40% subsidy is given under SMAM and remaining 30% is being given by state govt.</a:t>
            </a:r>
          </a:p>
        </p:txBody>
      </p:sp>
      <p:sp>
        <p:nvSpPr>
          <p:cNvPr id="2" name="Slide Number Placeholder 1">
            <a:extLst>
              <a:ext uri="{FF2B5EF4-FFF2-40B4-BE49-F238E27FC236}">
                <a16:creationId xmlns:a16="http://schemas.microsoft.com/office/drawing/2014/main" id="{0EEE1EA9-1F0B-9A75-CA2D-A7734B3FFF9B}"/>
              </a:ext>
            </a:extLst>
          </p:cNvPr>
          <p:cNvSpPr>
            <a:spLocks noGrp="1"/>
          </p:cNvSpPr>
          <p:nvPr>
            <p:ph type="sldNum" sz="quarter" idx="12"/>
          </p:nvPr>
        </p:nvSpPr>
        <p:spPr/>
        <p:txBody>
          <a:bodyPr/>
          <a:lstStyle/>
          <a:p>
            <a:fld id="{D99FA36A-733B-4FA8-82C5-A0DC086C6864}" type="slidenum">
              <a:rPr lang="en-IN" smtClean="0"/>
              <a:t>57</a:t>
            </a:fld>
            <a:endParaRPr lang="en-IN"/>
          </a:p>
        </p:txBody>
      </p:sp>
    </p:spTree>
    <p:extLst>
      <p:ext uri="{BB962C8B-B14F-4D97-AF65-F5344CB8AC3E}">
        <p14:creationId xmlns:p14="http://schemas.microsoft.com/office/powerpoint/2010/main" val="2539573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9022E6-FBAE-B893-FF61-96366A98C559}"/>
              </a:ext>
            </a:extLst>
          </p:cNvPr>
          <p:cNvSpPr>
            <a:spLocks noGrp="1"/>
          </p:cNvSpPr>
          <p:nvPr>
            <p:ph type="title"/>
          </p:nvPr>
        </p:nvSpPr>
        <p:spPr>
          <a:xfrm>
            <a:off x="686834" y="1153572"/>
            <a:ext cx="3200400" cy="4461163"/>
          </a:xfrm>
        </p:spPr>
        <p:txBody>
          <a:bodyPr>
            <a:normAutofit/>
          </a:bodyPr>
          <a:lstStyle/>
          <a:p>
            <a:r>
              <a:rPr lang="en-US" b="1" i="0" u="sng">
                <a:solidFill>
                  <a:srgbClr val="FFFFFF"/>
                </a:solidFill>
                <a:effectLst/>
                <a:latin typeface="Source Sans Pro" panose="020B0503030403020204" pitchFamily="34" charset="0"/>
              </a:rPr>
              <a:t> </a:t>
            </a:r>
            <a:br>
              <a:rPr lang="en-US" b="1" i="0" u="sng">
                <a:solidFill>
                  <a:srgbClr val="FFFFFF"/>
                </a:solidFill>
                <a:effectLst/>
                <a:latin typeface="Source Sans Pro" panose="020B0503030403020204" pitchFamily="34" charset="0"/>
              </a:rPr>
            </a:br>
            <a:r>
              <a:rPr lang="en-US" b="1" i="0" u="sng">
                <a:solidFill>
                  <a:srgbClr val="FFFFFF"/>
                </a:solidFill>
                <a:effectLst/>
                <a:latin typeface="Source Sans Pro" panose="020B0503030403020204" pitchFamily="34" charset="0"/>
              </a:rPr>
              <a:t>Objectives</a:t>
            </a:r>
            <a:br>
              <a:rPr lang="en-US" b="0" i="0">
                <a:solidFill>
                  <a:srgbClr val="FFFFFF"/>
                </a:solidFill>
                <a:effectLst/>
                <a:latin typeface="Source Sans Pro" panose="020B0503030403020204" pitchFamily="34" charset="0"/>
              </a:rPr>
            </a:br>
            <a:endParaRPr lang="en-IN">
              <a:solidFill>
                <a:srgbClr val="FFFFFF"/>
              </a:solidFill>
            </a:endParaRP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B378199-D6B5-5E1D-DFA5-5AD3CCCA05F9}"/>
              </a:ext>
            </a:extLst>
          </p:cNvPr>
          <p:cNvSpPr>
            <a:spLocks noGrp="1"/>
          </p:cNvSpPr>
          <p:nvPr>
            <p:ph idx="1"/>
          </p:nvPr>
        </p:nvSpPr>
        <p:spPr>
          <a:xfrm>
            <a:off x="4447308" y="591344"/>
            <a:ext cx="6906491" cy="5585619"/>
          </a:xfrm>
        </p:spPr>
        <p:txBody>
          <a:bodyPr anchor="ctr">
            <a:normAutofit/>
          </a:bodyPr>
          <a:lstStyle/>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provide machineries at farm gate.</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enhance the production and productivity of the crops</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provide High- Tech farm machinery services to small and marginal farmers in time</a:t>
            </a: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mitigate problem of </a:t>
            </a:r>
            <a:r>
              <a:rPr lang="en-US" b="0" i="0" dirty="0" err="1">
                <a:effectLst/>
                <a:latin typeface="Times New Roman" panose="02020603050405020304" pitchFamily="18" charset="0"/>
                <a:cs typeface="Times New Roman" panose="02020603050405020304" pitchFamily="18" charset="0"/>
              </a:rPr>
              <a:t>labour</a:t>
            </a:r>
            <a:endParaRPr lang="en-US" b="0" i="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To increase profitability of the farmers</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 run the </a:t>
            </a:r>
            <a:r>
              <a:rPr lang="en-US" dirty="0" err="1">
                <a:latin typeface="Times New Roman" panose="02020603050405020304" pitchFamily="18" charset="0"/>
                <a:cs typeface="Times New Roman" panose="02020603050405020304" pitchFamily="18" charset="0"/>
              </a:rPr>
              <a:t>centres</a:t>
            </a:r>
            <a:r>
              <a:rPr lang="en-US" dirty="0">
                <a:latin typeface="Times New Roman" panose="02020603050405020304" pitchFamily="18" charset="0"/>
                <a:cs typeface="Times New Roman" panose="02020603050405020304" pitchFamily="18" charset="0"/>
              </a:rPr>
              <a:t> throughout the year effectively and efficiently.</a:t>
            </a:r>
            <a:endParaRPr lang="en-US" b="0" i="0"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65FC7AE-F44E-36A7-78DC-7031642762D8}"/>
              </a:ext>
            </a:extLst>
          </p:cNvPr>
          <p:cNvSpPr>
            <a:spLocks noGrp="1"/>
          </p:cNvSpPr>
          <p:nvPr>
            <p:ph type="sldNum" sz="quarter" idx="12"/>
          </p:nvPr>
        </p:nvSpPr>
        <p:spPr/>
        <p:txBody>
          <a:bodyPr/>
          <a:lstStyle/>
          <a:p>
            <a:fld id="{D99FA36A-733B-4FA8-82C5-A0DC086C6864}" type="slidenum">
              <a:rPr lang="en-IN" smtClean="0"/>
              <a:t>58</a:t>
            </a:fld>
            <a:endParaRPr lang="en-IN"/>
          </a:p>
        </p:txBody>
      </p:sp>
    </p:spTree>
    <p:extLst>
      <p:ext uri="{BB962C8B-B14F-4D97-AF65-F5344CB8AC3E}">
        <p14:creationId xmlns:p14="http://schemas.microsoft.com/office/powerpoint/2010/main" val="2369384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AA25B-5921-8CA7-CABF-C348C946486F}"/>
              </a:ext>
            </a:extLst>
          </p:cNvPr>
          <p:cNvSpPr>
            <a:spLocks noGrp="1"/>
          </p:cNvSpPr>
          <p:nvPr>
            <p:ph type="title"/>
          </p:nvPr>
        </p:nvSpPr>
        <p:spPr>
          <a:xfrm>
            <a:off x="835152" y="1199217"/>
            <a:ext cx="3374136" cy="445956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IN" sz="5200" dirty="0">
                <a:latin typeface="Times New Roman" panose="02020603050405020304" pitchFamily="18" charset="0"/>
                <a:cs typeface="Times New Roman" panose="02020603050405020304" pitchFamily="18" charset="0"/>
              </a:rPr>
              <a:t>Features</a:t>
            </a:r>
          </a:p>
        </p:txBody>
      </p:sp>
      <p:graphicFrame>
        <p:nvGraphicFramePr>
          <p:cNvPr id="5" name="Content Placeholder 2">
            <a:extLst>
              <a:ext uri="{FF2B5EF4-FFF2-40B4-BE49-F238E27FC236}">
                <a16:creationId xmlns:a16="http://schemas.microsoft.com/office/drawing/2014/main" id="{5CC94C2F-4A72-9B69-2070-E5D12B5C8576}"/>
              </a:ext>
            </a:extLst>
          </p:cNvPr>
          <p:cNvGraphicFramePr>
            <a:graphicFrameLocks noGrp="1"/>
          </p:cNvGraphicFramePr>
          <p:nvPr>
            <p:ph idx="1"/>
            <p:extLst>
              <p:ext uri="{D42A27DB-BD31-4B8C-83A1-F6EECF244321}">
                <p14:modId xmlns:p14="http://schemas.microsoft.com/office/powerpoint/2010/main" val="3228078075"/>
              </p:ext>
            </p:extLst>
          </p:nvPr>
        </p:nvGraphicFramePr>
        <p:xfrm>
          <a:off x="5093208" y="1088571"/>
          <a:ext cx="6140849" cy="4757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9ACC4C6-9401-F9A6-6EB9-72CAD08D2B1D}"/>
              </a:ext>
            </a:extLst>
          </p:cNvPr>
          <p:cNvSpPr>
            <a:spLocks noGrp="1"/>
          </p:cNvSpPr>
          <p:nvPr>
            <p:ph type="sldNum" sz="quarter" idx="12"/>
          </p:nvPr>
        </p:nvSpPr>
        <p:spPr/>
        <p:txBody>
          <a:bodyPr/>
          <a:lstStyle/>
          <a:p>
            <a:fld id="{D99FA36A-733B-4FA8-82C5-A0DC086C6864}" type="slidenum">
              <a:rPr lang="en-IN" smtClean="0"/>
              <a:t>59</a:t>
            </a:fld>
            <a:endParaRPr lang="en-IN"/>
          </a:p>
        </p:txBody>
      </p:sp>
    </p:spTree>
    <p:extLst>
      <p:ext uri="{BB962C8B-B14F-4D97-AF65-F5344CB8AC3E}">
        <p14:creationId xmlns:p14="http://schemas.microsoft.com/office/powerpoint/2010/main" val="28085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7C04-A8F8-4E7F-A2C1-7E9319995024}"/>
              </a:ext>
            </a:extLst>
          </p:cNvPr>
          <p:cNvSpPr>
            <a:spLocks noGrp="1"/>
          </p:cNvSpPr>
          <p:nvPr>
            <p:ph type="title"/>
          </p:nvPr>
        </p:nvSpPr>
        <p:spPr>
          <a:xfrm>
            <a:off x="1561379" y="978593"/>
            <a:ext cx="8453890" cy="877729"/>
          </a:xfrm>
        </p:spPr>
        <p:style>
          <a:lnRef idx="1">
            <a:schemeClr val="accent3"/>
          </a:lnRef>
          <a:fillRef idx="3">
            <a:schemeClr val="accent3"/>
          </a:fillRef>
          <a:effectRef idx="2">
            <a:schemeClr val="accent3"/>
          </a:effectRef>
          <a:fontRef idx="minor">
            <a:schemeClr val="lt1"/>
          </a:fontRef>
        </p:style>
        <p:txBody>
          <a:bodyPr anchor="ctr">
            <a:normAutofit/>
          </a:bodyPr>
          <a:lstStyle/>
          <a:p>
            <a:pPr algn="ctr"/>
            <a:r>
              <a:rPr lang="en-US" b="1" dirty="0">
                <a:solidFill>
                  <a:srgbClr val="FFFF00"/>
                </a:solidFill>
              </a:rPr>
              <a:t>OBJECTIVES OF PRESENTATION</a:t>
            </a:r>
          </a:p>
        </p:txBody>
      </p:sp>
      <p:graphicFrame>
        <p:nvGraphicFramePr>
          <p:cNvPr id="5" name="Content Placeholder 2">
            <a:extLst>
              <a:ext uri="{FF2B5EF4-FFF2-40B4-BE49-F238E27FC236}">
                <a16:creationId xmlns:a16="http://schemas.microsoft.com/office/drawing/2014/main" id="{3D83C2D0-4340-8F1D-0CEE-B32F84E3F310}"/>
              </a:ext>
            </a:extLst>
          </p:cNvPr>
          <p:cNvGraphicFramePr>
            <a:graphicFrameLocks noGrp="1"/>
          </p:cNvGraphicFramePr>
          <p:nvPr>
            <p:ph idx="1"/>
            <p:extLst>
              <p:ext uri="{D42A27DB-BD31-4B8C-83A1-F6EECF244321}">
                <p14:modId xmlns:p14="http://schemas.microsoft.com/office/powerpoint/2010/main" val="1795735809"/>
              </p:ext>
            </p:extLst>
          </p:nvPr>
        </p:nvGraphicFramePr>
        <p:xfrm>
          <a:off x="1014170" y="2415600"/>
          <a:ext cx="10526213" cy="3628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7AC3F176-76BB-4EA5-9A5D-9D058478F01B}"/>
                  </a:ext>
                </a:extLst>
              </p14:cNvPr>
              <p14:cNvContentPartPr/>
              <p14:nvPr/>
            </p14:nvContentPartPr>
            <p14:xfrm>
              <a:off x="12627484" y="5126288"/>
              <a:ext cx="9360" cy="32400"/>
            </p14:xfrm>
          </p:contentPart>
        </mc:Choice>
        <mc:Fallback xmlns="">
          <p:pic>
            <p:nvPicPr>
              <p:cNvPr id="3" name="Ink 2">
                <a:extLst>
                  <a:ext uri="{FF2B5EF4-FFF2-40B4-BE49-F238E27FC236}">
                    <a16:creationId xmlns:a16="http://schemas.microsoft.com/office/drawing/2014/main" id="{7AC3F176-76BB-4EA5-9A5D-9D058478F01B}"/>
                  </a:ext>
                </a:extLst>
              </p:cNvPr>
              <p:cNvPicPr/>
              <p:nvPr/>
            </p:nvPicPr>
            <p:blipFill>
              <a:blip r:embed="rId8"/>
              <a:stretch>
                <a:fillRect/>
              </a:stretch>
            </p:blipFill>
            <p:spPr>
              <a:xfrm>
                <a:off x="12564484" y="5063648"/>
                <a:ext cx="135000" cy="158040"/>
              </a:xfrm>
              <a:prstGeom prst="rect">
                <a:avLst/>
              </a:prstGeom>
            </p:spPr>
          </p:pic>
        </mc:Fallback>
      </mc:AlternateContent>
      <p:sp>
        <p:nvSpPr>
          <p:cNvPr id="4" name="Slide Number Placeholder 3">
            <a:extLst>
              <a:ext uri="{FF2B5EF4-FFF2-40B4-BE49-F238E27FC236}">
                <a16:creationId xmlns:a16="http://schemas.microsoft.com/office/drawing/2014/main" id="{509395BC-D698-E593-38FA-CB9EDE697C2E}"/>
              </a:ext>
            </a:extLst>
          </p:cNvPr>
          <p:cNvSpPr>
            <a:spLocks noGrp="1"/>
          </p:cNvSpPr>
          <p:nvPr>
            <p:ph type="sldNum" sz="quarter" idx="12"/>
          </p:nvPr>
        </p:nvSpPr>
        <p:spPr/>
        <p:txBody>
          <a:bodyPr/>
          <a:lstStyle/>
          <a:p>
            <a:fld id="{D99FA36A-733B-4FA8-82C5-A0DC086C6864}" type="slidenum">
              <a:rPr lang="en-IN" smtClean="0"/>
              <a:t>6</a:t>
            </a:fld>
            <a:endParaRPr lang="en-IN"/>
          </a:p>
        </p:txBody>
      </p:sp>
    </p:spTree>
    <p:extLst>
      <p:ext uri="{BB962C8B-B14F-4D97-AF65-F5344CB8AC3E}">
        <p14:creationId xmlns:p14="http://schemas.microsoft.com/office/powerpoint/2010/main" val="384999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graphicEl>
                                              <a:dgm id="{22901B46-2982-40A8-8B10-8BAA7995F4F3}"/>
                                            </p:graphicEl>
                                          </p:spTgt>
                                        </p:tgtEl>
                                        <p:attrNameLst>
                                          <p:attrName>style.visibility</p:attrName>
                                        </p:attrNameLst>
                                      </p:cBhvr>
                                      <p:to>
                                        <p:strVal val="visible"/>
                                      </p:to>
                                    </p:set>
                                    <p:anim calcmode="lin" valueType="num">
                                      <p:cBhvr>
                                        <p:cTn id="7" dur="750" fill="hold"/>
                                        <p:tgtEl>
                                          <p:spTgt spid="5">
                                            <p:graphicEl>
                                              <a:dgm id="{22901B46-2982-40A8-8B10-8BAA7995F4F3}"/>
                                            </p:graphicEl>
                                          </p:spTgt>
                                        </p:tgtEl>
                                        <p:attrNameLst>
                                          <p:attrName>ppt_w</p:attrName>
                                        </p:attrNameLst>
                                      </p:cBhvr>
                                      <p:tavLst>
                                        <p:tav tm="0">
                                          <p:val>
                                            <p:fltVal val="0"/>
                                          </p:val>
                                        </p:tav>
                                        <p:tav tm="100000">
                                          <p:val>
                                            <p:strVal val="#ppt_w"/>
                                          </p:val>
                                        </p:tav>
                                      </p:tavLst>
                                    </p:anim>
                                    <p:anim calcmode="lin" valueType="num">
                                      <p:cBhvr>
                                        <p:cTn id="8" dur="750" fill="hold"/>
                                        <p:tgtEl>
                                          <p:spTgt spid="5">
                                            <p:graphicEl>
                                              <a:dgm id="{22901B46-2982-40A8-8B10-8BAA7995F4F3}"/>
                                            </p:graphicEl>
                                          </p:spTgt>
                                        </p:tgtEl>
                                        <p:attrNameLst>
                                          <p:attrName>ppt_h</p:attrName>
                                        </p:attrNameLst>
                                      </p:cBhvr>
                                      <p:tavLst>
                                        <p:tav tm="0">
                                          <p:val>
                                            <p:fltVal val="0"/>
                                          </p:val>
                                        </p:tav>
                                        <p:tav tm="100000">
                                          <p:val>
                                            <p:strVal val="#ppt_h"/>
                                          </p:val>
                                        </p:tav>
                                      </p:tavLst>
                                    </p:anim>
                                    <p:anim calcmode="lin" valueType="num">
                                      <p:cBhvr>
                                        <p:cTn id="9" dur="750" fill="hold"/>
                                        <p:tgtEl>
                                          <p:spTgt spid="5">
                                            <p:graphicEl>
                                              <a:dgm id="{22901B46-2982-40A8-8B10-8BAA7995F4F3}"/>
                                            </p:graphicEl>
                                          </p:spTgt>
                                        </p:tgtEl>
                                        <p:attrNameLst>
                                          <p:attrName>style.rotation</p:attrName>
                                        </p:attrNameLst>
                                      </p:cBhvr>
                                      <p:tavLst>
                                        <p:tav tm="0">
                                          <p:val>
                                            <p:fltVal val="90"/>
                                          </p:val>
                                        </p:tav>
                                        <p:tav tm="100000">
                                          <p:val>
                                            <p:fltVal val="0"/>
                                          </p:val>
                                        </p:tav>
                                      </p:tavLst>
                                    </p:anim>
                                    <p:animEffect transition="in" filter="fade">
                                      <p:cBhvr>
                                        <p:cTn id="10" dur="750"/>
                                        <p:tgtEl>
                                          <p:spTgt spid="5">
                                            <p:graphicEl>
                                              <a:dgm id="{22901B46-2982-40A8-8B10-8BAA7995F4F3}"/>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graphicEl>
                                              <a:dgm id="{677FC1CB-5F84-4E29-A1ED-FFEAB96F1F41}"/>
                                            </p:graphicEl>
                                          </p:spTgt>
                                        </p:tgtEl>
                                        <p:attrNameLst>
                                          <p:attrName>style.visibility</p:attrName>
                                        </p:attrNameLst>
                                      </p:cBhvr>
                                      <p:to>
                                        <p:strVal val="visible"/>
                                      </p:to>
                                    </p:set>
                                    <p:anim calcmode="lin" valueType="num">
                                      <p:cBhvr>
                                        <p:cTn id="13" dur="750" fill="hold"/>
                                        <p:tgtEl>
                                          <p:spTgt spid="5">
                                            <p:graphicEl>
                                              <a:dgm id="{677FC1CB-5F84-4E29-A1ED-FFEAB96F1F41}"/>
                                            </p:graphicEl>
                                          </p:spTgt>
                                        </p:tgtEl>
                                        <p:attrNameLst>
                                          <p:attrName>ppt_w</p:attrName>
                                        </p:attrNameLst>
                                      </p:cBhvr>
                                      <p:tavLst>
                                        <p:tav tm="0">
                                          <p:val>
                                            <p:fltVal val="0"/>
                                          </p:val>
                                        </p:tav>
                                        <p:tav tm="100000">
                                          <p:val>
                                            <p:strVal val="#ppt_w"/>
                                          </p:val>
                                        </p:tav>
                                      </p:tavLst>
                                    </p:anim>
                                    <p:anim calcmode="lin" valueType="num">
                                      <p:cBhvr>
                                        <p:cTn id="14" dur="750" fill="hold"/>
                                        <p:tgtEl>
                                          <p:spTgt spid="5">
                                            <p:graphicEl>
                                              <a:dgm id="{677FC1CB-5F84-4E29-A1ED-FFEAB96F1F41}"/>
                                            </p:graphicEl>
                                          </p:spTgt>
                                        </p:tgtEl>
                                        <p:attrNameLst>
                                          <p:attrName>ppt_h</p:attrName>
                                        </p:attrNameLst>
                                      </p:cBhvr>
                                      <p:tavLst>
                                        <p:tav tm="0">
                                          <p:val>
                                            <p:fltVal val="0"/>
                                          </p:val>
                                        </p:tav>
                                        <p:tav tm="100000">
                                          <p:val>
                                            <p:strVal val="#ppt_h"/>
                                          </p:val>
                                        </p:tav>
                                      </p:tavLst>
                                    </p:anim>
                                    <p:anim calcmode="lin" valueType="num">
                                      <p:cBhvr>
                                        <p:cTn id="15" dur="750" fill="hold"/>
                                        <p:tgtEl>
                                          <p:spTgt spid="5">
                                            <p:graphicEl>
                                              <a:dgm id="{677FC1CB-5F84-4E29-A1ED-FFEAB96F1F41}"/>
                                            </p:graphicEl>
                                          </p:spTgt>
                                        </p:tgtEl>
                                        <p:attrNameLst>
                                          <p:attrName>style.rotation</p:attrName>
                                        </p:attrNameLst>
                                      </p:cBhvr>
                                      <p:tavLst>
                                        <p:tav tm="0">
                                          <p:val>
                                            <p:fltVal val="90"/>
                                          </p:val>
                                        </p:tav>
                                        <p:tav tm="100000">
                                          <p:val>
                                            <p:fltVal val="0"/>
                                          </p:val>
                                        </p:tav>
                                      </p:tavLst>
                                    </p:anim>
                                    <p:animEffect transition="in" filter="fade">
                                      <p:cBhvr>
                                        <p:cTn id="16" dur="750"/>
                                        <p:tgtEl>
                                          <p:spTgt spid="5">
                                            <p:graphicEl>
                                              <a:dgm id="{677FC1CB-5F84-4E29-A1ED-FFEAB96F1F41}"/>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graphicEl>
                                              <a:dgm id="{F78A4DE0-2644-489A-B245-8B09E6EAC3C7}"/>
                                            </p:graphicEl>
                                          </p:spTgt>
                                        </p:tgtEl>
                                        <p:attrNameLst>
                                          <p:attrName>style.visibility</p:attrName>
                                        </p:attrNameLst>
                                      </p:cBhvr>
                                      <p:to>
                                        <p:strVal val="visible"/>
                                      </p:to>
                                    </p:set>
                                    <p:anim calcmode="lin" valueType="num">
                                      <p:cBhvr>
                                        <p:cTn id="19" dur="750" fill="hold"/>
                                        <p:tgtEl>
                                          <p:spTgt spid="5">
                                            <p:graphicEl>
                                              <a:dgm id="{F78A4DE0-2644-489A-B245-8B09E6EAC3C7}"/>
                                            </p:graphicEl>
                                          </p:spTgt>
                                        </p:tgtEl>
                                        <p:attrNameLst>
                                          <p:attrName>ppt_w</p:attrName>
                                        </p:attrNameLst>
                                      </p:cBhvr>
                                      <p:tavLst>
                                        <p:tav tm="0">
                                          <p:val>
                                            <p:fltVal val="0"/>
                                          </p:val>
                                        </p:tav>
                                        <p:tav tm="100000">
                                          <p:val>
                                            <p:strVal val="#ppt_w"/>
                                          </p:val>
                                        </p:tav>
                                      </p:tavLst>
                                    </p:anim>
                                    <p:anim calcmode="lin" valueType="num">
                                      <p:cBhvr>
                                        <p:cTn id="20" dur="750" fill="hold"/>
                                        <p:tgtEl>
                                          <p:spTgt spid="5">
                                            <p:graphicEl>
                                              <a:dgm id="{F78A4DE0-2644-489A-B245-8B09E6EAC3C7}"/>
                                            </p:graphicEl>
                                          </p:spTgt>
                                        </p:tgtEl>
                                        <p:attrNameLst>
                                          <p:attrName>ppt_h</p:attrName>
                                        </p:attrNameLst>
                                      </p:cBhvr>
                                      <p:tavLst>
                                        <p:tav tm="0">
                                          <p:val>
                                            <p:fltVal val="0"/>
                                          </p:val>
                                        </p:tav>
                                        <p:tav tm="100000">
                                          <p:val>
                                            <p:strVal val="#ppt_h"/>
                                          </p:val>
                                        </p:tav>
                                      </p:tavLst>
                                    </p:anim>
                                    <p:anim calcmode="lin" valueType="num">
                                      <p:cBhvr>
                                        <p:cTn id="21" dur="750" fill="hold"/>
                                        <p:tgtEl>
                                          <p:spTgt spid="5">
                                            <p:graphicEl>
                                              <a:dgm id="{F78A4DE0-2644-489A-B245-8B09E6EAC3C7}"/>
                                            </p:graphicEl>
                                          </p:spTgt>
                                        </p:tgtEl>
                                        <p:attrNameLst>
                                          <p:attrName>style.rotation</p:attrName>
                                        </p:attrNameLst>
                                      </p:cBhvr>
                                      <p:tavLst>
                                        <p:tav tm="0">
                                          <p:val>
                                            <p:fltVal val="90"/>
                                          </p:val>
                                        </p:tav>
                                        <p:tav tm="100000">
                                          <p:val>
                                            <p:fltVal val="0"/>
                                          </p:val>
                                        </p:tav>
                                      </p:tavLst>
                                    </p:anim>
                                    <p:animEffect transition="in" filter="fade">
                                      <p:cBhvr>
                                        <p:cTn id="22" dur="750"/>
                                        <p:tgtEl>
                                          <p:spTgt spid="5">
                                            <p:graphicEl>
                                              <a:dgm id="{F78A4DE0-2644-489A-B245-8B09E6EAC3C7}"/>
                                            </p:graphic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graphicEl>
                                              <a:dgm id="{B5DDFBC0-D186-4A1E-84DC-447FAEB0A48A}"/>
                                            </p:graphicEl>
                                          </p:spTgt>
                                        </p:tgtEl>
                                        <p:attrNameLst>
                                          <p:attrName>style.visibility</p:attrName>
                                        </p:attrNameLst>
                                      </p:cBhvr>
                                      <p:to>
                                        <p:strVal val="visible"/>
                                      </p:to>
                                    </p:set>
                                    <p:anim calcmode="lin" valueType="num">
                                      <p:cBhvr>
                                        <p:cTn id="25" dur="750" fill="hold"/>
                                        <p:tgtEl>
                                          <p:spTgt spid="5">
                                            <p:graphicEl>
                                              <a:dgm id="{B5DDFBC0-D186-4A1E-84DC-447FAEB0A48A}"/>
                                            </p:graphicEl>
                                          </p:spTgt>
                                        </p:tgtEl>
                                        <p:attrNameLst>
                                          <p:attrName>ppt_w</p:attrName>
                                        </p:attrNameLst>
                                      </p:cBhvr>
                                      <p:tavLst>
                                        <p:tav tm="0">
                                          <p:val>
                                            <p:fltVal val="0"/>
                                          </p:val>
                                        </p:tav>
                                        <p:tav tm="100000">
                                          <p:val>
                                            <p:strVal val="#ppt_w"/>
                                          </p:val>
                                        </p:tav>
                                      </p:tavLst>
                                    </p:anim>
                                    <p:anim calcmode="lin" valueType="num">
                                      <p:cBhvr>
                                        <p:cTn id="26" dur="750" fill="hold"/>
                                        <p:tgtEl>
                                          <p:spTgt spid="5">
                                            <p:graphicEl>
                                              <a:dgm id="{B5DDFBC0-D186-4A1E-84DC-447FAEB0A48A}"/>
                                            </p:graphicEl>
                                          </p:spTgt>
                                        </p:tgtEl>
                                        <p:attrNameLst>
                                          <p:attrName>ppt_h</p:attrName>
                                        </p:attrNameLst>
                                      </p:cBhvr>
                                      <p:tavLst>
                                        <p:tav tm="0">
                                          <p:val>
                                            <p:fltVal val="0"/>
                                          </p:val>
                                        </p:tav>
                                        <p:tav tm="100000">
                                          <p:val>
                                            <p:strVal val="#ppt_h"/>
                                          </p:val>
                                        </p:tav>
                                      </p:tavLst>
                                    </p:anim>
                                    <p:anim calcmode="lin" valueType="num">
                                      <p:cBhvr>
                                        <p:cTn id="27" dur="750" fill="hold"/>
                                        <p:tgtEl>
                                          <p:spTgt spid="5">
                                            <p:graphicEl>
                                              <a:dgm id="{B5DDFBC0-D186-4A1E-84DC-447FAEB0A48A}"/>
                                            </p:graphicEl>
                                          </p:spTgt>
                                        </p:tgtEl>
                                        <p:attrNameLst>
                                          <p:attrName>style.rotation</p:attrName>
                                        </p:attrNameLst>
                                      </p:cBhvr>
                                      <p:tavLst>
                                        <p:tav tm="0">
                                          <p:val>
                                            <p:fltVal val="90"/>
                                          </p:val>
                                        </p:tav>
                                        <p:tav tm="100000">
                                          <p:val>
                                            <p:fltVal val="0"/>
                                          </p:val>
                                        </p:tav>
                                      </p:tavLst>
                                    </p:anim>
                                    <p:animEffect transition="in" filter="fade">
                                      <p:cBhvr>
                                        <p:cTn id="28" dur="750"/>
                                        <p:tgtEl>
                                          <p:spTgt spid="5">
                                            <p:graphicEl>
                                              <a:dgm id="{B5DDFBC0-D186-4A1E-84DC-447FAEB0A48A}"/>
                                            </p:graphic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
                                            <p:graphicEl>
                                              <a:dgm id="{CFB5C0C1-548F-477A-8743-37E39471DEF2}"/>
                                            </p:graphicEl>
                                          </p:spTgt>
                                        </p:tgtEl>
                                        <p:attrNameLst>
                                          <p:attrName>style.visibility</p:attrName>
                                        </p:attrNameLst>
                                      </p:cBhvr>
                                      <p:to>
                                        <p:strVal val="visible"/>
                                      </p:to>
                                    </p:set>
                                    <p:anim calcmode="lin" valueType="num">
                                      <p:cBhvr>
                                        <p:cTn id="31" dur="750" fill="hold"/>
                                        <p:tgtEl>
                                          <p:spTgt spid="5">
                                            <p:graphicEl>
                                              <a:dgm id="{CFB5C0C1-548F-477A-8743-37E39471DEF2}"/>
                                            </p:graphicEl>
                                          </p:spTgt>
                                        </p:tgtEl>
                                        <p:attrNameLst>
                                          <p:attrName>ppt_w</p:attrName>
                                        </p:attrNameLst>
                                      </p:cBhvr>
                                      <p:tavLst>
                                        <p:tav tm="0">
                                          <p:val>
                                            <p:fltVal val="0"/>
                                          </p:val>
                                        </p:tav>
                                        <p:tav tm="100000">
                                          <p:val>
                                            <p:strVal val="#ppt_w"/>
                                          </p:val>
                                        </p:tav>
                                      </p:tavLst>
                                    </p:anim>
                                    <p:anim calcmode="lin" valueType="num">
                                      <p:cBhvr>
                                        <p:cTn id="32" dur="750" fill="hold"/>
                                        <p:tgtEl>
                                          <p:spTgt spid="5">
                                            <p:graphicEl>
                                              <a:dgm id="{CFB5C0C1-548F-477A-8743-37E39471DEF2}"/>
                                            </p:graphicEl>
                                          </p:spTgt>
                                        </p:tgtEl>
                                        <p:attrNameLst>
                                          <p:attrName>ppt_h</p:attrName>
                                        </p:attrNameLst>
                                      </p:cBhvr>
                                      <p:tavLst>
                                        <p:tav tm="0">
                                          <p:val>
                                            <p:fltVal val="0"/>
                                          </p:val>
                                        </p:tav>
                                        <p:tav tm="100000">
                                          <p:val>
                                            <p:strVal val="#ppt_h"/>
                                          </p:val>
                                        </p:tav>
                                      </p:tavLst>
                                    </p:anim>
                                    <p:anim calcmode="lin" valueType="num">
                                      <p:cBhvr>
                                        <p:cTn id="33" dur="750" fill="hold"/>
                                        <p:tgtEl>
                                          <p:spTgt spid="5">
                                            <p:graphicEl>
                                              <a:dgm id="{CFB5C0C1-548F-477A-8743-37E39471DEF2}"/>
                                            </p:graphicEl>
                                          </p:spTgt>
                                        </p:tgtEl>
                                        <p:attrNameLst>
                                          <p:attrName>style.rotation</p:attrName>
                                        </p:attrNameLst>
                                      </p:cBhvr>
                                      <p:tavLst>
                                        <p:tav tm="0">
                                          <p:val>
                                            <p:fltVal val="90"/>
                                          </p:val>
                                        </p:tav>
                                        <p:tav tm="100000">
                                          <p:val>
                                            <p:fltVal val="0"/>
                                          </p:val>
                                        </p:tav>
                                      </p:tavLst>
                                    </p:anim>
                                    <p:animEffect transition="in" filter="fade">
                                      <p:cBhvr>
                                        <p:cTn id="34" dur="750"/>
                                        <p:tgtEl>
                                          <p:spTgt spid="5">
                                            <p:graphicEl>
                                              <a:dgm id="{CFB5C0C1-548F-477A-8743-37E39471DEF2}"/>
                                            </p:graphic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5">
                                            <p:graphicEl>
                                              <a:dgm id="{DFDEE296-52E0-4C00-8CBC-C9F3D96766DC}"/>
                                            </p:graphicEl>
                                          </p:spTgt>
                                        </p:tgtEl>
                                        <p:attrNameLst>
                                          <p:attrName>style.visibility</p:attrName>
                                        </p:attrNameLst>
                                      </p:cBhvr>
                                      <p:to>
                                        <p:strVal val="visible"/>
                                      </p:to>
                                    </p:set>
                                    <p:anim calcmode="lin" valueType="num">
                                      <p:cBhvr>
                                        <p:cTn id="37" dur="750" fill="hold"/>
                                        <p:tgtEl>
                                          <p:spTgt spid="5">
                                            <p:graphicEl>
                                              <a:dgm id="{DFDEE296-52E0-4C00-8CBC-C9F3D96766DC}"/>
                                            </p:graphicEl>
                                          </p:spTgt>
                                        </p:tgtEl>
                                        <p:attrNameLst>
                                          <p:attrName>ppt_w</p:attrName>
                                        </p:attrNameLst>
                                      </p:cBhvr>
                                      <p:tavLst>
                                        <p:tav tm="0">
                                          <p:val>
                                            <p:fltVal val="0"/>
                                          </p:val>
                                        </p:tav>
                                        <p:tav tm="100000">
                                          <p:val>
                                            <p:strVal val="#ppt_w"/>
                                          </p:val>
                                        </p:tav>
                                      </p:tavLst>
                                    </p:anim>
                                    <p:anim calcmode="lin" valueType="num">
                                      <p:cBhvr>
                                        <p:cTn id="38" dur="750" fill="hold"/>
                                        <p:tgtEl>
                                          <p:spTgt spid="5">
                                            <p:graphicEl>
                                              <a:dgm id="{DFDEE296-52E0-4C00-8CBC-C9F3D96766DC}"/>
                                            </p:graphicEl>
                                          </p:spTgt>
                                        </p:tgtEl>
                                        <p:attrNameLst>
                                          <p:attrName>ppt_h</p:attrName>
                                        </p:attrNameLst>
                                      </p:cBhvr>
                                      <p:tavLst>
                                        <p:tav tm="0">
                                          <p:val>
                                            <p:fltVal val="0"/>
                                          </p:val>
                                        </p:tav>
                                        <p:tav tm="100000">
                                          <p:val>
                                            <p:strVal val="#ppt_h"/>
                                          </p:val>
                                        </p:tav>
                                      </p:tavLst>
                                    </p:anim>
                                    <p:anim calcmode="lin" valueType="num">
                                      <p:cBhvr>
                                        <p:cTn id="39" dur="750" fill="hold"/>
                                        <p:tgtEl>
                                          <p:spTgt spid="5">
                                            <p:graphicEl>
                                              <a:dgm id="{DFDEE296-52E0-4C00-8CBC-C9F3D96766DC}"/>
                                            </p:graphicEl>
                                          </p:spTgt>
                                        </p:tgtEl>
                                        <p:attrNameLst>
                                          <p:attrName>style.rotation</p:attrName>
                                        </p:attrNameLst>
                                      </p:cBhvr>
                                      <p:tavLst>
                                        <p:tav tm="0">
                                          <p:val>
                                            <p:fltVal val="90"/>
                                          </p:val>
                                        </p:tav>
                                        <p:tav tm="100000">
                                          <p:val>
                                            <p:fltVal val="0"/>
                                          </p:val>
                                        </p:tav>
                                      </p:tavLst>
                                    </p:anim>
                                    <p:animEffect transition="in" filter="fade">
                                      <p:cBhvr>
                                        <p:cTn id="40" dur="750"/>
                                        <p:tgtEl>
                                          <p:spTgt spid="5">
                                            <p:graphicEl>
                                              <a:dgm id="{DFDEE296-52E0-4C00-8CBC-C9F3D96766D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AtOnc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9318F2-1091-42B1-B783-2C9834D86C64}"/>
              </a:ext>
            </a:extLst>
          </p:cNvPr>
          <p:cNvSpPr>
            <a:spLocks noGrp="1"/>
          </p:cNvSpPr>
          <p:nvPr>
            <p:ph type="title"/>
          </p:nvPr>
        </p:nvSpPr>
        <p:spPr>
          <a:xfrm>
            <a:off x="594360" y="637125"/>
            <a:ext cx="3163824" cy="5256371"/>
          </a:xfrm>
        </p:spPr>
        <p:txBody>
          <a:bodyPr>
            <a:normAutofit/>
          </a:bodyPr>
          <a:lstStyle/>
          <a:p>
            <a:r>
              <a:rPr lang="en-IN" b="1" dirty="0">
                <a:solidFill>
                  <a:schemeClr val="bg1"/>
                </a:solidFill>
                <a:latin typeface="Times New Roman" panose="02020603050405020304" pitchFamily="18" charset="0"/>
                <a:cs typeface="Times New Roman" panose="02020603050405020304" pitchFamily="18" charset="0"/>
              </a:rPr>
              <a:t>The details of  Service Provider wise CHSCs established.</a:t>
            </a:r>
          </a:p>
        </p:txBody>
      </p:sp>
      <p:graphicFrame>
        <p:nvGraphicFramePr>
          <p:cNvPr id="10" name="Table 10">
            <a:extLst>
              <a:ext uri="{FF2B5EF4-FFF2-40B4-BE49-F238E27FC236}">
                <a16:creationId xmlns:a16="http://schemas.microsoft.com/office/drawing/2014/main" id="{77EF9818-4ECB-410A-9715-9F1E11AB2071}"/>
              </a:ext>
            </a:extLst>
          </p:cNvPr>
          <p:cNvGraphicFramePr>
            <a:graphicFrameLocks noGrp="1"/>
          </p:cNvGraphicFramePr>
          <p:nvPr>
            <p:ph idx="1"/>
            <p:extLst>
              <p:ext uri="{D42A27DB-BD31-4B8C-83A1-F6EECF244321}">
                <p14:modId xmlns:p14="http://schemas.microsoft.com/office/powerpoint/2010/main" val="3974886861"/>
              </p:ext>
            </p:extLst>
          </p:nvPr>
        </p:nvGraphicFramePr>
        <p:xfrm>
          <a:off x="4328961" y="303591"/>
          <a:ext cx="7345681" cy="6544224"/>
        </p:xfrm>
        <a:graphic>
          <a:graphicData uri="http://schemas.openxmlformats.org/drawingml/2006/table">
            <a:tbl>
              <a:tblPr firstRow="1" bandRow="1">
                <a:tableStyleId>{5940675A-B579-460E-94D1-54222C63F5DA}</a:tableStyleId>
              </a:tblPr>
              <a:tblGrid>
                <a:gridCol w="555931">
                  <a:extLst>
                    <a:ext uri="{9D8B030D-6E8A-4147-A177-3AD203B41FA5}">
                      <a16:colId xmlns:a16="http://schemas.microsoft.com/office/drawing/2014/main" val="1265914759"/>
                    </a:ext>
                  </a:extLst>
                </a:gridCol>
                <a:gridCol w="5183133">
                  <a:extLst>
                    <a:ext uri="{9D8B030D-6E8A-4147-A177-3AD203B41FA5}">
                      <a16:colId xmlns:a16="http://schemas.microsoft.com/office/drawing/2014/main" val="3819532410"/>
                    </a:ext>
                  </a:extLst>
                </a:gridCol>
                <a:gridCol w="1606617">
                  <a:extLst>
                    <a:ext uri="{9D8B030D-6E8A-4147-A177-3AD203B41FA5}">
                      <a16:colId xmlns:a16="http://schemas.microsoft.com/office/drawing/2014/main" val="1416932713"/>
                    </a:ext>
                  </a:extLst>
                </a:gridCol>
              </a:tblGrid>
              <a:tr h="776593">
                <a:tc>
                  <a:txBody>
                    <a:bodyPr/>
                    <a:lstStyle/>
                    <a:p>
                      <a:pPr algn="ctr"/>
                      <a:r>
                        <a:rPr lang="en-IN" sz="1700" b="1">
                          <a:latin typeface="Times New Roman" panose="02020603050405020304" pitchFamily="18" charset="0"/>
                          <a:cs typeface="Times New Roman" panose="02020603050405020304" pitchFamily="18" charset="0"/>
                        </a:rPr>
                        <a:t>Sl. No.</a:t>
                      </a:r>
                    </a:p>
                  </a:txBody>
                  <a:tcPr marL="80249" marR="80249" marT="40124" marB="40124"/>
                </a:tc>
                <a:tc>
                  <a:txBody>
                    <a:bodyPr/>
                    <a:lstStyle/>
                    <a:p>
                      <a:pPr algn="ctr"/>
                      <a:r>
                        <a:rPr lang="en-IN" sz="1700" b="1">
                          <a:latin typeface="Times New Roman" panose="02020603050405020304" pitchFamily="18" charset="0"/>
                          <a:cs typeface="Times New Roman" panose="02020603050405020304" pitchFamily="18" charset="0"/>
                        </a:rPr>
                        <a:t>Service Providers</a:t>
                      </a:r>
                    </a:p>
                  </a:txBody>
                  <a:tcPr marL="80249" marR="80249" marT="40124" marB="40124"/>
                </a:tc>
                <a:tc>
                  <a:txBody>
                    <a:bodyPr/>
                    <a:lstStyle/>
                    <a:p>
                      <a:pPr algn="ctr"/>
                      <a:r>
                        <a:rPr lang="en-IN" sz="1700" b="1" dirty="0">
                          <a:latin typeface="Times New Roman" panose="02020603050405020304" pitchFamily="18" charset="0"/>
                          <a:cs typeface="Times New Roman" panose="02020603050405020304" pitchFamily="18" charset="0"/>
                        </a:rPr>
                        <a:t>No. of CHSCs established</a:t>
                      </a:r>
                    </a:p>
                  </a:txBody>
                  <a:tcPr marL="80249" marR="80249" marT="40124" marB="40124"/>
                </a:tc>
                <a:extLst>
                  <a:ext uri="{0D108BD9-81ED-4DB2-BD59-A6C34878D82A}">
                    <a16:rowId xmlns:a16="http://schemas.microsoft.com/office/drawing/2014/main" val="1840030939"/>
                  </a:ext>
                </a:extLst>
              </a:tr>
              <a:tr h="321931">
                <a:tc>
                  <a:txBody>
                    <a:bodyPr/>
                    <a:lstStyle/>
                    <a:p>
                      <a:pPr algn="ctr"/>
                      <a:r>
                        <a:rPr lang="en-IN" sz="1700">
                          <a:latin typeface="Times New Roman" panose="02020603050405020304" pitchFamily="18" charset="0"/>
                          <a:cs typeface="Times New Roman" panose="02020603050405020304" pitchFamily="18" charset="0"/>
                        </a:rPr>
                        <a:t>1</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Times New Roman" panose="02020603050405020304" pitchFamily="18" charset="0"/>
                          <a:cs typeface="Times New Roman" panose="02020603050405020304" pitchFamily="18" charset="0"/>
                        </a:rPr>
                        <a:t>Shree </a:t>
                      </a:r>
                      <a:r>
                        <a:rPr lang="en-US" sz="1700" dirty="0" err="1">
                          <a:solidFill>
                            <a:schemeClr val="tx1"/>
                          </a:solidFill>
                          <a:latin typeface="Times New Roman" panose="02020603050405020304" pitchFamily="18" charset="0"/>
                          <a:cs typeface="Times New Roman" panose="02020603050405020304" pitchFamily="18" charset="0"/>
                        </a:rPr>
                        <a:t>Kshetra</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Dharmastala</a:t>
                      </a:r>
                      <a:r>
                        <a:rPr lang="en-US" sz="1700" dirty="0">
                          <a:solidFill>
                            <a:schemeClr val="tx1"/>
                          </a:solidFill>
                          <a:latin typeface="Times New Roman" panose="02020603050405020304" pitchFamily="18" charset="0"/>
                          <a:cs typeface="Times New Roman" panose="02020603050405020304" pitchFamily="18" charset="0"/>
                        </a:rPr>
                        <a:t> Rural Development Project, </a:t>
                      </a:r>
                      <a:r>
                        <a:rPr lang="en-US" sz="1700" dirty="0" err="1">
                          <a:solidFill>
                            <a:schemeClr val="tx1"/>
                          </a:solidFill>
                          <a:latin typeface="Times New Roman" panose="02020603050405020304" pitchFamily="18" charset="0"/>
                          <a:cs typeface="Times New Roman" panose="02020603050405020304" pitchFamily="18" charset="0"/>
                        </a:rPr>
                        <a:t>Dharmastala</a:t>
                      </a:r>
                      <a:r>
                        <a:rPr lang="en-US" sz="1700" dirty="0">
                          <a:solidFill>
                            <a:schemeClr val="tx1"/>
                          </a:solidFill>
                          <a:latin typeface="Times New Roman" panose="02020603050405020304" pitchFamily="18" charset="0"/>
                          <a:cs typeface="Times New Roman" panose="02020603050405020304" pitchFamily="18" charset="0"/>
                        </a:rPr>
                        <a:t>. </a:t>
                      </a:r>
                      <a:endParaRPr lang="en-IN" sz="1700" kern="1200" dirty="0">
                        <a:solidFill>
                          <a:schemeClr val="tx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164</a:t>
                      </a:r>
                    </a:p>
                  </a:txBody>
                  <a:tcPr marL="80249" marR="80249" marT="40124" marB="40124"/>
                </a:tc>
                <a:extLst>
                  <a:ext uri="{0D108BD9-81ED-4DB2-BD59-A6C34878D82A}">
                    <a16:rowId xmlns:a16="http://schemas.microsoft.com/office/drawing/2014/main" val="2334350828"/>
                  </a:ext>
                </a:extLst>
              </a:tr>
              <a:tr h="567728">
                <a:tc>
                  <a:txBody>
                    <a:bodyPr/>
                    <a:lstStyle/>
                    <a:p>
                      <a:pPr algn="ctr"/>
                      <a:r>
                        <a:rPr lang="en-IN" sz="1700">
                          <a:latin typeface="Times New Roman" panose="02020603050405020304" pitchFamily="18" charset="0"/>
                          <a:cs typeface="Times New Roman" panose="02020603050405020304" pitchFamily="18" charset="0"/>
                        </a:rPr>
                        <a:t>2</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Indian Society of Agricultural Professionals (ISAP), Kalburgi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11</a:t>
                      </a:r>
                    </a:p>
                  </a:txBody>
                  <a:tcPr marL="80249" marR="80249" marT="40124" marB="40124"/>
                </a:tc>
                <a:extLst>
                  <a:ext uri="{0D108BD9-81ED-4DB2-BD59-A6C34878D82A}">
                    <a16:rowId xmlns:a16="http://schemas.microsoft.com/office/drawing/2014/main" val="1591013721"/>
                  </a:ext>
                </a:extLst>
              </a:tr>
              <a:tr h="321931">
                <a:tc>
                  <a:txBody>
                    <a:bodyPr/>
                    <a:lstStyle/>
                    <a:p>
                      <a:pPr algn="ctr"/>
                      <a:r>
                        <a:rPr lang="en-IN" sz="1700">
                          <a:latin typeface="Times New Roman" panose="02020603050405020304" pitchFamily="18" charset="0"/>
                          <a:cs typeface="Times New Roman" panose="02020603050405020304" pitchFamily="18" charset="0"/>
                        </a:rPr>
                        <a:t>3</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V.S.T. Tillers Tractors Limited, Bengaluru</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79</a:t>
                      </a:r>
                    </a:p>
                  </a:txBody>
                  <a:tcPr marL="80249" marR="80249" marT="40124" marB="40124"/>
                </a:tc>
                <a:extLst>
                  <a:ext uri="{0D108BD9-81ED-4DB2-BD59-A6C34878D82A}">
                    <a16:rowId xmlns:a16="http://schemas.microsoft.com/office/drawing/2014/main" val="55113815"/>
                  </a:ext>
                </a:extLst>
              </a:tr>
              <a:tr h="321931">
                <a:tc>
                  <a:txBody>
                    <a:bodyPr/>
                    <a:lstStyle/>
                    <a:p>
                      <a:pPr algn="ctr"/>
                      <a:r>
                        <a:rPr lang="en-IN" sz="1700">
                          <a:latin typeface="Times New Roman" panose="02020603050405020304" pitchFamily="18" charset="0"/>
                          <a:cs typeface="Times New Roman" panose="02020603050405020304" pitchFamily="18" charset="0"/>
                        </a:rPr>
                        <a:t>4</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Mahindra &amp; Mahindra Ltd., (FES), Punjab</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a:latin typeface="Times New Roman" panose="02020603050405020304" pitchFamily="18" charset="0"/>
                          <a:cs typeface="Times New Roman" panose="02020603050405020304" pitchFamily="18" charset="0"/>
                        </a:rPr>
                        <a:t>21</a:t>
                      </a:r>
                    </a:p>
                  </a:txBody>
                  <a:tcPr marL="80249" marR="80249" marT="40124" marB="40124"/>
                </a:tc>
                <a:extLst>
                  <a:ext uri="{0D108BD9-81ED-4DB2-BD59-A6C34878D82A}">
                    <a16:rowId xmlns:a16="http://schemas.microsoft.com/office/drawing/2014/main" val="836187241"/>
                  </a:ext>
                </a:extLst>
              </a:tr>
              <a:tr h="321931">
                <a:tc>
                  <a:txBody>
                    <a:bodyPr/>
                    <a:lstStyle/>
                    <a:p>
                      <a:pPr algn="ctr"/>
                      <a:r>
                        <a:rPr lang="en-IN" sz="1700">
                          <a:latin typeface="Times New Roman" panose="02020603050405020304" pitchFamily="18" charset="0"/>
                          <a:cs typeface="Times New Roman" panose="02020603050405020304" pitchFamily="18" charset="0"/>
                        </a:rPr>
                        <a:t>5</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Mahindra &amp; Mahindra Ltd., (FES), Mumbai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33</a:t>
                      </a:r>
                    </a:p>
                  </a:txBody>
                  <a:tcPr marL="80249" marR="80249" marT="40124" marB="40124"/>
                </a:tc>
                <a:extLst>
                  <a:ext uri="{0D108BD9-81ED-4DB2-BD59-A6C34878D82A}">
                    <a16:rowId xmlns:a16="http://schemas.microsoft.com/office/drawing/2014/main" val="1774033235"/>
                  </a:ext>
                </a:extLst>
              </a:tr>
              <a:tr h="321931">
                <a:tc>
                  <a:txBody>
                    <a:bodyPr/>
                    <a:lstStyle/>
                    <a:p>
                      <a:pPr algn="ctr"/>
                      <a:r>
                        <a:rPr lang="en-IN" sz="1700">
                          <a:latin typeface="Times New Roman" panose="02020603050405020304" pitchFamily="18" charset="0"/>
                          <a:cs typeface="Times New Roman" panose="02020603050405020304" pitchFamily="18" charset="0"/>
                        </a:rPr>
                        <a:t>6</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John Deere India Private Limited, Pune </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a:latin typeface="Times New Roman" panose="02020603050405020304" pitchFamily="18" charset="0"/>
                          <a:cs typeface="Times New Roman" panose="02020603050405020304" pitchFamily="18" charset="0"/>
                        </a:rPr>
                        <a:t>34</a:t>
                      </a:r>
                    </a:p>
                  </a:txBody>
                  <a:tcPr marL="80249" marR="80249" marT="40124" marB="40124"/>
                </a:tc>
                <a:extLst>
                  <a:ext uri="{0D108BD9-81ED-4DB2-BD59-A6C34878D82A}">
                    <a16:rowId xmlns:a16="http://schemas.microsoft.com/office/drawing/2014/main" val="517247508"/>
                  </a:ext>
                </a:extLst>
              </a:tr>
              <a:tr h="321931">
                <a:tc>
                  <a:txBody>
                    <a:bodyPr/>
                    <a:lstStyle/>
                    <a:p>
                      <a:pPr algn="ctr"/>
                      <a:r>
                        <a:rPr lang="en-IN" sz="1700">
                          <a:latin typeface="Times New Roman" panose="02020603050405020304" pitchFamily="18" charset="0"/>
                          <a:cs typeface="Times New Roman" panose="02020603050405020304" pitchFamily="18" charset="0"/>
                        </a:rPr>
                        <a:t>7</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Rehman Engineering Works</a:t>
                      </a:r>
                      <a:r>
                        <a:rPr lang="en-IN" sz="1700" kern="1200" dirty="0">
                          <a:solidFill>
                            <a:schemeClr val="dk1"/>
                          </a:solidFill>
                          <a:effectLst/>
                          <a:latin typeface="Times New Roman" panose="02020603050405020304" pitchFamily="18" charset="0"/>
                          <a:cs typeface="Times New Roman" panose="02020603050405020304" pitchFamily="18" charset="0"/>
                        </a:rPr>
                        <a:t>, </a:t>
                      </a:r>
                      <a:r>
                        <a:rPr lang="en-IN" sz="1700" kern="1200" dirty="0" err="1">
                          <a:solidFill>
                            <a:schemeClr val="dk1"/>
                          </a:solidFill>
                          <a:effectLst/>
                          <a:latin typeface="Times New Roman" panose="02020603050405020304" pitchFamily="18" charset="0"/>
                          <a:cs typeface="Times New Roman" panose="02020603050405020304" pitchFamily="18" charset="0"/>
                        </a:rPr>
                        <a:t>Chikmagaluru</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a:latin typeface="Times New Roman" panose="02020603050405020304" pitchFamily="18" charset="0"/>
                          <a:cs typeface="Times New Roman" panose="02020603050405020304" pitchFamily="18" charset="0"/>
                        </a:rPr>
                        <a:t>06</a:t>
                      </a:r>
                    </a:p>
                  </a:txBody>
                  <a:tcPr marL="80249" marR="80249" marT="40124" marB="40124"/>
                </a:tc>
                <a:extLst>
                  <a:ext uri="{0D108BD9-81ED-4DB2-BD59-A6C34878D82A}">
                    <a16:rowId xmlns:a16="http://schemas.microsoft.com/office/drawing/2014/main" val="361756928"/>
                  </a:ext>
                </a:extLst>
              </a:tr>
              <a:tr h="321931">
                <a:tc>
                  <a:txBody>
                    <a:bodyPr/>
                    <a:lstStyle/>
                    <a:p>
                      <a:pPr algn="ctr"/>
                      <a:r>
                        <a:rPr lang="en-IN" sz="1700">
                          <a:latin typeface="Times New Roman" panose="02020603050405020304" pitchFamily="18" charset="0"/>
                          <a:cs typeface="Times New Roman" panose="02020603050405020304" pitchFamily="18" charset="0"/>
                        </a:rPr>
                        <a:t>8</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CLAAS Agricultural Machinery </a:t>
                      </a:r>
                      <a:r>
                        <a:rPr lang="en-US" sz="1700" kern="1200" dirty="0" err="1">
                          <a:solidFill>
                            <a:schemeClr val="dk1"/>
                          </a:solidFill>
                          <a:effectLst/>
                          <a:latin typeface="Times New Roman" panose="02020603050405020304" pitchFamily="18" charset="0"/>
                          <a:cs typeface="Times New Roman" panose="02020603050405020304" pitchFamily="18" charset="0"/>
                        </a:rPr>
                        <a:t>pvt</a:t>
                      </a:r>
                      <a:r>
                        <a:rPr lang="en-US" sz="1700" kern="1200" dirty="0">
                          <a:solidFill>
                            <a:schemeClr val="dk1"/>
                          </a:solidFill>
                          <a:effectLst/>
                          <a:latin typeface="Times New Roman" panose="02020603050405020304" pitchFamily="18" charset="0"/>
                          <a:cs typeface="Times New Roman" panose="02020603050405020304" pitchFamily="18" charset="0"/>
                        </a:rPr>
                        <a:t> ltd.,</a:t>
                      </a:r>
                      <a:r>
                        <a:rPr lang="en-IN" sz="1700" kern="1200" dirty="0">
                          <a:solidFill>
                            <a:schemeClr val="dk1"/>
                          </a:solidFill>
                          <a:effectLst/>
                          <a:latin typeface="Times New Roman" panose="02020603050405020304" pitchFamily="18" charset="0"/>
                          <a:cs typeface="Times New Roman" panose="02020603050405020304" pitchFamily="18" charset="0"/>
                        </a:rPr>
                        <a:t>Bengaluru</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35</a:t>
                      </a:r>
                    </a:p>
                  </a:txBody>
                  <a:tcPr marL="80249" marR="80249" marT="40124" marB="40124"/>
                </a:tc>
                <a:extLst>
                  <a:ext uri="{0D108BD9-81ED-4DB2-BD59-A6C34878D82A}">
                    <a16:rowId xmlns:a16="http://schemas.microsoft.com/office/drawing/2014/main" val="4270777636"/>
                  </a:ext>
                </a:extLst>
              </a:tr>
              <a:tr h="321931">
                <a:tc>
                  <a:txBody>
                    <a:bodyPr/>
                    <a:lstStyle/>
                    <a:p>
                      <a:pPr algn="ctr"/>
                      <a:r>
                        <a:rPr lang="en-IN" sz="1700">
                          <a:latin typeface="Times New Roman" panose="02020603050405020304" pitchFamily="18" charset="0"/>
                          <a:cs typeface="Times New Roman" panose="02020603050405020304" pitchFamily="18" charset="0"/>
                        </a:rPr>
                        <a:t>9</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Varsha Associates, </a:t>
                      </a:r>
                      <a:r>
                        <a:rPr lang="en-US" sz="1700" kern="1200" dirty="0" err="1">
                          <a:solidFill>
                            <a:schemeClr val="dk1"/>
                          </a:solidFill>
                          <a:effectLst/>
                          <a:latin typeface="Times New Roman" panose="02020603050405020304" pitchFamily="18" charset="0"/>
                          <a:cs typeface="Times New Roman" panose="02020603050405020304" pitchFamily="18" charset="0"/>
                        </a:rPr>
                        <a:t>Chitradurga</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284</a:t>
                      </a:r>
                    </a:p>
                  </a:txBody>
                  <a:tcPr marL="80249" marR="80249" marT="40124" marB="40124"/>
                </a:tc>
                <a:extLst>
                  <a:ext uri="{0D108BD9-81ED-4DB2-BD59-A6C34878D82A}">
                    <a16:rowId xmlns:a16="http://schemas.microsoft.com/office/drawing/2014/main" val="3453143033"/>
                  </a:ext>
                </a:extLst>
              </a:tr>
              <a:tr h="321931">
                <a:tc>
                  <a:txBody>
                    <a:bodyPr/>
                    <a:lstStyle/>
                    <a:p>
                      <a:pPr algn="ctr"/>
                      <a:r>
                        <a:rPr lang="en-IN" sz="1700">
                          <a:latin typeface="Times New Roman" panose="02020603050405020304" pitchFamily="18" charset="0"/>
                          <a:cs typeface="Times New Roman" panose="02020603050405020304" pitchFamily="18" charset="0"/>
                        </a:rPr>
                        <a:t>10</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Balaji </a:t>
                      </a:r>
                      <a:r>
                        <a:rPr lang="en-US" sz="1700" kern="1200" dirty="0" err="1">
                          <a:solidFill>
                            <a:schemeClr val="dk1"/>
                          </a:solidFill>
                          <a:effectLst/>
                          <a:latin typeface="Times New Roman" panose="02020603050405020304" pitchFamily="18" charset="0"/>
                          <a:cs typeface="Times New Roman" panose="02020603050405020304" pitchFamily="18" charset="0"/>
                        </a:rPr>
                        <a:t>Agro</a:t>
                      </a:r>
                      <a:r>
                        <a:rPr lang="en-US" sz="1700" kern="1200" dirty="0">
                          <a:solidFill>
                            <a:schemeClr val="dk1"/>
                          </a:solidFill>
                          <a:effectLst/>
                          <a:latin typeface="Times New Roman" panose="02020603050405020304" pitchFamily="18" charset="0"/>
                          <a:cs typeface="Times New Roman" panose="02020603050405020304" pitchFamily="18" charset="0"/>
                        </a:rPr>
                        <a:t> Engineering, </a:t>
                      </a:r>
                      <a:r>
                        <a:rPr lang="en-IN" sz="1700" kern="1200" dirty="0">
                          <a:solidFill>
                            <a:schemeClr val="dk1"/>
                          </a:solidFill>
                          <a:effectLst/>
                          <a:latin typeface="Times New Roman" panose="02020603050405020304" pitchFamily="18" charset="0"/>
                          <a:cs typeface="Times New Roman" panose="02020603050405020304" pitchFamily="18" charset="0"/>
                        </a:rPr>
                        <a:t>Kalburgi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18</a:t>
                      </a:r>
                    </a:p>
                  </a:txBody>
                  <a:tcPr marL="80249" marR="80249" marT="40124" marB="40124"/>
                </a:tc>
                <a:extLst>
                  <a:ext uri="{0D108BD9-81ED-4DB2-BD59-A6C34878D82A}">
                    <a16:rowId xmlns:a16="http://schemas.microsoft.com/office/drawing/2014/main" val="4078034955"/>
                  </a:ext>
                </a:extLst>
              </a:tr>
              <a:tr h="321931">
                <a:tc>
                  <a:txBody>
                    <a:bodyPr/>
                    <a:lstStyle/>
                    <a:p>
                      <a:pPr algn="ctr"/>
                      <a:r>
                        <a:rPr lang="en-IN" sz="1700">
                          <a:latin typeface="Times New Roman" panose="02020603050405020304" pitchFamily="18" charset="0"/>
                          <a:cs typeface="Times New Roman" panose="02020603050405020304" pitchFamily="18" charset="0"/>
                        </a:rPr>
                        <a:t>11</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Easy Life Enterprises, Udupi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02</a:t>
                      </a:r>
                    </a:p>
                  </a:txBody>
                  <a:tcPr marL="80249" marR="80249" marT="40124" marB="40124"/>
                </a:tc>
                <a:extLst>
                  <a:ext uri="{0D108BD9-81ED-4DB2-BD59-A6C34878D82A}">
                    <a16:rowId xmlns:a16="http://schemas.microsoft.com/office/drawing/2014/main" val="3418119928"/>
                  </a:ext>
                </a:extLst>
              </a:tr>
              <a:tr h="321931">
                <a:tc>
                  <a:txBody>
                    <a:bodyPr/>
                    <a:lstStyle/>
                    <a:p>
                      <a:pPr algn="ctr"/>
                      <a:r>
                        <a:rPr lang="en-IN" sz="1700">
                          <a:latin typeface="Times New Roman" panose="02020603050405020304" pitchFamily="18" charset="0"/>
                          <a:cs typeface="Times New Roman" panose="02020603050405020304" pitchFamily="18" charset="0"/>
                        </a:rPr>
                        <a:t>12</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err="1">
                          <a:solidFill>
                            <a:schemeClr val="dk1"/>
                          </a:solidFill>
                          <a:effectLst/>
                          <a:latin typeface="Times New Roman" panose="02020603050405020304" pitchFamily="18" charset="0"/>
                          <a:cs typeface="Times New Roman" panose="02020603050405020304" pitchFamily="18" charset="0"/>
                        </a:rPr>
                        <a:t>Veeresh</a:t>
                      </a:r>
                      <a:r>
                        <a:rPr lang="en-US" sz="1700" kern="1200" dirty="0">
                          <a:solidFill>
                            <a:schemeClr val="dk1"/>
                          </a:solidFill>
                          <a:effectLst/>
                          <a:latin typeface="Times New Roman" panose="02020603050405020304" pitchFamily="18" charset="0"/>
                          <a:cs typeface="Times New Roman" panose="02020603050405020304" pitchFamily="18" charset="0"/>
                        </a:rPr>
                        <a:t> Enterprises, </a:t>
                      </a:r>
                      <a:r>
                        <a:rPr lang="en-US" sz="1700" kern="1200" dirty="0" err="1">
                          <a:solidFill>
                            <a:schemeClr val="dk1"/>
                          </a:solidFill>
                          <a:effectLst/>
                          <a:latin typeface="Times New Roman" panose="02020603050405020304" pitchFamily="18" charset="0"/>
                          <a:cs typeface="Times New Roman" panose="02020603050405020304" pitchFamily="18" charset="0"/>
                        </a:rPr>
                        <a:t>Hubbali</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02</a:t>
                      </a:r>
                    </a:p>
                  </a:txBody>
                  <a:tcPr marL="80249" marR="80249" marT="40124" marB="40124"/>
                </a:tc>
                <a:extLst>
                  <a:ext uri="{0D108BD9-81ED-4DB2-BD59-A6C34878D82A}">
                    <a16:rowId xmlns:a16="http://schemas.microsoft.com/office/drawing/2014/main" val="1917430298"/>
                  </a:ext>
                </a:extLst>
              </a:tr>
              <a:tr h="321931">
                <a:tc>
                  <a:txBody>
                    <a:bodyPr/>
                    <a:lstStyle/>
                    <a:p>
                      <a:pPr algn="ctr"/>
                      <a:r>
                        <a:rPr lang="en-IN" sz="1700">
                          <a:latin typeface="Times New Roman" panose="02020603050405020304" pitchFamily="18" charset="0"/>
                          <a:cs typeface="Times New Roman" panose="02020603050405020304" pitchFamily="18" charset="0"/>
                        </a:rPr>
                        <a:t>13</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effectLst/>
                          <a:latin typeface="Times New Roman" panose="02020603050405020304" pitchFamily="18" charset="0"/>
                          <a:cs typeface="Times New Roman" panose="02020603050405020304" pitchFamily="18" charset="0"/>
                        </a:rPr>
                        <a:t> Gram Kiran Seva </a:t>
                      </a:r>
                      <a:r>
                        <a:rPr lang="en-US" sz="1700" kern="1200" dirty="0" err="1">
                          <a:solidFill>
                            <a:schemeClr val="dk1"/>
                          </a:solidFill>
                          <a:effectLst/>
                          <a:latin typeface="Times New Roman" panose="02020603050405020304" pitchFamily="18" charset="0"/>
                          <a:cs typeface="Times New Roman" panose="02020603050405020304" pitchFamily="18" charset="0"/>
                        </a:rPr>
                        <a:t>Samsthe</a:t>
                      </a:r>
                      <a:r>
                        <a:rPr lang="en-US" sz="1700" kern="1200" dirty="0">
                          <a:solidFill>
                            <a:schemeClr val="dk1"/>
                          </a:solidFill>
                          <a:effectLst/>
                          <a:latin typeface="Times New Roman" panose="02020603050405020304" pitchFamily="18" charset="0"/>
                          <a:cs typeface="Times New Roman" panose="02020603050405020304" pitchFamily="18" charset="0"/>
                        </a:rPr>
                        <a:t>, Kalburgi </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06</a:t>
                      </a:r>
                    </a:p>
                  </a:txBody>
                  <a:tcPr marL="80249" marR="80249" marT="40124" marB="40124"/>
                </a:tc>
                <a:extLst>
                  <a:ext uri="{0D108BD9-81ED-4DB2-BD59-A6C34878D82A}">
                    <a16:rowId xmlns:a16="http://schemas.microsoft.com/office/drawing/2014/main" val="999450717"/>
                  </a:ext>
                </a:extLst>
              </a:tr>
              <a:tr h="498879">
                <a:tc>
                  <a:txBody>
                    <a:bodyPr/>
                    <a:lstStyle/>
                    <a:p>
                      <a:pPr algn="ctr"/>
                      <a:r>
                        <a:rPr lang="en-IN" sz="1700">
                          <a:latin typeface="Times New Roman" panose="02020603050405020304" pitchFamily="18" charset="0"/>
                          <a:cs typeface="Times New Roman" panose="02020603050405020304" pitchFamily="18" charset="0"/>
                        </a:rPr>
                        <a:t>14</a:t>
                      </a:r>
                    </a:p>
                  </a:txBody>
                  <a:tcPr marL="80249" marR="80249" marT="40124" marB="401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err="1">
                          <a:solidFill>
                            <a:schemeClr val="dk1"/>
                          </a:solidFill>
                          <a:effectLst/>
                          <a:latin typeface="Times New Roman" panose="02020603050405020304" pitchFamily="18" charset="0"/>
                          <a:cs typeface="Times New Roman" panose="02020603050405020304" pitchFamily="18" charset="0"/>
                        </a:rPr>
                        <a:t>Vidyashree</a:t>
                      </a:r>
                      <a:r>
                        <a:rPr lang="en-US" sz="1700" kern="1200" dirty="0">
                          <a:solidFill>
                            <a:schemeClr val="dk1"/>
                          </a:solidFill>
                          <a:effectLst/>
                          <a:latin typeface="Times New Roman" panose="02020603050405020304" pitchFamily="18" charset="0"/>
                          <a:cs typeface="Times New Roman" panose="02020603050405020304" pitchFamily="18" charset="0"/>
                        </a:rPr>
                        <a:t> Integrated Development Association, </a:t>
                      </a:r>
                      <a:r>
                        <a:rPr lang="en-IN" sz="1700" kern="1200" dirty="0" err="1">
                          <a:solidFill>
                            <a:schemeClr val="dk1"/>
                          </a:solidFill>
                          <a:effectLst/>
                          <a:latin typeface="Times New Roman" panose="02020603050405020304" pitchFamily="18" charset="0"/>
                          <a:cs typeface="Times New Roman" panose="02020603050405020304" pitchFamily="18" charset="0"/>
                        </a:rPr>
                        <a:t>Koppala</a:t>
                      </a:r>
                      <a:endParaRPr lang="en-IN" sz="1700" kern="1200" dirty="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dirty="0">
                          <a:latin typeface="Times New Roman" panose="02020603050405020304" pitchFamily="18" charset="0"/>
                          <a:cs typeface="Times New Roman" panose="02020603050405020304" pitchFamily="18" charset="0"/>
                        </a:rPr>
                        <a:t>01</a:t>
                      </a:r>
                    </a:p>
                  </a:txBody>
                  <a:tcPr marL="80249" marR="80249" marT="40124" marB="40124"/>
                </a:tc>
                <a:extLst>
                  <a:ext uri="{0D108BD9-81ED-4DB2-BD59-A6C34878D82A}">
                    <a16:rowId xmlns:a16="http://schemas.microsoft.com/office/drawing/2014/main" val="3559087942"/>
                  </a:ext>
                </a:extLst>
              </a:tr>
              <a:tr h="321931">
                <a:tc>
                  <a:txBody>
                    <a:bodyPr/>
                    <a:lstStyle/>
                    <a:p>
                      <a:pPr algn="ctr"/>
                      <a:endParaRPr lang="en-IN" sz="1700">
                        <a:latin typeface="Times New Roman" panose="02020603050405020304" pitchFamily="18" charset="0"/>
                        <a:cs typeface="Times New Roman" panose="02020603050405020304" pitchFamily="18" charset="0"/>
                      </a:endParaRPr>
                    </a:p>
                  </a:txBody>
                  <a:tcPr marL="80249" marR="80249" marT="40124" marB="40124"/>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N" sz="1700" b="1" kern="1200">
                          <a:solidFill>
                            <a:schemeClr val="dk1"/>
                          </a:solidFill>
                          <a:effectLst/>
                          <a:latin typeface="Times New Roman" panose="02020603050405020304" pitchFamily="18" charset="0"/>
                          <a:cs typeface="Times New Roman" panose="02020603050405020304" pitchFamily="18" charset="0"/>
                        </a:rPr>
                        <a:t>TOTAL</a:t>
                      </a:r>
                      <a:endParaRPr lang="en-IN" sz="1700" b="1" kern="1200">
                        <a:solidFill>
                          <a:schemeClr val="dk1"/>
                        </a:solidFill>
                        <a:effectLst/>
                        <a:latin typeface="Times New Roman" panose="02020603050405020304" pitchFamily="18" charset="0"/>
                        <a:ea typeface="+mn-ea"/>
                        <a:cs typeface="Times New Roman" panose="02020603050405020304" pitchFamily="18" charset="0"/>
                      </a:endParaRPr>
                    </a:p>
                  </a:txBody>
                  <a:tcPr marL="80249" marR="80249" marT="40124" marB="40124"/>
                </a:tc>
                <a:tc>
                  <a:txBody>
                    <a:bodyPr/>
                    <a:lstStyle/>
                    <a:p>
                      <a:pPr algn="ctr"/>
                      <a:r>
                        <a:rPr lang="en-IN" sz="1700" b="1" dirty="0">
                          <a:latin typeface="Times New Roman" panose="02020603050405020304" pitchFamily="18" charset="0"/>
                          <a:cs typeface="Times New Roman" panose="02020603050405020304" pitchFamily="18" charset="0"/>
                        </a:rPr>
                        <a:t>696</a:t>
                      </a:r>
                    </a:p>
                  </a:txBody>
                  <a:tcPr marL="80249" marR="80249" marT="40124" marB="40124"/>
                </a:tc>
                <a:extLst>
                  <a:ext uri="{0D108BD9-81ED-4DB2-BD59-A6C34878D82A}">
                    <a16:rowId xmlns:a16="http://schemas.microsoft.com/office/drawing/2014/main" val="2468754257"/>
                  </a:ext>
                </a:extLst>
              </a:tr>
            </a:tbl>
          </a:graphicData>
        </a:graphic>
      </p:graphicFrame>
      <p:sp>
        <p:nvSpPr>
          <p:cNvPr id="3" name="Slide Number Placeholder 2">
            <a:extLst>
              <a:ext uri="{FF2B5EF4-FFF2-40B4-BE49-F238E27FC236}">
                <a16:creationId xmlns:a16="http://schemas.microsoft.com/office/drawing/2014/main" id="{4315D925-2BE9-E30D-D328-19ECE0E57150}"/>
              </a:ext>
            </a:extLst>
          </p:cNvPr>
          <p:cNvSpPr>
            <a:spLocks noGrp="1"/>
          </p:cNvSpPr>
          <p:nvPr>
            <p:ph type="sldNum" sz="quarter" idx="12"/>
          </p:nvPr>
        </p:nvSpPr>
        <p:spPr/>
        <p:txBody>
          <a:bodyPr/>
          <a:lstStyle/>
          <a:p>
            <a:fld id="{D99FA36A-733B-4FA8-82C5-A0DC086C6864}" type="slidenum">
              <a:rPr lang="en-IN" smtClean="0"/>
              <a:t>60</a:t>
            </a:fld>
            <a:endParaRPr lang="en-IN" dirty="0"/>
          </a:p>
        </p:txBody>
      </p:sp>
    </p:spTree>
    <p:extLst>
      <p:ext uri="{BB962C8B-B14F-4D97-AF65-F5344CB8AC3E}">
        <p14:creationId xmlns:p14="http://schemas.microsoft.com/office/powerpoint/2010/main" val="1811843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2670-7A72-9215-6713-A783FE7C171C}"/>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IN" b="1" dirty="0">
                <a:solidFill>
                  <a:srgbClr val="000000"/>
                </a:solidFill>
                <a:effectLst/>
                <a:latin typeface="Times New Roman" panose="02020603050405020304" pitchFamily="18" charset="0"/>
                <a:cs typeface="Times New Roman" panose="02020603050405020304" pitchFamily="18" charset="0"/>
              </a:rPr>
              <a:t>Machinery &amp; Equipment</a:t>
            </a:r>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FC90FB7-9014-92D8-F7C9-BFE312F49058}"/>
              </a:ext>
            </a:extLst>
          </p:cNvPr>
          <p:cNvSpPr txBox="1"/>
          <p:nvPr/>
        </p:nvSpPr>
        <p:spPr>
          <a:xfrm>
            <a:off x="6096000" y="2182117"/>
            <a:ext cx="4572000" cy="3539430"/>
          </a:xfrm>
          <a:prstGeom prst="rect">
            <a:avLst/>
          </a:prstGeom>
          <a:noFill/>
        </p:spPr>
        <p:txBody>
          <a:bodyPr wrap="square" rtlCol="0">
            <a:spAutoFit/>
          </a:bodyPr>
          <a:lstStyle/>
          <a:p>
            <a:pPr marL="457200" indent="-457200">
              <a:buFont typeface="Arial" panose="020B0604020202020204" pitchFamily="34" charset="0"/>
              <a:buChar char="•"/>
            </a:pPr>
            <a:r>
              <a:rPr lang="en-IN" sz="2800" b="0" i="0" dirty="0" err="1">
                <a:solidFill>
                  <a:srgbClr val="000000"/>
                </a:solidFill>
                <a:effectLst/>
                <a:latin typeface="Times New Roman" panose="02020603050405020304" pitchFamily="18" charset="0"/>
                <a:cs typeface="Times New Roman" panose="02020603050405020304" pitchFamily="18" charset="0"/>
              </a:rPr>
              <a:t>Arecanut</a:t>
            </a:r>
            <a:r>
              <a:rPr lang="en-IN" sz="2800" b="0" i="0" dirty="0">
                <a:solidFill>
                  <a:srgbClr val="000000"/>
                </a:solidFill>
                <a:effectLst/>
                <a:latin typeface="Times New Roman" panose="02020603050405020304" pitchFamily="18" charset="0"/>
                <a:cs typeface="Times New Roman" panose="02020603050405020304" pitchFamily="18" charset="0"/>
              </a:rPr>
              <a:t> </a:t>
            </a:r>
            <a:r>
              <a:rPr lang="en-IN" sz="2800" b="0" i="0" dirty="0" err="1">
                <a:solidFill>
                  <a:srgbClr val="000000"/>
                </a:solidFill>
                <a:effectLst/>
                <a:latin typeface="Times New Roman" panose="02020603050405020304" pitchFamily="18" charset="0"/>
                <a:cs typeface="Times New Roman" panose="02020603050405020304" pitchFamily="18" charset="0"/>
              </a:rPr>
              <a:t>Deoshker</a:t>
            </a:r>
            <a:endParaRPr lang="en-IN" sz="2800" b="0" i="0" dirty="0">
              <a:solidFill>
                <a:srgbClr val="000000"/>
              </a:solidFill>
              <a:effectLst/>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Paddy trans planter</a:t>
            </a: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Power </a:t>
            </a:r>
            <a:r>
              <a:rPr lang="en-IN" sz="2800" b="0" i="0" dirty="0" err="1">
                <a:solidFill>
                  <a:srgbClr val="000000"/>
                </a:solidFill>
                <a:effectLst/>
                <a:latin typeface="Times New Roman" panose="02020603050405020304" pitchFamily="18" charset="0"/>
                <a:cs typeface="Times New Roman" panose="02020603050405020304" pitchFamily="18" charset="0"/>
              </a:rPr>
              <a:t>Cona</a:t>
            </a:r>
            <a:r>
              <a:rPr lang="en-IN" sz="2800" b="0" i="0" dirty="0">
                <a:solidFill>
                  <a:srgbClr val="000000"/>
                </a:solidFill>
                <a:effectLst/>
                <a:latin typeface="Times New Roman" panose="02020603050405020304" pitchFamily="18" charset="0"/>
                <a:cs typeface="Times New Roman" panose="02020603050405020304" pitchFamily="18" charset="0"/>
              </a:rPr>
              <a:t> Veede</a:t>
            </a:r>
            <a:r>
              <a:rPr lang="en-IN" sz="2800" dirty="0">
                <a:solidFill>
                  <a:srgbClr val="000000"/>
                </a:solidFill>
                <a:latin typeface="Times New Roman" panose="02020603050405020304" pitchFamily="18" charset="0"/>
                <a:cs typeface="Times New Roman" panose="02020603050405020304" pitchFamily="18" charset="0"/>
              </a:rPr>
              <a:t>r</a:t>
            </a: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Diesel Pump</a:t>
            </a:r>
          </a:p>
          <a:p>
            <a:pPr marL="457200" indent="-457200" algn="l">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Kubota </a:t>
            </a:r>
            <a:r>
              <a:rPr lang="en-IN" sz="2800" b="0" i="0" dirty="0" err="1">
                <a:solidFill>
                  <a:srgbClr val="000000"/>
                </a:solidFill>
                <a:effectLst/>
                <a:latin typeface="Times New Roman" panose="02020603050405020304" pitchFamily="18" charset="0"/>
                <a:cs typeface="Times New Roman" panose="02020603050405020304" pitchFamily="18" charset="0"/>
              </a:rPr>
              <a:t>Rotavater</a:t>
            </a:r>
            <a:endParaRPr lang="en-IN" sz="2800" b="0" i="0" dirty="0">
              <a:solidFill>
                <a:srgbClr val="000000"/>
              </a:solidFill>
              <a:effectLst/>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Seed cum fertilizer</a:t>
            </a:r>
          </a:p>
          <a:p>
            <a:pPr marL="457200" indent="-457200">
              <a:buFont typeface="Arial" panose="020B0604020202020204" pitchFamily="34" charset="0"/>
              <a:buChar char="•"/>
            </a:pPr>
            <a:r>
              <a:rPr lang="en-IN" sz="2800" b="0" i="0" dirty="0">
                <a:solidFill>
                  <a:srgbClr val="000000"/>
                </a:solidFill>
                <a:effectLst/>
                <a:latin typeface="Times New Roman" panose="02020603050405020304" pitchFamily="18" charset="0"/>
                <a:cs typeface="Times New Roman" panose="02020603050405020304" pitchFamily="18" charset="0"/>
              </a:rPr>
              <a:t>Nursery Tray</a:t>
            </a:r>
          </a:p>
          <a:p>
            <a:pPr marL="457200" indent="-457200">
              <a:buFont typeface="Arial" panose="020B0604020202020204" pitchFamily="34" charset="0"/>
              <a:buChar char="•"/>
            </a:pPr>
            <a:endParaRPr lang="en-I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1E5278A-5DC8-2E39-7D12-268893198116}"/>
              </a:ext>
            </a:extLst>
          </p:cNvPr>
          <p:cNvSpPr txBox="1"/>
          <p:nvPr/>
        </p:nvSpPr>
        <p:spPr>
          <a:xfrm>
            <a:off x="1186543" y="2220686"/>
            <a:ext cx="4223657" cy="3539430"/>
          </a:xfrm>
          <a:prstGeom prst="rect">
            <a:avLst/>
          </a:prstGeom>
          <a:noFill/>
        </p:spPr>
        <p:txBody>
          <a:bodyPr wrap="square" rtlCol="0">
            <a:spAutoFit/>
          </a:bodyPr>
          <a:lstStyle/>
          <a:p>
            <a:pPr marL="457200" indent="-457200">
              <a:lnSpc>
                <a:spcPct val="100000"/>
              </a:lnSpc>
              <a:buFont typeface="Arial" panose="020B0604020202020204" pitchFamily="34" charset="0"/>
              <a:buChar char="•"/>
            </a:pPr>
            <a:r>
              <a:rPr lang="en-IN" sz="2800" dirty="0">
                <a:effectLst/>
                <a:latin typeface="Times New Roman" panose="02020603050405020304" pitchFamily="18" charset="0"/>
                <a:cs typeface="Times New Roman" panose="02020603050405020304" pitchFamily="18" charset="0"/>
              </a:rPr>
              <a:t>Tractors/ Mini tractors</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Plough</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Tiller</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Harvesting Machinery</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Sprayers</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Levelling Blade</a:t>
            </a:r>
          </a:p>
          <a:p>
            <a:pPr marL="457200" indent="-457200">
              <a:lnSpc>
                <a:spcPct val="100000"/>
              </a:lnSpc>
              <a:buFont typeface="Arial" panose="020B0604020202020204" pitchFamily="34" charset="0"/>
              <a:buChar char="•"/>
            </a:pPr>
            <a:r>
              <a:rPr lang="en-IN" sz="2800" dirty="0">
                <a:solidFill>
                  <a:srgbClr val="000000"/>
                </a:solidFill>
                <a:effectLst/>
                <a:latin typeface="Times New Roman" panose="02020603050405020304" pitchFamily="18" charset="0"/>
                <a:cs typeface="Times New Roman" panose="02020603050405020304" pitchFamily="18" charset="0"/>
              </a:rPr>
              <a:t>Sowing &amp; Planters</a:t>
            </a:r>
          </a:p>
          <a:p>
            <a:pPr marL="457200" indent="-457200">
              <a:buFont typeface="Arial" panose="020B0604020202020204" pitchFamily="34" charset="0"/>
              <a:buChar char="•"/>
            </a:pPr>
            <a:endParaRPr lang="en-IN" sz="2800" dirty="0"/>
          </a:p>
        </p:txBody>
      </p:sp>
      <p:sp>
        <p:nvSpPr>
          <p:cNvPr id="3" name="Slide Number Placeholder 2">
            <a:extLst>
              <a:ext uri="{FF2B5EF4-FFF2-40B4-BE49-F238E27FC236}">
                <a16:creationId xmlns:a16="http://schemas.microsoft.com/office/drawing/2014/main" id="{3EC570E8-3D14-72A8-3C47-3BE608080BD6}"/>
              </a:ext>
            </a:extLst>
          </p:cNvPr>
          <p:cNvSpPr>
            <a:spLocks noGrp="1"/>
          </p:cNvSpPr>
          <p:nvPr>
            <p:ph type="sldNum" sz="quarter" idx="12"/>
          </p:nvPr>
        </p:nvSpPr>
        <p:spPr/>
        <p:txBody>
          <a:bodyPr/>
          <a:lstStyle/>
          <a:p>
            <a:fld id="{D99FA36A-733B-4FA8-82C5-A0DC086C6864}" type="slidenum">
              <a:rPr lang="en-IN" smtClean="0"/>
              <a:t>61</a:t>
            </a:fld>
            <a:endParaRPr lang="en-IN"/>
          </a:p>
        </p:txBody>
      </p:sp>
    </p:spTree>
    <p:extLst>
      <p:ext uri="{BB962C8B-B14F-4D97-AF65-F5344CB8AC3E}">
        <p14:creationId xmlns:p14="http://schemas.microsoft.com/office/powerpoint/2010/main" val="1712743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24" name="Group 10">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2" name="Freeform: Shape 11">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2">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14">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4" name="Table 4">
            <a:extLst>
              <a:ext uri="{FF2B5EF4-FFF2-40B4-BE49-F238E27FC236}">
                <a16:creationId xmlns:a16="http://schemas.microsoft.com/office/drawing/2014/main" id="{AA71C973-76B8-8714-C0D2-E640E666934B}"/>
              </a:ext>
            </a:extLst>
          </p:cNvPr>
          <p:cNvGraphicFramePr>
            <a:graphicFrameLocks noGrp="1"/>
          </p:cNvGraphicFramePr>
          <p:nvPr>
            <p:extLst>
              <p:ext uri="{D42A27DB-BD31-4B8C-83A1-F6EECF244321}">
                <p14:modId xmlns:p14="http://schemas.microsoft.com/office/powerpoint/2010/main" val="2612790205"/>
              </p:ext>
            </p:extLst>
          </p:nvPr>
        </p:nvGraphicFramePr>
        <p:xfrm>
          <a:off x="1652215" y="220149"/>
          <a:ext cx="9129823" cy="6485184"/>
        </p:xfrm>
        <a:graphic>
          <a:graphicData uri="http://schemas.openxmlformats.org/drawingml/2006/table">
            <a:tbl>
              <a:tblPr firstRow="1" bandRow="1">
                <a:tableStyleId>{8EC20E35-A176-4012-BC5E-935CFFF8708E}</a:tableStyleId>
              </a:tblPr>
              <a:tblGrid>
                <a:gridCol w="1498391">
                  <a:extLst>
                    <a:ext uri="{9D8B030D-6E8A-4147-A177-3AD203B41FA5}">
                      <a16:colId xmlns:a16="http://schemas.microsoft.com/office/drawing/2014/main" val="2443025245"/>
                    </a:ext>
                  </a:extLst>
                </a:gridCol>
                <a:gridCol w="4674065">
                  <a:extLst>
                    <a:ext uri="{9D8B030D-6E8A-4147-A177-3AD203B41FA5}">
                      <a16:colId xmlns:a16="http://schemas.microsoft.com/office/drawing/2014/main" val="2453838123"/>
                    </a:ext>
                  </a:extLst>
                </a:gridCol>
                <a:gridCol w="2957367">
                  <a:extLst>
                    <a:ext uri="{9D8B030D-6E8A-4147-A177-3AD203B41FA5}">
                      <a16:colId xmlns:a16="http://schemas.microsoft.com/office/drawing/2014/main" val="2812801657"/>
                    </a:ext>
                  </a:extLst>
                </a:gridCol>
              </a:tblGrid>
              <a:tr h="356539">
                <a:tc>
                  <a:txBody>
                    <a:bodyPr/>
                    <a:lstStyle/>
                    <a:p>
                      <a:r>
                        <a:rPr lang="en-IN" sz="2000">
                          <a:latin typeface="Times New Roman" panose="02020603050405020304" pitchFamily="18" charset="0"/>
                          <a:cs typeface="Times New Roman" panose="02020603050405020304" pitchFamily="18" charset="0"/>
                        </a:rPr>
                        <a:t>S.NO</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Name of the machinery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Hiring rate</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842473"/>
                  </a:ext>
                </a:extLst>
              </a:tr>
              <a:tr h="356539">
                <a:tc>
                  <a:txBody>
                    <a:bodyPr/>
                    <a:lstStyle/>
                    <a:p>
                      <a:r>
                        <a:rPr lang="en-IN" sz="2000">
                          <a:latin typeface="Times New Roman" panose="02020603050405020304" pitchFamily="18" charset="0"/>
                          <a:cs typeface="Times New Roman" panose="02020603050405020304" pitchFamily="18" charset="0"/>
                        </a:rPr>
                        <a:t>1</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Multi crop thresher (Rs./quintal)</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500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077336"/>
                  </a:ext>
                </a:extLst>
              </a:tr>
              <a:tr h="356539">
                <a:tc>
                  <a:txBody>
                    <a:bodyPr/>
                    <a:lstStyle/>
                    <a:p>
                      <a:r>
                        <a:rPr lang="en-IN" sz="2000">
                          <a:latin typeface="Times New Roman" panose="02020603050405020304" pitchFamily="18" charset="0"/>
                          <a:cs typeface="Times New Roman" panose="02020603050405020304" pitchFamily="18" charset="0"/>
                        </a:rPr>
                        <a:t>2</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Hand sprayer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817109"/>
                  </a:ext>
                </a:extLst>
              </a:tr>
              <a:tr h="356539">
                <a:tc>
                  <a:txBody>
                    <a:bodyPr/>
                    <a:lstStyle/>
                    <a:p>
                      <a:r>
                        <a:rPr lang="en-IN" sz="2000">
                          <a:latin typeface="Times New Roman" panose="02020603050405020304" pitchFamily="18" charset="0"/>
                          <a:cs typeface="Times New Roman" panose="02020603050405020304" pitchFamily="18" charset="0"/>
                        </a:rPr>
                        <a:t>3</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Power sprayer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300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535640"/>
                  </a:ext>
                </a:extLst>
              </a:tr>
              <a:tr h="356539">
                <a:tc>
                  <a:txBody>
                    <a:bodyPr/>
                    <a:lstStyle/>
                    <a:p>
                      <a:r>
                        <a:rPr lang="en-IN" sz="2000">
                          <a:latin typeface="Times New Roman" panose="02020603050405020304" pitchFamily="18" charset="0"/>
                          <a:cs typeface="Times New Roman" panose="02020603050405020304" pitchFamily="18" charset="0"/>
                        </a:rPr>
                        <a:t>4</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Power tiller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250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9565943"/>
                  </a:ext>
                </a:extLst>
              </a:tr>
              <a:tr h="356539">
                <a:tc>
                  <a:txBody>
                    <a:bodyPr/>
                    <a:lstStyle/>
                    <a:p>
                      <a:r>
                        <a:rPr lang="en-IN" sz="2000">
                          <a:latin typeface="Times New Roman" panose="02020603050405020304" pitchFamily="18" charset="0"/>
                          <a:cs typeface="Times New Roman" panose="02020603050405020304" pitchFamily="18" charset="0"/>
                        </a:rPr>
                        <a:t>5</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Harvester / reaper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1800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6250501"/>
                  </a:ext>
                </a:extLst>
              </a:tr>
              <a:tr h="356539">
                <a:tc>
                  <a:txBody>
                    <a:bodyPr/>
                    <a:lstStyle/>
                    <a:p>
                      <a:r>
                        <a:rPr lang="en-IN" sz="2000">
                          <a:latin typeface="Times New Roman" panose="02020603050405020304" pitchFamily="18" charset="0"/>
                          <a:cs typeface="Times New Roman" panose="02020603050405020304" pitchFamily="18" charset="0"/>
                        </a:rPr>
                        <a:t>6</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Cultivator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500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073662"/>
                  </a:ext>
                </a:extLst>
              </a:tr>
              <a:tr h="356539">
                <a:tc>
                  <a:txBody>
                    <a:bodyPr/>
                    <a:lstStyle/>
                    <a:p>
                      <a:r>
                        <a:rPr lang="en-IN" sz="2000">
                          <a:latin typeface="Times New Roman" panose="02020603050405020304" pitchFamily="18" charset="0"/>
                          <a:cs typeface="Times New Roman" panose="02020603050405020304" pitchFamily="18" charset="0"/>
                        </a:rPr>
                        <a:t>7</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Rotary (36 blades)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700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5547604"/>
                  </a:ext>
                </a:extLst>
              </a:tr>
              <a:tr h="356539">
                <a:tc>
                  <a:txBody>
                    <a:bodyPr/>
                    <a:lstStyle/>
                    <a:p>
                      <a:r>
                        <a:rPr lang="en-IN" sz="2000">
                          <a:latin typeface="Times New Roman" panose="02020603050405020304" pitchFamily="18" charset="0"/>
                          <a:cs typeface="Times New Roman" panose="02020603050405020304" pitchFamily="18" charset="0"/>
                        </a:rPr>
                        <a:t>8</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Hole digger (Rs./dig)</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18</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8285713"/>
                  </a:ext>
                </a:extLst>
              </a:tr>
              <a:tr h="356539">
                <a:tc>
                  <a:txBody>
                    <a:bodyPr/>
                    <a:lstStyle/>
                    <a:p>
                      <a:r>
                        <a:rPr lang="en-IN" sz="2000">
                          <a:latin typeface="Times New Roman" panose="02020603050405020304" pitchFamily="18" charset="0"/>
                          <a:cs typeface="Times New Roman" panose="02020603050405020304" pitchFamily="18" charset="0"/>
                        </a:rPr>
                        <a:t>9 </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Tractor operated seed drill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350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9689744"/>
                  </a:ext>
                </a:extLst>
              </a:tr>
              <a:tr h="356539">
                <a:tc>
                  <a:txBody>
                    <a:bodyPr/>
                    <a:lstStyle/>
                    <a:p>
                      <a:r>
                        <a:rPr lang="en-IN" sz="2000">
                          <a:latin typeface="Times New Roman" panose="02020603050405020304" pitchFamily="18" charset="0"/>
                          <a:cs typeface="Times New Roman" panose="02020603050405020304" pitchFamily="18" charset="0"/>
                        </a:rPr>
                        <a:t>10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Tractor (Rs./8 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1500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039926"/>
                  </a:ext>
                </a:extLst>
              </a:tr>
              <a:tr h="356539">
                <a:tc>
                  <a:txBody>
                    <a:bodyPr/>
                    <a:lstStyle/>
                    <a:p>
                      <a:r>
                        <a:rPr lang="en-IN" sz="2000">
                          <a:latin typeface="Times New Roman" panose="02020603050405020304" pitchFamily="18" charset="0"/>
                          <a:cs typeface="Times New Roman" panose="02020603050405020304" pitchFamily="18" charset="0"/>
                        </a:rPr>
                        <a:t>11</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Mini Tractor (Rs./8 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800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6519400"/>
                  </a:ext>
                </a:extLst>
              </a:tr>
              <a:tr h="356539">
                <a:tc>
                  <a:txBody>
                    <a:bodyPr/>
                    <a:lstStyle/>
                    <a:p>
                      <a:r>
                        <a:rPr lang="en-IN" sz="2000">
                          <a:latin typeface="Times New Roman" panose="02020603050405020304" pitchFamily="18" charset="0"/>
                          <a:cs typeface="Times New Roman" panose="02020603050405020304" pitchFamily="18" charset="0"/>
                        </a:rPr>
                        <a:t>12</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Disc Harrow</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1000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8331182"/>
                  </a:ext>
                </a:extLst>
              </a:tr>
              <a:tr h="356539">
                <a:tc>
                  <a:txBody>
                    <a:bodyPr/>
                    <a:lstStyle/>
                    <a:p>
                      <a:r>
                        <a:rPr lang="en-IN" sz="2000">
                          <a:latin typeface="Times New Roman" panose="02020603050405020304" pitchFamily="18" charset="0"/>
                          <a:cs typeface="Times New Roman" panose="02020603050405020304" pitchFamily="18" charset="0"/>
                        </a:rPr>
                        <a:t>13</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Battery sprayer (Rs./8 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100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661516"/>
                  </a:ext>
                </a:extLst>
              </a:tr>
              <a:tr h="356539">
                <a:tc>
                  <a:txBody>
                    <a:bodyPr/>
                    <a:lstStyle/>
                    <a:p>
                      <a:r>
                        <a:rPr lang="en-IN" sz="2000">
                          <a:latin typeface="Times New Roman" panose="02020603050405020304" pitchFamily="18" charset="0"/>
                          <a:cs typeface="Times New Roman" panose="02020603050405020304" pitchFamily="18" charset="0"/>
                        </a:rPr>
                        <a:t>14</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Rotary weeder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200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0786426"/>
                  </a:ext>
                </a:extLst>
              </a:tr>
              <a:tr h="356539">
                <a:tc>
                  <a:txBody>
                    <a:bodyPr/>
                    <a:lstStyle/>
                    <a:p>
                      <a:r>
                        <a:rPr lang="en-IN" sz="2000">
                          <a:latin typeface="Times New Roman" panose="02020603050405020304" pitchFamily="18" charset="0"/>
                          <a:cs typeface="Times New Roman" panose="02020603050405020304" pitchFamily="18" charset="0"/>
                        </a:rPr>
                        <a:t>15</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Leveller (Rs./Day)</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350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831387"/>
                  </a:ext>
                </a:extLst>
              </a:tr>
              <a:tr h="356539">
                <a:tc>
                  <a:txBody>
                    <a:bodyPr/>
                    <a:lstStyle/>
                    <a:p>
                      <a:r>
                        <a:rPr lang="en-IN" sz="2000">
                          <a:latin typeface="Times New Roman" panose="02020603050405020304" pitchFamily="18" charset="0"/>
                          <a:cs typeface="Times New Roman" panose="02020603050405020304" pitchFamily="18" charset="0"/>
                        </a:rPr>
                        <a:t>16</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Rotavator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700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5561689"/>
                  </a:ext>
                </a:extLst>
              </a:tr>
              <a:tr h="356539">
                <a:tc>
                  <a:txBody>
                    <a:bodyPr/>
                    <a:lstStyle/>
                    <a:p>
                      <a:r>
                        <a:rPr lang="en-IN" sz="2000">
                          <a:latin typeface="Times New Roman" panose="02020603050405020304" pitchFamily="18" charset="0"/>
                          <a:cs typeface="Times New Roman" panose="02020603050405020304" pitchFamily="18" charset="0"/>
                        </a:rPr>
                        <a:t>17</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Times New Roman" panose="02020603050405020304" pitchFamily="18" charset="0"/>
                          <a:cs typeface="Times New Roman" panose="02020603050405020304" pitchFamily="18" charset="0"/>
                        </a:rPr>
                        <a:t>MB plough (Rs./hr.)</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dirty="0">
                          <a:latin typeface="Times New Roman" panose="02020603050405020304" pitchFamily="18" charset="0"/>
                          <a:cs typeface="Times New Roman" panose="02020603050405020304" pitchFamily="18" charset="0"/>
                        </a:rPr>
                        <a:t>600</a:t>
                      </a:r>
                    </a:p>
                  </a:txBody>
                  <a:tcPr marL="55487" marR="55487" marT="27744" marB="27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5448826"/>
                  </a:ext>
                </a:extLst>
              </a:tr>
            </a:tbl>
          </a:graphicData>
        </a:graphic>
      </p:graphicFrame>
      <p:sp>
        <p:nvSpPr>
          <p:cNvPr id="2" name="Slide Number Placeholder 1">
            <a:extLst>
              <a:ext uri="{FF2B5EF4-FFF2-40B4-BE49-F238E27FC236}">
                <a16:creationId xmlns:a16="http://schemas.microsoft.com/office/drawing/2014/main" id="{C7D627BD-FBF4-65C4-6037-642C31054187}"/>
              </a:ext>
            </a:extLst>
          </p:cNvPr>
          <p:cNvSpPr>
            <a:spLocks noGrp="1"/>
          </p:cNvSpPr>
          <p:nvPr>
            <p:ph type="sldNum" sz="quarter" idx="12"/>
          </p:nvPr>
        </p:nvSpPr>
        <p:spPr/>
        <p:txBody>
          <a:bodyPr/>
          <a:lstStyle/>
          <a:p>
            <a:fld id="{D99FA36A-733B-4FA8-82C5-A0DC086C6864}" type="slidenum">
              <a:rPr lang="en-IN" smtClean="0"/>
              <a:t>62</a:t>
            </a:fld>
            <a:endParaRPr lang="en-IN"/>
          </a:p>
        </p:txBody>
      </p:sp>
    </p:spTree>
    <p:extLst>
      <p:ext uri="{BB962C8B-B14F-4D97-AF65-F5344CB8AC3E}">
        <p14:creationId xmlns:p14="http://schemas.microsoft.com/office/powerpoint/2010/main" val="1164914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4A2C-9B0B-E435-D2A8-BAFDEEB2AEB2}"/>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IN" dirty="0">
                <a:latin typeface="Times New Roman" panose="02020603050405020304" pitchFamily="18" charset="0"/>
                <a:cs typeface="Times New Roman" panose="02020603050405020304" pitchFamily="18" charset="0"/>
              </a:rPr>
              <a:t>Impact of Krishi Yantra scheme of Karnataka</a:t>
            </a:r>
          </a:p>
        </p:txBody>
      </p:sp>
      <p:sp>
        <p:nvSpPr>
          <p:cNvPr id="3" name="Content Placeholder 2">
            <a:extLst>
              <a:ext uri="{FF2B5EF4-FFF2-40B4-BE49-F238E27FC236}">
                <a16:creationId xmlns:a16="http://schemas.microsoft.com/office/drawing/2014/main" id="{E54909FB-3443-EEB4-BB85-DE860A31AA24}"/>
              </a:ext>
            </a:extLst>
          </p:cNvPr>
          <p:cNvSpPr>
            <a:spLocks noGrp="1"/>
          </p:cNvSpPr>
          <p:nvPr>
            <p:ph idx="1"/>
          </p:nvPr>
        </p:nvSpPr>
        <p:spPr/>
        <p:txBody>
          <a:bodyPr>
            <a:normAutofit/>
          </a:bodyPr>
          <a:lstStyle/>
          <a:p>
            <a:pPr marL="0" lvl="0" indent="0" algn="just">
              <a:buSzPts val="1400"/>
              <a:buNone/>
              <a:tabLst>
                <a:tab pos="433705" algn="l"/>
              </a:tabLst>
            </a:pPr>
            <a:endParaRPr lang="en-IN" sz="2400" b="1"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154305" lvl="1" indent="-285750" algn="just">
              <a:lnSpc>
                <a:spcPct val="115000"/>
              </a:lnSpc>
              <a:spcBef>
                <a:spcPts val="1225"/>
              </a:spcBef>
              <a:buSzPts val="1400"/>
              <a:buFont typeface="Wingdings" panose="05000000000000000000" pitchFamily="2" charset="2"/>
              <a:buChar char=""/>
              <a:tabLst>
                <a:tab pos="711200" algn="l"/>
                <a:tab pos="711835" algn="l"/>
              </a:tabLst>
            </a:pPr>
            <a:r>
              <a:rPr lang="en-IN">
                <a:latin typeface="Times New Roman" panose="02020603050405020304" pitchFamily="18" charset="0"/>
                <a:cs typeface="Times New Roman" panose="02020603050405020304" pitchFamily="18" charset="0"/>
              </a:rPr>
              <a:t>Till date 696 centres have been established benefitting around 35 lakh farmers through out the State</a:t>
            </a:r>
            <a:r>
              <a:rPr lang="en-US">
                <a:effectLst/>
                <a:latin typeface="Times New Roman" panose="02020603050405020304" pitchFamily="18" charset="0"/>
                <a:ea typeface="Wingdings" panose="05000000000000000000" pitchFamily="2" charset="2"/>
                <a:cs typeface="Times New Roman" panose="02020603050405020304" pitchFamily="18" charset="0"/>
              </a:rPr>
              <a:t>.</a:t>
            </a:r>
            <a:endParaRPr lang="en-IN">
              <a:effectLst/>
              <a:latin typeface="Times New Roman" panose="02020603050405020304" pitchFamily="18" charset="0"/>
              <a:ea typeface="Wingdings" panose="05000000000000000000" pitchFamily="2" charset="2"/>
              <a:cs typeface="Times New Roman" panose="02020603050405020304" pitchFamily="18" charset="0"/>
            </a:endParaRPr>
          </a:p>
          <a:p>
            <a:pPr marL="742950" marR="155575" lvl="1" indent="-285750" algn="just">
              <a:lnSpc>
                <a:spcPct val="115000"/>
              </a:lnSpc>
              <a:spcBef>
                <a:spcPts val="1000"/>
              </a:spcBef>
              <a:spcAft>
                <a:spcPts val="0"/>
              </a:spcAft>
              <a:buSzPts val="1400"/>
              <a:buFont typeface="Wingdings" panose="05000000000000000000" pitchFamily="2" charset="2"/>
              <a:buChar char=""/>
              <a:tabLst>
                <a:tab pos="711200" algn="l"/>
                <a:tab pos="711835" algn="l"/>
              </a:tabLst>
            </a:pPr>
            <a:r>
              <a:rPr lang="en-US">
                <a:effectLst/>
                <a:latin typeface="Times New Roman" panose="02020603050405020304" pitchFamily="18" charset="0"/>
                <a:ea typeface="Wingdings" panose="05000000000000000000" pitchFamily="2" charset="2"/>
                <a:cs typeface="Times New Roman" panose="02020603050405020304" pitchFamily="18" charset="0"/>
              </a:rPr>
              <a:t>Timely availability of Hi-Tech Farm Machinery at the Farmers door step.</a:t>
            </a:r>
            <a:endParaRPr lang="en-IN">
              <a:effectLst/>
              <a:latin typeface="Times New Roman" panose="02020603050405020304" pitchFamily="18" charset="0"/>
              <a:ea typeface="Wingdings" panose="05000000000000000000" pitchFamily="2" charset="2"/>
              <a:cs typeface="Times New Roman" panose="02020603050405020304" pitchFamily="18" charset="0"/>
            </a:endParaRPr>
          </a:p>
          <a:p>
            <a:pPr marL="742950" lvl="1" indent="-285750" algn="just">
              <a:spcBef>
                <a:spcPts val="1005"/>
              </a:spcBef>
              <a:spcAft>
                <a:spcPts val="0"/>
              </a:spcAft>
              <a:buSzPts val="1400"/>
              <a:buFont typeface="Wingdings" panose="05000000000000000000" pitchFamily="2" charset="2"/>
              <a:buChar char=""/>
              <a:tabLst>
                <a:tab pos="756920" algn="l"/>
                <a:tab pos="757555" algn="l"/>
              </a:tabLst>
            </a:pPr>
            <a:r>
              <a:rPr lang="en-US">
                <a:effectLst/>
                <a:latin typeface="Times New Roman" panose="02020603050405020304" pitchFamily="18" charset="0"/>
                <a:ea typeface="Wingdings" panose="05000000000000000000" pitchFamily="2" charset="2"/>
                <a:cs typeface="Times New Roman" panose="02020603050405020304" pitchFamily="18" charset="0"/>
              </a:rPr>
              <a:t>Nominal Hiring Charges upto 25-30% lesser than the market</a:t>
            </a:r>
            <a:r>
              <a:rPr lang="en-US" spc="-45">
                <a:effectLst/>
                <a:latin typeface="Times New Roman" panose="02020603050405020304" pitchFamily="18" charset="0"/>
                <a:ea typeface="Wingdings" panose="05000000000000000000" pitchFamily="2" charset="2"/>
                <a:cs typeface="Times New Roman" panose="02020603050405020304" pitchFamily="18" charset="0"/>
              </a:rPr>
              <a:t> </a:t>
            </a:r>
            <a:r>
              <a:rPr lang="en-US">
                <a:effectLst/>
                <a:latin typeface="Times New Roman" panose="02020603050405020304" pitchFamily="18" charset="0"/>
                <a:ea typeface="Wingdings" panose="05000000000000000000" pitchFamily="2" charset="2"/>
                <a:cs typeface="Times New Roman" panose="02020603050405020304" pitchFamily="18" charset="0"/>
              </a:rPr>
              <a:t>price which decreased farmers cost of production.</a:t>
            </a:r>
            <a:endParaRPr lang="en-IN">
              <a:effectLst/>
              <a:latin typeface="Times New Roman" panose="02020603050405020304" pitchFamily="18" charset="0"/>
              <a:ea typeface="Wingdings" panose="05000000000000000000" pitchFamily="2" charset="2"/>
              <a:cs typeface="Times New Roman" panose="02020603050405020304" pitchFamily="18" charset="0"/>
            </a:endParaRPr>
          </a:p>
          <a:p>
            <a:pPr marL="742950" lvl="1" indent="-285750" algn="just">
              <a:spcBef>
                <a:spcPts val="1220"/>
              </a:spcBef>
              <a:spcAft>
                <a:spcPts val="0"/>
              </a:spcAft>
              <a:buSzPts val="1400"/>
              <a:buFont typeface="Wingdings" panose="05000000000000000000" pitchFamily="2" charset="2"/>
              <a:buChar char=""/>
              <a:tabLst>
                <a:tab pos="756920" algn="l"/>
                <a:tab pos="757555" algn="l"/>
              </a:tabLst>
            </a:pPr>
            <a:r>
              <a:rPr lang="en-US">
                <a:latin typeface="Times New Roman" panose="02020603050405020304" pitchFamily="18" charset="0"/>
                <a:ea typeface="Wingdings" panose="05000000000000000000" pitchFamily="2" charset="2"/>
                <a:cs typeface="Times New Roman" panose="02020603050405020304" pitchFamily="18" charset="0"/>
              </a:rPr>
              <a:t>Farmers became aware </a:t>
            </a:r>
            <a:r>
              <a:rPr lang="en-US">
                <a:effectLst/>
                <a:latin typeface="Times New Roman" panose="02020603050405020304" pitchFamily="18" charset="0"/>
                <a:ea typeface="Wingdings" panose="05000000000000000000" pitchFamily="2" charset="2"/>
                <a:cs typeface="Times New Roman" panose="02020603050405020304" pitchFamily="18" charset="0"/>
              </a:rPr>
              <a:t>about Hi-Tech/advanced Farm Machinery </a:t>
            </a:r>
            <a:r>
              <a:rPr lang="en-US">
                <a:latin typeface="Times New Roman" panose="02020603050405020304" pitchFamily="18" charset="0"/>
                <a:ea typeface="Wingdings" panose="05000000000000000000" pitchFamily="2" charset="2"/>
                <a:cs typeface="Times New Roman" panose="02020603050405020304" pitchFamily="18" charset="0"/>
              </a:rPr>
              <a:t>which reduced drudgery and saved time</a:t>
            </a:r>
            <a:r>
              <a:rPr lang="en-US">
                <a:effectLst/>
                <a:latin typeface="Times New Roman" panose="02020603050405020304" pitchFamily="18" charset="0"/>
                <a:ea typeface="Wingdings" panose="05000000000000000000" pitchFamily="2" charset="2"/>
                <a:cs typeface="Times New Roman" panose="02020603050405020304" pitchFamily="18" charset="0"/>
              </a:rPr>
              <a:t>.</a:t>
            </a:r>
            <a:endParaRPr lang="en-IN" dirty="0">
              <a:effectLst/>
              <a:latin typeface="Times New Roman" panose="02020603050405020304" pitchFamily="18" charset="0"/>
              <a:ea typeface="Wingdings" panose="05000000000000000000" pitchFamily="2" charset="2"/>
              <a:cs typeface="Times New Roman" panose="02020603050405020304" pitchFamily="18" charset="0"/>
            </a:endParaRPr>
          </a:p>
        </p:txBody>
      </p:sp>
      <p:pic>
        <p:nvPicPr>
          <p:cNvPr id="5" name="Picture 4" descr="A picture containing text, person, person&#10;&#10;Description automatically generated">
            <a:extLst>
              <a:ext uri="{FF2B5EF4-FFF2-40B4-BE49-F238E27FC236}">
                <a16:creationId xmlns:a16="http://schemas.microsoft.com/office/drawing/2014/main" id="{DCF9F8E6-58F0-2FD0-7161-90818C1B8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98" y="1967351"/>
            <a:ext cx="10135402" cy="4525523"/>
          </a:xfrm>
          <a:prstGeom prst="rect">
            <a:avLst/>
          </a:prstGeom>
        </p:spPr>
      </p:pic>
      <p:sp>
        <p:nvSpPr>
          <p:cNvPr id="4" name="Slide Number Placeholder 3">
            <a:extLst>
              <a:ext uri="{FF2B5EF4-FFF2-40B4-BE49-F238E27FC236}">
                <a16:creationId xmlns:a16="http://schemas.microsoft.com/office/drawing/2014/main" id="{0B666F0F-565A-495E-F20B-3F50BBA5E693}"/>
              </a:ext>
            </a:extLst>
          </p:cNvPr>
          <p:cNvSpPr>
            <a:spLocks noGrp="1"/>
          </p:cNvSpPr>
          <p:nvPr>
            <p:ph type="sldNum" sz="quarter" idx="12"/>
          </p:nvPr>
        </p:nvSpPr>
        <p:spPr/>
        <p:txBody>
          <a:bodyPr/>
          <a:lstStyle/>
          <a:p>
            <a:fld id="{D99FA36A-733B-4FA8-82C5-A0DC086C6864}" type="slidenum">
              <a:rPr lang="en-IN" smtClean="0"/>
              <a:t>63</a:t>
            </a:fld>
            <a:endParaRPr lang="en-IN"/>
          </a:p>
        </p:txBody>
      </p:sp>
    </p:spTree>
    <p:extLst>
      <p:ext uri="{BB962C8B-B14F-4D97-AF65-F5344CB8AC3E}">
        <p14:creationId xmlns:p14="http://schemas.microsoft.com/office/powerpoint/2010/main" val="176544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58749D4-1D29-F08A-C257-13E51B143E39}"/>
              </a:ext>
            </a:extLst>
          </p:cNvPr>
          <p:cNvSpPr>
            <a:spLocks noGrp="1"/>
          </p:cNvSpPr>
          <p:nvPr>
            <p:ph type="title"/>
          </p:nvPr>
        </p:nvSpPr>
        <p:spPr>
          <a:xfrm>
            <a:off x="1047280" y="792432"/>
            <a:ext cx="10264697" cy="1212102"/>
          </a:xfrm>
        </p:spPr>
        <p:txBody>
          <a:bodyPr>
            <a:normAutofit/>
          </a:bodyPr>
          <a:lstStyle/>
          <a:p>
            <a:r>
              <a:rPr lang="en-IN" sz="4000" dirty="0">
                <a:solidFill>
                  <a:srgbClr val="FFFFFF"/>
                </a:solidFill>
                <a:latin typeface="Times New Roman" panose="02020603050405020304" pitchFamily="18" charset="0"/>
                <a:cs typeface="Times New Roman" panose="02020603050405020304" pitchFamily="18" charset="0"/>
              </a:rPr>
              <a:t>Success story of CHSC at </a:t>
            </a:r>
            <a:r>
              <a:rPr lang="en-IN" sz="4000" dirty="0" err="1">
                <a:solidFill>
                  <a:srgbClr val="FFFFFF"/>
                </a:solidFill>
                <a:latin typeface="Times New Roman" panose="02020603050405020304" pitchFamily="18" charset="0"/>
                <a:cs typeface="Times New Roman" panose="02020603050405020304" pitchFamily="18" charset="0"/>
              </a:rPr>
              <a:t>Sirwar</a:t>
            </a:r>
            <a:r>
              <a:rPr lang="en-IN" sz="4000" dirty="0">
                <a:solidFill>
                  <a:srgbClr val="FFFFFF"/>
                </a:solidFill>
                <a:latin typeface="Times New Roman" panose="02020603050405020304" pitchFamily="18" charset="0"/>
                <a:cs typeface="Times New Roman" panose="02020603050405020304" pitchFamily="18" charset="0"/>
              </a:rPr>
              <a:t>, Raichur</a:t>
            </a:r>
          </a:p>
        </p:txBody>
      </p:sp>
      <p:sp>
        <p:nvSpPr>
          <p:cNvPr id="3" name="Content Placeholder 2">
            <a:extLst>
              <a:ext uri="{FF2B5EF4-FFF2-40B4-BE49-F238E27FC236}">
                <a16:creationId xmlns:a16="http://schemas.microsoft.com/office/drawing/2014/main" id="{6FE2EFBD-39F8-1E73-C35F-AAABCA0DA4FF}"/>
              </a:ext>
            </a:extLst>
          </p:cNvPr>
          <p:cNvSpPr>
            <a:spLocks noGrp="1"/>
          </p:cNvSpPr>
          <p:nvPr>
            <p:ph idx="1"/>
          </p:nvPr>
        </p:nvSpPr>
        <p:spPr>
          <a:xfrm>
            <a:off x="1279863" y="2221341"/>
            <a:ext cx="9708995" cy="3567173"/>
          </a:xfrm>
        </p:spPr>
        <p:txBody>
          <a:bodyPr anchor="ctr">
            <a:normAutofit/>
          </a:bodyPr>
          <a:lstStyle/>
          <a:p>
            <a:pPr algn="just"/>
            <a:r>
              <a:rPr lang="en-US" sz="2400" dirty="0" err="1">
                <a:latin typeface="Times New Roman" panose="02020603050405020304" pitchFamily="18" charset="0"/>
                <a:cs typeface="Times New Roman" panose="02020603050405020304" pitchFamily="18" charset="0"/>
              </a:rPr>
              <a:t>Sirwar</a:t>
            </a:r>
            <a:r>
              <a:rPr lang="en-US" sz="2400" dirty="0">
                <a:latin typeface="Times New Roman" panose="02020603050405020304" pitchFamily="18" charset="0"/>
                <a:cs typeface="Times New Roman" panose="02020603050405020304" pitchFamily="18" charset="0"/>
              </a:rPr>
              <a:t> is around 35 Km from the district headquarters of Raichur established under SKDRDP.</a:t>
            </a:r>
          </a:p>
          <a:p>
            <a:pPr algn="just"/>
            <a:r>
              <a:rPr lang="en-US" sz="2400" dirty="0">
                <a:latin typeface="Times New Roman" panose="02020603050405020304" pitchFamily="18" charset="0"/>
                <a:cs typeface="Times New Roman" panose="02020603050405020304" pitchFamily="18" charset="0"/>
              </a:rPr>
              <a:t>The main crops grown in the jurisdictional area include paddy, jowar, cotton, </a:t>
            </a:r>
            <a:r>
              <a:rPr lang="en-US" sz="2400" dirty="0" err="1">
                <a:latin typeface="Times New Roman" panose="02020603050405020304" pitchFamily="18" charset="0"/>
                <a:cs typeface="Times New Roman" panose="02020603050405020304" pitchFamily="18" charset="0"/>
              </a:rPr>
              <a:t>redgram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bengal</a:t>
            </a:r>
            <a:r>
              <a:rPr lang="en-US" sz="2400" dirty="0">
                <a:latin typeface="Times New Roman" panose="02020603050405020304" pitchFamily="18" charset="0"/>
                <a:cs typeface="Times New Roman" panose="02020603050405020304" pitchFamily="18" charset="0"/>
              </a:rPr>
              <a:t> gram and  some farmers also grow vegetables.</a:t>
            </a:r>
          </a:p>
          <a:p>
            <a:pPr algn="just"/>
            <a:r>
              <a:rPr lang="en-US" sz="2400" dirty="0">
                <a:latin typeface="Times New Roman" panose="02020603050405020304" pitchFamily="18" charset="0"/>
                <a:cs typeface="Times New Roman" panose="02020603050405020304" pitchFamily="18" charset="0"/>
              </a:rPr>
              <a:t>The beneficiary farmers of all the 34 villages under  CHSC of </a:t>
            </a:r>
            <a:r>
              <a:rPr lang="en-US" sz="2400" dirty="0" err="1">
                <a:latin typeface="Times New Roman" panose="02020603050405020304" pitchFamily="18" charset="0"/>
                <a:cs typeface="Times New Roman" panose="02020603050405020304" pitchFamily="18" charset="0"/>
              </a:rPr>
              <a:t>Sirwar</a:t>
            </a:r>
            <a:r>
              <a:rPr lang="en-US" sz="2400" dirty="0">
                <a:latin typeface="Times New Roman" panose="02020603050405020304" pitchFamily="18" charset="0"/>
                <a:cs typeface="Times New Roman" panose="02020603050405020304" pitchFamily="18" charset="0"/>
              </a:rPr>
              <a:t> are fully aware of the availability of farm machines and necessity to use these machineries both under irrigated and rainfed conditions. </a:t>
            </a:r>
          </a:p>
          <a:p>
            <a:pPr algn="just"/>
            <a:r>
              <a:rPr lang="en-US" sz="2400" dirty="0">
                <a:latin typeface="Times New Roman" panose="02020603050405020304" pitchFamily="18" charset="0"/>
                <a:cs typeface="Times New Roman" panose="02020603050405020304" pitchFamily="18" charset="0"/>
              </a:rPr>
              <a:t>Farm activities requiring different farm machineries are distributed throughout the year in the jurisdictional area.</a:t>
            </a:r>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928B899-757E-D443-8920-7277733A53AE}"/>
              </a:ext>
            </a:extLst>
          </p:cNvPr>
          <p:cNvSpPr>
            <a:spLocks noGrp="1"/>
          </p:cNvSpPr>
          <p:nvPr>
            <p:ph type="sldNum" sz="quarter" idx="12"/>
          </p:nvPr>
        </p:nvSpPr>
        <p:spPr/>
        <p:txBody>
          <a:bodyPr/>
          <a:lstStyle/>
          <a:p>
            <a:fld id="{D99FA36A-733B-4FA8-82C5-A0DC086C6864}" type="slidenum">
              <a:rPr lang="en-IN" smtClean="0"/>
              <a:t>64</a:t>
            </a:fld>
            <a:endParaRPr lang="en-IN"/>
          </a:p>
        </p:txBody>
      </p:sp>
      <p:sp>
        <p:nvSpPr>
          <p:cNvPr id="5" name="TextBox 4">
            <a:extLst>
              <a:ext uri="{FF2B5EF4-FFF2-40B4-BE49-F238E27FC236}">
                <a16:creationId xmlns:a16="http://schemas.microsoft.com/office/drawing/2014/main" id="{49DF3135-2E02-A093-4A6F-0B98115F7FB5}"/>
              </a:ext>
            </a:extLst>
          </p:cNvPr>
          <p:cNvSpPr txBox="1"/>
          <p:nvPr/>
        </p:nvSpPr>
        <p:spPr>
          <a:xfrm>
            <a:off x="5987143" y="5882490"/>
            <a:ext cx="5747657"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Source : Department Of Planning, </a:t>
            </a:r>
            <a:r>
              <a:rPr lang="en-US" sz="2000" dirty="0" err="1">
                <a:latin typeface="Times New Roman" panose="02020603050405020304" pitchFamily="18" charset="0"/>
                <a:cs typeface="Times New Roman" panose="02020603050405020304" pitchFamily="18" charset="0"/>
              </a:rPr>
              <a:t>Programme</a:t>
            </a:r>
            <a:r>
              <a:rPr lang="en-US" sz="2000" dirty="0">
                <a:latin typeface="Times New Roman" panose="02020603050405020304" pitchFamily="18" charset="0"/>
                <a:cs typeface="Times New Roman" panose="02020603050405020304" pitchFamily="18" charset="0"/>
              </a:rPr>
              <a:t> Monitoring And Statistics.</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790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E3531B-AE63-51D4-E1D0-DFEB0CE08EE0}"/>
              </a:ext>
            </a:extLst>
          </p:cNvPr>
          <p:cNvSpPr>
            <a:spLocks noGrp="1"/>
          </p:cNvSpPr>
          <p:nvPr>
            <p:ph idx="1"/>
          </p:nvPr>
        </p:nvSpPr>
        <p:spPr>
          <a:xfrm>
            <a:off x="742904" y="1474528"/>
            <a:ext cx="10515600" cy="4386942"/>
          </a:xfrm>
        </p:spPr>
        <p:txBody>
          <a:bodyPr>
            <a:normAutofit/>
          </a:bodyPr>
          <a:lstStyle/>
          <a:p>
            <a:pPr algn="just"/>
            <a:r>
              <a:rPr lang="en-US" sz="2400" dirty="0">
                <a:latin typeface="Times New Roman" panose="02020603050405020304" pitchFamily="18" charset="0"/>
                <a:cs typeface="Times New Roman" panose="02020603050405020304" pitchFamily="18" charset="0"/>
              </a:rPr>
              <a:t>This </a:t>
            </a:r>
            <a:r>
              <a:rPr lang="en-US" sz="2400" dirty="0" err="1">
                <a:latin typeface="Times New Roman" panose="02020603050405020304" pitchFamily="18" charset="0"/>
                <a:cs typeface="Times New Roman" panose="02020603050405020304" pitchFamily="18" charset="0"/>
              </a:rPr>
              <a:t>centre</a:t>
            </a:r>
            <a:r>
              <a:rPr lang="en-US" sz="2400" dirty="0">
                <a:latin typeface="Times New Roman" panose="02020603050405020304" pitchFamily="18" charset="0"/>
                <a:cs typeface="Times New Roman" panose="02020603050405020304" pitchFamily="18" charset="0"/>
              </a:rPr>
              <a:t> recorded demand for machinery for 10 to 11 months in a year by fully aware farmers is an important factor for the success of the unit</a:t>
            </a:r>
          </a:p>
          <a:p>
            <a:pPr algn="just"/>
            <a:r>
              <a:rPr lang="en-US" sz="2400" dirty="0">
                <a:latin typeface="Times New Roman" panose="02020603050405020304" pitchFamily="18" charset="0"/>
                <a:cs typeface="Times New Roman" panose="02020603050405020304" pitchFamily="18" charset="0"/>
              </a:rPr>
              <a:t>The demand created for machines/ equipment is so high that CHSC has adopted advance booking of almost all machines/ equipment even up to one month. </a:t>
            </a:r>
          </a:p>
          <a:p>
            <a:pPr algn="just"/>
            <a:r>
              <a:rPr lang="en-US" sz="2400" dirty="0">
                <a:latin typeface="Times New Roman" panose="02020603050405020304" pitchFamily="18" charset="0"/>
                <a:cs typeface="Times New Roman" panose="02020603050405020304" pitchFamily="18" charset="0"/>
              </a:rPr>
              <a:t>This CHSC adopts another ideal practice of conducting demonstration of its machines in villages with relevant technical/ commercial information every year along with the registration </a:t>
            </a:r>
            <a:r>
              <a:rPr lang="en-US" sz="2400" dirty="0" err="1">
                <a:latin typeface="Times New Roman" panose="02020603050405020304" pitchFamily="18" charset="0"/>
                <a:cs typeface="Times New Roman" panose="02020603050405020304" pitchFamily="18" charset="0"/>
              </a:rPr>
              <a:t>programme</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As a result of all these ideal practices, CHSC of </a:t>
            </a:r>
            <a:r>
              <a:rPr lang="en-US" sz="2400" dirty="0" err="1">
                <a:latin typeface="Times New Roman" panose="02020603050405020304" pitchFamily="18" charset="0"/>
                <a:cs typeface="Times New Roman" panose="02020603050405020304" pitchFamily="18" charset="0"/>
              </a:rPr>
              <a:t>Sirwar</a:t>
            </a:r>
            <a:r>
              <a:rPr lang="en-US" sz="2400" dirty="0">
                <a:latin typeface="Times New Roman" panose="02020603050405020304" pitchFamily="18" charset="0"/>
                <a:cs typeface="Times New Roman" panose="02020603050405020304" pitchFamily="18" charset="0"/>
              </a:rPr>
              <a:t> has been earning profit consistently. Its profits made in very first year (Rs.1.88 lakh) it increased to more than Rs. 13.66 lakhs till date.</a:t>
            </a:r>
            <a:endParaRPr lang="en-IN"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3A96B9C-FE2F-A0D1-2781-76E95C677B67}"/>
              </a:ext>
            </a:extLst>
          </p:cNvPr>
          <p:cNvSpPr>
            <a:spLocks noGrp="1"/>
          </p:cNvSpPr>
          <p:nvPr>
            <p:ph type="sldNum" sz="quarter" idx="12"/>
          </p:nvPr>
        </p:nvSpPr>
        <p:spPr/>
        <p:txBody>
          <a:bodyPr/>
          <a:lstStyle/>
          <a:p>
            <a:fld id="{D99FA36A-733B-4FA8-82C5-A0DC086C6864}" type="slidenum">
              <a:rPr lang="en-IN" smtClean="0"/>
              <a:t>65</a:t>
            </a:fld>
            <a:endParaRPr lang="en-IN"/>
          </a:p>
        </p:txBody>
      </p:sp>
      <p:pic>
        <p:nvPicPr>
          <p:cNvPr id="9" name="Picture 8" descr="A screenshot of a computer&#10;&#10;Description automatically generated with low confidence">
            <a:extLst>
              <a:ext uri="{FF2B5EF4-FFF2-40B4-BE49-F238E27FC236}">
                <a16:creationId xmlns:a16="http://schemas.microsoft.com/office/drawing/2014/main" id="{EE16F353-B430-49F0-1EE7-6B0DA0355536}"/>
              </a:ext>
            </a:extLst>
          </p:cNvPr>
          <p:cNvPicPr>
            <a:picLocks noChangeAspect="1"/>
          </p:cNvPicPr>
          <p:nvPr/>
        </p:nvPicPr>
        <p:blipFill rotWithShape="1">
          <a:blip r:embed="rId2">
            <a:extLst>
              <a:ext uri="{28A0092B-C50C-407E-A947-70E740481C1C}">
                <a14:useLocalDpi xmlns:a14="http://schemas.microsoft.com/office/drawing/2010/main" val="0"/>
              </a:ext>
            </a:extLst>
          </a:blip>
          <a:srcRect l="23303" t="26508" r="21339" b="18413"/>
          <a:stretch/>
        </p:blipFill>
        <p:spPr>
          <a:xfrm>
            <a:off x="742903" y="1191986"/>
            <a:ext cx="10600857" cy="5000436"/>
          </a:xfrm>
          <a:prstGeom prst="rect">
            <a:avLst/>
          </a:prstGeom>
        </p:spPr>
      </p:pic>
    </p:spTree>
    <p:extLst>
      <p:ext uri="{BB962C8B-B14F-4D97-AF65-F5344CB8AC3E}">
        <p14:creationId xmlns:p14="http://schemas.microsoft.com/office/powerpoint/2010/main" val="21904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ouple of people standing in front of a large arch&#10;&#10;Description automatically generated with low confidence">
            <a:extLst>
              <a:ext uri="{FF2B5EF4-FFF2-40B4-BE49-F238E27FC236}">
                <a16:creationId xmlns:a16="http://schemas.microsoft.com/office/drawing/2014/main" id="{A4BA0100-C845-FEBA-04E7-FD7C93C075EB}"/>
              </a:ext>
            </a:extLst>
          </p:cNvPr>
          <p:cNvPicPr>
            <a:picLocks noChangeAspect="1"/>
          </p:cNvPicPr>
          <p:nvPr/>
        </p:nvPicPr>
        <p:blipFill rotWithShape="1">
          <a:blip r:embed="rId2">
            <a:extLst>
              <a:ext uri="{28A0092B-C50C-407E-A947-70E740481C1C}">
                <a14:useLocalDpi xmlns:a14="http://schemas.microsoft.com/office/drawing/2010/main" val="0"/>
              </a:ext>
            </a:extLst>
          </a:blip>
          <a:srcRect t="23052" b="38846"/>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53D8BB61-A0FC-FD15-9C03-9170C6B4A227}"/>
              </a:ext>
            </a:extLst>
          </p:cNvPr>
          <p:cNvSpPr txBox="1"/>
          <p:nvPr/>
        </p:nvSpPr>
        <p:spPr>
          <a:xfrm>
            <a:off x="4376057" y="2035628"/>
            <a:ext cx="4103915" cy="830997"/>
          </a:xfrm>
          <a:prstGeom prst="rect">
            <a:avLst/>
          </a:prstGeom>
          <a:solidFill>
            <a:schemeClr val="bg1"/>
          </a:solidFill>
        </p:spPr>
        <p:txBody>
          <a:bodyPr wrap="square" rtlCol="0">
            <a:spAutoFit/>
          </a:bodyPr>
          <a:lstStyle/>
          <a:p>
            <a:pPr algn="ctr"/>
            <a:r>
              <a:rPr lang="en-IN" sz="4800" dirty="0">
                <a:latin typeface="Times New Roman" panose="02020603050405020304" pitchFamily="18" charset="0"/>
                <a:cs typeface="Times New Roman" panose="02020603050405020304" pitchFamily="18" charset="0"/>
              </a:rPr>
              <a:t>TAMIL NADU</a:t>
            </a:r>
          </a:p>
        </p:txBody>
      </p:sp>
      <p:sp>
        <p:nvSpPr>
          <p:cNvPr id="9" name="TextBox 8">
            <a:extLst>
              <a:ext uri="{FF2B5EF4-FFF2-40B4-BE49-F238E27FC236}">
                <a16:creationId xmlns:a16="http://schemas.microsoft.com/office/drawing/2014/main" id="{FD7F7EAB-36A7-79C9-8CA1-7FB795B251BF}"/>
              </a:ext>
            </a:extLst>
          </p:cNvPr>
          <p:cNvSpPr txBox="1"/>
          <p:nvPr/>
        </p:nvSpPr>
        <p:spPr>
          <a:xfrm>
            <a:off x="3777342" y="3429000"/>
            <a:ext cx="5301343" cy="1938992"/>
          </a:xfrm>
          <a:prstGeom prst="rect">
            <a:avLst/>
          </a:prstGeom>
          <a:solidFill>
            <a:schemeClr val="bg1"/>
          </a:solidFill>
        </p:spPr>
        <p:txBody>
          <a:bodyPr wrap="square" rtlCol="0">
            <a:spAutoFit/>
          </a:bodyPr>
          <a:lstStyle/>
          <a:p>
            <a:pPr algn="ctr"/>
            <a:r>
              <a:rPr lang="en-IN" sz="6000" dirty="0">
                <a:latin typeface="Times New Roman" panose="02020603050405020304" pitchFamily="18" charset="0"/>
                <a:cs typeface="Times New Roman" panose="02020603050405020304" pitchFamily="18" charset="0"/>
              </a:rPr>
              <a:t>UZHAVAR SANTHAI</a:t>
            </a:r>
          </a:p>
        </p:txBody>
      </p:sp>
      <p:sp>
        <p:nvSpPr>
          <p:cNvPr id="2" name="Slide Number Placeholder 1">
            <a:extLst>
              <a:ext uri="{FF2B5EF4-FFF2-40B4-BE49-F238E27FC236}">
                <a16:creationId xmlns:a16="http://schemas.microsoft.com/office/drawing/2014/main" id="{0BF90DAC-6E60-9E9F-4415-2DEDC970B24E}"/>
              </a:ext>
            </a:extLst>
          </p:cNvPr>
          <p:cNvSpPr>
            <a:spLocks noGrp="1"/>
          </p:cNvSpPr>
          <p:nvPr>
            <p:ph type="sldNum" sz="quarter" idx="12"/>
          </p:nvPr>
        </p:nvSpPr>
        <p:spPr/>
        <p:txBody>
          <a:bodyPr/>
          <a:lstStyle/>
          <a:p>
            <a:fld id="{D99FA36A-733B-4FA8-82C5-A0DC086C6864}" type="slidenum">
              <a:rPr lang="en-IN" smtClean="0"/>
              <a:t>66</a:t>
            </a:fld>
            <a:endParaRPr lang="en-IN"/>
          </a:p>
        </p:txBody>
      </p:sp>
    </p:spTree>
    <p:extLst>
      <p:ext uri="{BB962C8B-B14F-4D97-AF65-F5344CB8AC3E}">
        <p14:creationId xmlns:p14="http://schemas.microsoft.com/office/powerpoint/2010/main" val="2500637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CAC931-5208-D29D-E931-EBB782529DDB}"/>
              </a:ext>
            </a:extLst>
          </p:cNvPr>
          <p:cNvSpPr>
            <a:spLocks noGrp="1"/>
          </p:cNvSpPr>
          <p:nvPr>
            <p:ph type="title"/>
          </p:nvPr>
        </p:nvSpPr>
        <p:spPr>
          <a:xfrm>
            <a:off x="828161" y="707663"/>
            <a:ext cx="10515600" cy="1325563"/>
          </a:xfrm>
        </p:spPr>
        <p:style>
          <a:lnRef idx="1">
            <a:schemeClr val="accent4"/>
          </a:lnRef>
          <a:fillRef idx="2">
            <a:schemeClr val="accent4"/>
          </a:fillRef>
          <a:effectRef idx="1">
            <a:schemeClr val="accent4"/>
          </a:effectRef>
          <a:fontRef idx="minor">
            <a:schemeClr val="dk1"/>
          </a:fontRef>
        </p:style>
        <p:txBody>
          <a:bodyPr>
            <a:normAutofit/>
          </a:bodyPr>
          <a:lstStyle/>
          <a:p>
            <a:r>
              <a:rPr lang="en-IN" dirty="0" err="1">
                <a:latin typeface="Times New Roman" panose="02020603050405020304" pitchFamily="18" charset="0"/>
                <a:cs typeface="Times New Roman" panose="02020603050405020304" pitchFamily="18" charset="0"/>
              </a:rPr>
              <a:t>Uzhavar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Santhai</a:t>
            </a:r>
            <a:endParaRPr lang="en-IN" dirty="0">
              <a:latin typeface="Times New Roman" panose="02020603050405020304" pitchFamily="18" charset="0"/>
              <a:cs typeface="Times New Roman" panose="02020603050405020304"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011054-13DB-71B1-F633-01C59635BBA1}"/>
              </a:ext>
            </a:extLst>
          </p:cNvPr>
          <p:cNvSpPr>
            <a:spLocks noGrp="1"/>
          </p:cNvSpPr>
          <p:nvPr>
            <p:ph idx="1"/>
          </p:nvPr>
        </p:nvSpPr>
        <p:spPr>
          <a:xfrm>
            <a:off x="828161" y="2279536"/>
            <a:ext cx="10515600" cy="4351338"/>
          </a:xfrm>
        </p:spPr>
        <p:txBody>
          <a:bodyPr>
            <a:normAutofit/>
          </a:bodyPr>
          <a:lstStyle/>
          <a:p>
            <a:r>
              <a:rPr lang="en-US" sz="2600" b="0" i="0" dirty="0">
                <a:effectLst/>
                <a:latin typeface="Times New Roman" panose="02020603050405020304" pitchFamily="18" charset="0"/>
                <a:cs typeface="Times New Roman" panose="02020603050405020304" pitchFamily="18" charset="0"/>
              </a:rPr>
              <a:t>In the field of agriculture, marketing determines the value of the agricultural product in terms of money and delivers them to the final customer.</a:t>
            </a:r>
          </a:p>
          <a:p>
            <a:r>
              <a:rPr lang="en-US" sz="2600" b="0" i="0" dirty="0">
                <a:effectLst/>
                <a:latin typeface="Times New Roman" panose="02020603050405020304" pitchFamily="18" charset="0"/>
                <a:cs typeface="Times New Roman" panose="02020603050405020304" pitchFamily="18" charset="0"/>
              </a:rPr>
              <a:t> Most of the farmers sell their produce through village level markets, fairs, </a:t>
            </a:r>
            <a:r>
              <a:rPr lang="en-US" sz="2600" b="0" i="0" dirty="0" err="1">
                <a:effectLst/>
                <a:latin typeface="Times New Roman" panose="02020603050405020304" pitchFamily="18" charset="0"/>
                <a:cs typeface="Times New Roman" panose="02020603050405020304" pitchFamily="18" charset="0"/>
              </a:rPr>
              <a:t>Mandies</a:t>
            </a:r>
            <a:r>
              <a:rPr lang="en-US" sz="2600" b="0" i="0" dirty="0">
                <a:effectLst/>
                <a:latin typeface="Times New Roman" panose="02020603050405020304" pitchFamily="18" charset="0"/>
                <a:cs typeface="Times New Roman" panose="02020603050405020304" pitchFamily="18" charset="0"/>
              </a:rPr>
              <a:t>, Co-operative Societies etc. In the above process of agricultural marketing, the middlemen exploit farmers as well as consumers.</a:t>
            </a:r>
          </a:p>
          <a:p>
            <a:r>
              <a:rPr lang="en-US" sz="2600" b="0" i="0" dirty="0">
                <a:effectLst/>
                <a:latin typeface="Times New Roman" panose="02020603050405020304" pitchFamily="18" charset="0"/>
                <a:cs typeface="Times New Roman" panose="02020603050405020304" pitchFamily="18" charset="0"/>
              </a:rPr>
              <a:t> In order to eliminate the middlemen between farmers and consumers, the Government of </a:t>
            </a:r>
            <a:r>
              <a:rPr lang="en-US" sz="2600" b="0" i="0" dirty="0" err="1">
                <a:effectLst/>
                <a:latin typeface="Times New Roman" panose="02020603050405020304" pitchFamily="18" charset="0"/>
                <a:cs typeface="Times New Roman" panose="02020603050405020304" pitchFamily="18" charset="0"/>
              </a:rPr>
              <a:t>Tamilnadu</a:t>
            </a:r>
            <a:r>
              <a:rPr lang="en-US" sz="2600" b="0" i="0" dirty="0">
                <a:effectLst/>
                <a:latin typeface="Times New Roman" panose="02020603050405020304" pitchFamily="18" charset="0"/>
                <a:cs typeface="Times New Roman" panose="02020603050405020304" pitchFamily="18" charset="0"/>
              </a:rPr>
              <a:t> introduced “UZHAVAR SANTHAI”.</a:t>
            </a:r>
          </a:p>
        </p:txBody>
      </p:sp>
      <p:sp>
        <p:nvSpPr>
          <p:cNvPr id="4" name="Slide Number Placeholder 3">
            <a:extLst>
              <a:ext uri="{FF2B5EF4-FFF2-40B4-BE49-F238E27FC236}">
                <a16:creationId xmlns:a16="http://schemas.microsoft.com/office/drawing/2014/main" id="{D85A0A96-F4BC-6874-9FA1-EECC5C6D24B6}"/>
              </a:ext>
            </a:extLst>
          </p:cNvPr>
          <p:cNvSpPr>
            <a:spLocks noGrp="1"/>
          </p:cNvSpPr>
          <p:nvPr>
            <p:ph type="sldNum" sz="quarter" idx="12"/>
          </p:nvPr>
        </p:nvSpPr>
        <p:spPr/>
        <p:txBody>
          <a:bodyPr/>
          <a:lstStyle/>
          <a:p>
            <a:fld id="{D99FA36A-733B-4FA8-82C5-A0DC086C6864}" type="slidenum">
              <a:rPr lang="en-IN" smtClean="0"/>
              <a:t>67</a:t>
            </a:fld>
            <a:endParaRPr lang="en-IN"/>
          </a:p>
        </p:txBody>
      </p:sp>
    </p:spTree>
    <p:extLst>
      <p:ext uri="{BB962C8B-B14F-4D97-AF65-F5344CB8AC3E}">
        <p14:creationId xmlns:p14="http://schemas.microsoft.com/office/powerpoint/2010/main" val="746569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AA6AAD7-9130-ADBC-E991-43382D7189E5}"/>
              </a:ext>
            </a:extLst>
          </p:cNvPr>
          <p:cNvSpPr>
            <a:spLocks noGrp="1"/>
          </p:cNvSpPr>
          <p:nvPr>
            <p:ph type="title"/>
          </p:nvPr>
        </p:nvSpPr>
        <p:spPr>
          <a:xfrm>
            <a:off x="958506" y="800392"/>
            <a:ext cx="10264697" cy="1212102"/>
          </a:xfrm>
        </p:spPr>
        <p:txBody>
          <a:bodyPr>
            <a:normAutofit/>
          </a:bodyPr>
          <a:lstStyle/>
          <a:p>
            <a:r>
              <a:rPr lang="en-IN" sz="4000">
                <a:solidFill>
                  <a:srgbClr val="FFFFFF"/>
                </a:solidFill>
              </a:rPr>
              <a:t>Objectives</a:t>
            </a:r>
          </a:p>
        </p:txBody>
      </p:sp>
      <p:sp>
        <p:nvSpPr>
          <p:cNvPr id="3" name="Content Placeholder 2">
            <a:extLst>
              <a:ext uri="{FF2B5EF4-FFF2-40B4-BE49-F238E27FC236}">
                <a16:creationId xmlns:a16="http://schemas.microsoft.com/office/drawing/2014/main" id="{A8EEFB41-B10E-3B84-2B53-3B6532CF6177}"/>
              </a:ext>
            </a:extLst>
          </p:cNvPr>
          <p:cNvSpPr>
            <a:spLocks noGrp="1"/>
          </p:cNvSpPr>
          <p:nvPr>
            <p:ph idx="1"/>
          </p:nvPr>
        </p:nvSpPr>
        <p:spPr>
          <a:xfrm>
            <a:off x="1367624" y="2490436"/>
            <a:ext cx="10007947" cy="4269593"/>
          </a:xfrm>
        </p:spPr>
        <p:txBody>
          <a:bodyPr anchor="ctr">
            <a:normAutofit/>
          </a:bodyPr>
          <a:lstStyle/>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facilitate direct contact between the farmers and public.</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provide fresh vegetables and fruits at reasonable price daily without any interference of middlemen.</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provide correct measurement to the consumers.</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To aim for providing higher price than that of wholesale price to the farmers for their vegetables and fruits.</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The </a:t>
            </a:r>
            <a:r>
              <a:rPr lang="en-US" sz="2600" b="0" i="0" dirty="0" err="1">
                <a:effectLst/>
                <a:latin typeface="Times New Roman" panose="02020603050405020304" pitchFamily="18" charset="0"/>
                <a:cs typeface="Times New Roman" panose="02020603050405020304" pitchFamily="18" charset="0"/>
              </a:rPr>
              <a:t>Uzhavar</a:t>
            </a:r>
            <a:r>
              <a:rPr lang="en-US" sz="2600" b="0" i="0" dirty="0">
                <a:effectLst/>
                <a:latin typeface="Times New Roman" panose="02020603050405020304" pitchFamily="18" charset="0"/>
                <a:cs typeface="Times New Roman" panose="02020603050405020304" pitchFamily="18" charset="0"/>
              </a:rPr>
              <a:t> </a:t>
            </a:r>
            <a:r>
              <a:rPr lang="en-US" sz="2600" b="0" i="0" dirty="0" err="1">
                <a:effectLst/>
                <a:latin typeface="Times New Roman" panose="02020603050405020304" pitchFamily="18" charset="0"/>
                <a:cs typeface="Times New Roman" panose="02020603050405020304" pitchFamily="18" charset="0"/>
              </a:rPr>
              <a:t>Santhai</a:t>
            </a:r>
            <a:r>
              <a:rPr lang="en-US" sz="2600" b="0" i="0" dirty="0">
                <a:effectLst/>
                <a:latin typeface="Times New Roman" panose="02020603050405020304" pitchFamily="18" charset="0"/>
                <a:cs typeface="Times New Roman" panose="02020603050405020304" pitchFamily="18" charset="0"/>
              </a:rPr>
              <a:t> also functions as a Technical Information Centre to the farmers</a:t>
            </a:r>
          </a:p>
          <a:p>
            <a:pPr>
              <a:buFont typeface="Arial" panose="020B0604020202020204" pitchFamily="34" charset="0"/>
              <a:buChar char="•"/>
            </a:pPr>
            <a:r>
              <a:rPr lang="en-US" sz="2600" b="0" i="0" dirty="0">
                <a:effectLst/>
                <a:latin typeface="Times New Roman" panose="02020603050405020304" pitchFamily="18" charset="0"/>
                <a:cs typeface="Times New Roman" panose="02020603050405020304" pitchFamily="18" charset="0"/>
              </a:rPr>
              <a:t>Seeds and Other Inputs are also provided in some </a:t>
            </a:r>
            <a:r>
              <a:rPr lang="en-US" sz="2600" b="0" i="0" dirty="0" err="1">
                <a:effectLst/>
                <a:latin typeface="Times New Roman" panose="02020603050405020304" pitchFamily="18" charset="0"/>
                <a:cs typeface="Times New Roman" panose="02020603050405020304" pitchFamily="18" charset="0"/>
              </a:rPr>
              <a:t>Uzhavar</a:t>
            </a:r>
            <a:r>
              <a:rPr lang="en-US" sz="2600" b="0" i="0" dirty="0">
                <a:effectLst/>
                <a:latin typeface="Times New Roman" panose="02020603050405020304" pitchFamily="18" charset="0"/>
                <a:cs typeface="Times New Roman" panose="02020603050405020304" pitchFamily="18" charset="0"/>
              </a:rPr>
              <a:t> </a:t>
            </a:r>
            <a:r>
              <a:rPr lang="en-US" sz="2600" b="0" i="0" dirty="0" err="1">
                <a:effectLst/>
                <a:latin typeface="Times New Roman" panose="02020603050405020304" pitchFamily="18" charset="0"/>
                <a:cs typeface="Times New Roman" panose="02020603050405020304" pitchFamily="18" charset="0"/>
              </a:rPr>
              <a:t>Santhais</a:t>
            </a:r>
            <a:endParaRPr lang="en-US" sz="2600" b="0" i="0"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30AC959-8732-6750-00FE-E01AB4A4D734}"/>
              </a:ext>
            </a:extLst>
          </p:cNvPr>
          <p:cNvSpPr>
            <a:spLocks noGrp="1"/>
          </p:cNvSpPr>
          <p:nvPr>
            <p:ph type="sldNum" sz="quarter" idx="12"/>
          </p:nvPr>
        </p:nvSpPr>
        <p:spPr/>
        <p:txBody>
          <a:bodyPr/>
          <a:lstStyle/>
          <a:p>
            <a:fld id="{D99FA36A-733B-4FA8-82C5-A0DC086C6864}" type="slidenum">
              <a:rPr lang="en-IN" smtClean="0"/>
              <a:t>68</a:t>
            </a:fld>
            <a:endParaRPr lang="en-IN"/>
          </a:p>
        </p:txBody>
      </p:sp>
    </p:spTree>
    <p:extLst>
      <p:ext uri="{BB962C8B-B14F-4D97-AF65-F5344CB8AC3E}">
        <p14:creationId xmlns:p14="http://schemas.microsoft.com/office/powerpoint/2010/main" val="2789390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EB149-B63A-2D1B-451D-B357D75B4F55}"/>
              </a:ext>
            </a:extLst>
          </p:cNvPr>
          <p:cNvPicPr>
            <a:picLocks noChangeAspect="1"/>
          </p:cNvPicPr>
          <p:nvPr/>
        </p:nvPicPr>
        <p:blipFill rotWithShape="1">
          <a:blip r:embed="rId2"/>
          <a:srcRect r="9091" b="9091"/>
          <a:stretch/>
        </p:blipFill>
        <p:spPr>
          <a:xfrm>
            <a:off x="101994" y="154918"/>
            <a:ext cx="12191980" cy="6857990"/>
          </a:xfrm>
          <a:prstGeom prst="rect">
            <a:avLst/>
          </a:prstGeom>
        </p:spPr>
      </p:pic>
      <p:sp>
        <p:nvSpPr>
          <p:cNvPr id="14"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51E985-436B-2249-3D3B-8FA12726AAB8}"/>
              </a:ext>
            </a:extLst>
          </p:cNvPr>
          <p:cNvSpPr>
            <a:spLocks noGrp="1"/>
          </p:cNvSpPr>
          <p:nvPr>
            <p:ph type="title"/>
          </p:nvPr>
        </p:nvSpPr>
        <p:spPr>
          <a:xfrm>
            <a:off x="594804" y="640263"/>
            <a:ext cx="6619811" cy="1344975"/>
          </a:xfrm>
        </p:spPr>
        <p:txBody>
          <a:bodyPr>
            <a:normAutofit/>
          </a:bodyPr>
          <a:lstStyle/>
          <a:p>
            <a:r>
              <a:rPr lang="en-IN" sz="4000">
                <a:latin typeface="Times New Roman" panose="02020603050405020304" pitchFamily="18" charset="0"/>
                <a:cs typeface="Times New Roman" panose="02020603050405020304" pitchFamily="18" charset="0"/>
              </a:rPr>
              <a:t>Why Uzhavar Santhai?</a:t>
            </a:r>
            <a:endParaRPr lang="en-IN"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29C59A7-3A13-18CE-1207-E336B7CCE290}"/>
              </a:ext>
            </a:extLst>
          </p:cNvPr>
          <p:cNvSpPr>
            <a:spLocks noGrp="1"/>
          </p:cNvSpPr>
          <p:nvPr>
            <p:ph idx="1"/>
          </p:nvPr>
        </p:nvSpPr>
        <p:spPr>
          <a:xfrm>
            <a:off x="594109" y="1773044"/>
            <a:ext cx="6619811" cy="4121729"/>
          </a:xfrm>
        </p:spPr>
        <p:txBody>
          <a:bodyPr>
            <a:normAutofit/>
          </a:bodyPr>
          <a:lstStyle/>
          <a:p>
            <a:pPr marL="0" indent="0">
              <a:buNone/>
            </a:pPr>
            <a:endParaRPr lang="en-US" b="0" i="0"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b="0" i="0" dirty="0">
                <a:effectLst/>
                <a:latin typeface="Times New Roman" panose="02020603050405020304" pitchFamily="18" charset="0"/>
                <a:cs typeface="Times New Roman" panose="02020603050405020304" pitchFamily="18" charset="0"/>
              </a:rPr>
              <a:t>No Middle men</a:t>
            </a:r>
          </a:p>
          <a:p>
            <a:pPr>
              <a:buFont typeface="Wingdings" panose="05000000000000000000" pitchFamily="2" charset="2"/>
              <a:buChar char="ü"/>
            </a:pPr>
            <a:r>
              <a:rPr lang="en-US" b="0" i="0" dirty="0">
                <a:effectLst/>
                <a:latin typeface="Times New Roman" panose="02020603050405020304" pitchFamily="18" charset="0"/>
                <a:cs typeface="Times New Roman" panose="02020603050405020304" pitchFamily="18" charset="0"/>
              </a:rPr>
              <a:t>The prices of the vegetables and fruits are daily fixed at the average of 20 % higher than the wholesale prices and 15% less than retail prices by the Committee consisting of the representatives of farmers and officials.</a:t>
            </a:r>
          </a:p>
        </p:txBody>
      </p:sp>
      <p:sp>
        <p:nvSpPr>
          <p:cNvPr id="4" name="Slide Number Placeholder 3">
            <a:extLst>
              <a:ext uri="{FF2B5EF4-FFF2-40B4-BE49-F238E27FC236}">
                <a16:creationId xmlns:a16="http://schemas.microsoft.com/office/drawing/2014/main" id="{FFEE7A75-F357-3902-288A-66FCBF0D5499}"/>
              </a:ext>
            </a:extLst>
          </p:cNvPr>
          <p:cNvSpPr>
            <a:spLocks noGrp="1"/>
          </p:cNvSpPr>
          <p:nvPr>
            <p:ph type="sldNum" sz="quarter" idx="12"/>
          </p:nvPr>
        </p:nvSpPr>
        <p:spPr/>
        <p:txBody>
          <a:bodyPr/>
          <a:lstStyle/>
          <a:p>
            <a:fld id="{D99FA36A-733B-4FA8-82C5-A0DC086C6864}" type="slidenum">
              <a:rPr lang="en-IN" smtClean="0"/>
              <a:t>69</a:t>
            </a:fld>
            <a:endParaRPr lang="en-IN"/>
          </a:p>
        </p:txBody>
      </p:sp>
    </p:spTree>
    <p:extLst>
      <p:ext uri="{BB962C8B-B14F-4D97-AF65-F5344CB8AC3E}">
        <p14:creationId xmlns:p14="http://schemas.microsoft.com/office/powerpoint/2010/main" val="88008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3B9C452-2C6E-4D52-8FC7-669291EE9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E1CC44-1B7F-472B-B668-B4F2F4723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5BAD077-4A41-458D-9909-1A108699E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6"/>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1FC21CE-01FD-49CC-BAFC-06F38B34B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A8DFD-32AE-31A8-04FF-26A68A6F069A}"/>
              </a:ext>
            </a:extLst>
          </p:cNvPr>
          <p:cNvSpPr>
            <a:spLocks noGrp="1"/>
          </p:cNvSpPr>
          <p:nvPr>
            <p:ph type="title"/>
          </p:nvPr>
        </p:nvSpPr>
        <p:spPr>
          <a:xfrm>
            <a:off x="699714" y="321728"/>
            <a:ext cx="6999883" cy="967956"/>
          </a:xfrm>
        </p:spPr>
        <p:txBody>
          <a:bodyPr vert="horz" lIns="91440" tIns="45720" rIns="91440" bIns="45720" rtlCol="0" anchor="ctr">
            <a:normAutofit/>
          </a:bodyPr>
          <a:lstStyle/>
          <a:p>
            <a:r>
              <a:rPr lang="en-US" sz="4000" dirty="0">
                <a:solidFill>
                  <a:srgbClr val="FFFFFF"/>
                </a:solidFill>
              </a:rPr>
              <a:t>South Indian States</a:t>
            </a:r>
          </a:p>
        </p:txBody>
      </p:sp>
      <p:pic>
        <p:nvPicPr>
          <p:cNvPr id="5" name="Content Placeholder 4" descr="A picture containing calendar&#10;&#10;Description automatically generated">
            <a:extLst>
              <a:ext uri="{FF2B5EF4-FFF2-40B4-BE49-F238E27FC236}">
                <a16:creationId xmlns:a16="http://schemas.microsoft.com/office/drawing/2014/main" id="{B9F1E3DB-1E1A-3D44-F647-9D0871D760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6833" y="1969856"/>
            <a:ext cx="2356715" cy="2589796"/>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FA0BB1DA-7D9F-7F58-4DA0-48BC140DB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597" y="1982370"/>
            <a:ext cx="2494544" cy="270411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A2AABEC-1F1A-E860-0C91-0D67D9328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52" y="1982370"/>
            <a:ext cx="2502912" cy="2477882"/>
          </a:xfrm>
          <a:prstGeom prst="rect">
            <a:avLst/>
          </a:prstGeom>
        </p:spPr>
      </p:pic>
      <p:pic>
        <p:nvPicPr>
          <p:cNvPr id="7" name="Picture 6" descr="A picture containing text, sign, yellow, container&#10;&#10;Description automatically generated">
            <a:extLst>
              <a:ext uri="{FF2B5EF4-FFF2-40B4-BE49-F238E27FC236}">
                <a16:creationId xmlns:a16="http://schemas.microsoft.com/office/drawing/2014/main" id="{6A9A78D7-7F59-A6EF-545B-C3C250C2C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1861" y="1969856"/>
            <a:ext cx="2502910" cy="2502910"/>
          </a:xfrm>
          <a:prstGeom prst="rect">
            <a:avLst/>
          </a:prstGeom>
        </p:spPr>
      </p:pic>
      <p:sp>
        <p:nvSpPr>
          <p:cNvPr id="12" name="TextBox 11">
            <a:extLst>
              <a:ext uri="{FF2B5EF4-FFF2-40B4-BE49-F238E27FC236}">
                <a16:creationId xmlns:a16="http://schemas.microsoft.com/office/drawing/2014/main" id="{79E74A35-2C2A-4277-CBEB-6B7606335D51}"/>
              </a:ext>
            </a:extLst>
          </p:cNvPr>
          <p:cNvSpPr txBox="1"/>
          <p:nvPr/>
        </p:nvSpPr>
        <p:spPr>
          <a:xfrm>
            <a:off x="756401" y="5023402"/>
            <a:ext cx="2589196" cy="830997"/>
          </a:xfrm>
          <a:prstGeom prst="rect">
            <a:avLst/>
          </a:prstGeom>
          <a:noFill/>
        </p:spPr>
        <p:txBody>
          <a:bodyPr wrap="square" rtlCol="0">
            <a:spAutoFit/>
          </a:bodyPr>
          <a:lstStyle/>
          <a:p>
            <a:r>
              <a:rPr lang="en-IN" sz="2400" dirty="0" err="1">
                <a:latin typeface="Times New Roman" panose="02020603050405020304" pitchFamily="18" charset="0"/>
                <a:cs typeface="Times New Roman" panose="02020603050405020304" pitchFamily="18" charset="0"/>
              </a:rPr>
              <a:t>Rythu</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Bandhu</a:t>
            </a:r>
            <a:endParaRPr lang="en-IN" sz="2400" dirty="0">
              <a:latin typeface="Times New Roman" panose="02020603050405020304" pitchFamily="18" charset="0"/>
              <a:cs typeface="Times New Roman" panose="02020603050405020304" pitchFamily="18" charset="0"/>
            </a:endParaRPr>
          </a:p>
          <a:p>
            <a:r>
              <a:rPr lang="en-IN" sz="2400" dirty="0" err="1">
                <a:latin typeface="Times New Roman" panose="02020603050405020304" pitchFamily="18" charset="0"/>
                <a:cs typeface="Times New Roman" panose="02020603050405020304" pitchFamily="18" charset="0"/>
              </a:rPr>
              <a:t>Rythu</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Bima</a:t>
            </a:r>
            <a:endParaRPr lang="en-I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7B96DE3-C6C2-0510-B715-F8136D701BBD}"/>
              </a:ext>
            </a:extLst>
          </p:cNvPr>
          <p:cNvSpPr txBox="1"/>
          <p:nvPr/>
        </p:nvSpPr>
        <p:spPr>
          <a:xfrm>
            <a:off x="3262821" y="5022415"/>
            <a:ext cx="2714324" cy="461665"/>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YSR </a:t>
            </a:r>
            <a:r>
              <a:rPr lang="en-IN" sz="2400" dirty="0" err="1">
                <a:latin typeface="Times New Roman" panose="02020603050405020304" pitchFamily="18" charset="0"/>
                <a:cs typeface="Times New Roman" panose="02020603050405020304" pitchFamily="18" charset="0"/>
              </a:rPr>
              <a:t>Rythu</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Bharosa</a:t>
            </a:r>
            <a:endParaRPr lang="en-IN"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B72F6FB-7057-A5F1-A3D6-1BE276FF1F78}"/>
              </a:ext>
            </a:extLst>
          </p:cNvPr>
          <p:cNvSpPr txBox="1"/>
          <p:nvPr/>
        </p:nvSpPr>
        <p:spPr>
          <a:xfrm>
            <a:off x="6209506" y="5012297"/>
            <a:ext cx="3118585" cy="830997"/>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Krishi Bhagya Scheme</a:t>
            </a:r>
          </a:p>
          <a:p>
            <a:r>
              <a:rPr lang="en-IN" sz="2400" dirty="0">
                <a:latin typeface="Times New Roman" panose="02020603050405020304" pitchFamily="18" charset="0"/>
                <a:cs typeface="Times New Roman" panose="02020603050405020304" pitchFamily="18" charset="0"/>
              </a:rPr>
              <a:t>Krishi Yantra </a:t>
            </a:r>
            <a:r>
              <a:rPr lang="en-IN" sz="2400" dirty="0" err="1">
                <a:latin typeface="Times New Roman" panose="02020603050405020304" pitchFamily="18" charset="0"/>
                <a:cs typeface="Times New Roman" panose="02020603050405020304" pitchFamily="18" charset="0"/>
              </a:rPr>
              <a:t>Dhare</a:t>
            </a:r>
            <a:r>
              <a:rPr lang="en-IN" sz="2400" dirty="0">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84C2AC5A-8929-B251-09B2-A051C4FF1D4C}"/>
              </a:ext>
            </a:extLst>
          </p:cNvPr>
          <p:cNvSpPr txBox="1"/>
          <p:nvPr/>
        </p:nvSpPr>
        <p:spPr>
          <a:xfrm>
            <a:off x="9538635" y="5022415"/>
            <a:ext cx="2356715" cy="461665"/>
          </a:xfrm>
          <a:prstGeom prst="rect">
            <a:avLst/>
          </a:prstGeom>
          <a:noFill/>
        </p:spPr>
        <p:txBody>
          <a:bodyPr wrap="square" rtlCol="0">
            <a:spAutoFit/>
          </a:bodyPr>
          <a:lstStyle/>
          <a:p>
            <a:r>
              <a:rPr lang="en-IN" sz="2400" dirty="0" err="1">
                <a:latin typeface="Times New Roman" panose="02020603050405020304" pitchFamily="18" charset="0"/>
                <a:cs typeface="Times New Roman" panose="02020603050405020304" pitchFamily="18" charset="0"/>
              </a:rPr>
              <a:t>Uzhavar</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Santhai</a:t>
            </a:r>
            <a:endParaRPr lang="en-IN" sz="24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9C71D7E-FE05-D2D4-AE36-1036918A04A7}"/>
              </a:ext>
            </a:extLst>
          </p:cNvPr>
          <p:cNvSpPr>
            <a:spLocks noGrp="1"/>
          </p:cNvSpPr>
          <p:nvPr>
            <p:ph type="sldNum" sz="quarter" idx="12"/>
          </p:nvPr>
        </p:nvSpPr>
        <p:spPr/>
        <p:txBody>
          <a:bodyPr/>
          <a:lstStyle/>
          <a:p>
            <a:fld id="{D99FA36A-733B-4FA8-82C5-A0DC086C6864}" type="slidenum">
              <a:rPr lang="en-IN" smtClean="0"/>
              <a:t>7</a:t>
            </a:fld>
            <a:endParaRPr lang="en-IN"/>
          </a:p>
        </p:txBody>
      </p:sp>
    </p:spTree>
    <p:extLst>
      <p:ext uri="{BB962C8B-B14F-4D97-AF65-F5344CB8AC3E}">
        <p14:creationId xmlns:p14="http://schemas.microsoft.com/office/powerpoint/2010/main" val="40993721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32C0-5DB2-0C9C-0B43-E4BF6CC3568D}"/>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sz="4400" b="1" i="0" dirty="0">
                <a:solidFill>
                  <a:srgbClr val="000000"/>
                </a:solidFill>
                <a:effectLst/>
                <a:latin typeface="Times New Roman" panose="02020603050405020304" pitchFamily="18" charset="0"/>
                <a:cs typeface="Times New Roman" panose="02020603050405020304" pitchFamily="18" charset="0"/>
              </a:rPr>
              <a:t>Facilities provided at </a:t>
            </a:r>
            <a:r>
              <a:rPr lang="en-US" sz="4400" b="1" i="0" dirty="0" err="1">
                <a:solidFill>
                  <a:srgbClr val="000000"/>
                </a:solidFill>
                <a:effectLst/>
                <a:latin typeface="Times New Roman" panose="02020603050405020304" pitchFamily="18" charset="0"/>
                <a:cs typeface="Times New Roman" panose="02020603050405020304" pitchFamily="18" charset="0"/>
              </a:rPr>
              <a:t>Uzhavar</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Santhai</a:t>
            </a:r>
            <a:r>
              <a:rPr lang="en-US" sz="4400" b="1" i="0" dirty="0">
                <a:solidFill>
                  <a:srgbClr val="000000"/>
                </a:solidFill>
                <a:effectLst/>
                <a:latin typeface="Times New Roman" panose="02020603050405020304" pitchFamily="18" charset="0"/>
                <a:cs typeface="Times New Roman" panose="02020603050405020304" pitchFamily="18" charset="0"/>
              </a:rPr>
              <a:t> (Farmer's Market) </a:t>
            </a:r>
            <a:endParaRPr lang="en-IN" dirty="0"/>
          </a:p>
        </p:txBody>
      </p:sp>
      <p:pic>
        <p:nvPicPr>
          <p:cNvPr id="4" name="Content Placeholder 3" descr="Application&#10;&#10;Description automatically generated with medium confidence">
            <a:extLst>
              <a:ext uri="{FF2B5EF4-FFF2-40B4-BE49-F238E27FC236}">
                <a16:creationId xmlns:a16="http://schemas.microsoft.com/office/drawing/2014/main" id="{FFA5F4AC-F657-741E-5E35-5D19FCF432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908" r="1314" b="20085"/>
          <a:stretch/>
        </p:blipFill>
        <p:spPr>
          <a:xfrm>
            <a:off x="6968973" y="1858282"/>
            <a:ext cx="4003827" cy="4781250"/>
          </a:xfrm>
          <a:prstGeom prst="rect">
            <a:avLst/>
          </a:prstGeom>
        </p:spPr>
      </p:pic>
      <p:pic>
        <p:nvPicPr>
          <p:cNvPr id="7" name="Picture 6" descr="Text&#10;&#10;Description automatically generated">
            <a:extLst>
              <a:ext uri="{FF2B5EF4-FFF2-40B4-BE49-F238E27FC236}">
                <a16:creationId xmlns:a16="http://schemas.microsoft.com/office/drawing/2014/main" id="{31945833-16B6-40BC-E440-6F7ED80709EC}"/>
              </a:ext>
            </a:extLst>
          </p:cNvPr>
          <p:cNvPicPr>
            <a:picLocks noChangeAspect="1"/>
          </p:cNvPicPr>
          <p:nvPr/>
        </p:nvPicPr>
        <p:blipFill rotWithShape="1">
          <a:blip r:embed="rId3">
            <a:extLst>
              <a:ext uri="{28A0092B-C50C-407E-A947-70E740481C1C}">
                <a14:useLocalDpi xmlns:a14="http://schemas.microsoft.com/office/drawing/2010/main" val="0"/>
              </a:ext>
            </a:extLst>
          </a:blip>
          <a:srcRect l="6012" r="7378" b="11650"/>
          <a:stretch/>
        </p:blipFill>
        <p:spPr>
          <a:xfrm>
            <a:off x="6968973" y="1858283"/>
            <a:ext cx="4003827" cy="4781250"/>
          </a:xfrm>
          <a:prstGeom prst="rect">
            <a:avLst/>
          </a:prstGeom>
        </p:spPr>
      </p:pic>
      <p:pic>
        <p:nvPicPr>
          <p:cNvPr id="8" name="Picture 7" descr="A picture containing sky, truck, outdoor, full&#10;&#10;Description automatically generated">
            <a:extLst>
              <a:ext uri="{FF2B5EF4-FFF2-40B4-BE49-F238E27FC236}">
                <a16:creationId xmlns:a16="http://schemas.microsoft.com/office/drawing/2014/main" id="{2323CB45-9944-A178-7EEB-2C51CE344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757" y="2188029"/>
            <a:ext cx="3690257" cy="4038600"/>
          </a:xfrm>
          <a:prstGeom prst="rect">
            <a:avLst/>
          </a:prstGeom>
        </p:spPr>
      </p:pic>
      <p:pic>
        <p:nvPicPr>
          <p:cNvPr id="9" name="Picture 8">
            <a:extLst>
              <a:ext uri="{FF2B5EF4-FFF2-40B4-BE49-F238E27FC236}">
                <a16:creationId xmlns:a16="http://schemas.microsoft.com/office/drawing/2014/main" id="{A791F330-E11A-F76F-B4D9-C3B84758B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1890" y="2105782"/>
            <a:ext cx="3684124" cy="4286250"/>
          </a:xfrm>
          <a:prstGeom prst="rect">
            <a:avLst/>
          </a:prstGeom>
        </p:spPr>
      </p:pic>
      <p:pic>
        <p:nvPicPr>
          <p:cNvPr id="10" name="Picture 9" descr="A close-up of a microscope&#10;&#10;Description automatically generated with medium confidence">
            <a:extLst>
              <a:ext uri="{FF2B5EF4-FFF2-40B4-BE49-F238E27FC236}">
                <a16:creationId xmlns:a16="http://schemas.microsoft.com/office/drawing/2014/main" id="{C1928B67-FCA6-6881-9E8C-98B41387B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5757" y="2105782"/>
            <a:ext cx="3847043" cy="4286250"/>
          </a:xfrm>
          <a:prstGeom prst="rect">
            <a:avLst/>
          </a:prstGeom>
        </p:spPr>
      </p:pic>
      <p:pic>
        <p:nvPicPr>
          <p:cNvPr id="11" name="Picture 10" descr="A picture containing indoor, kitchen, counter, dish&#10;&#10;Description automatically generated">
            <a:extLst>
              <a:ext uri="{FF2B5EF4-FFF2-40B4-BE49-F238E27FC236}">
                <a16:creationId xmlns:a16="http://schemas.microsoft.com/office/drawing/2014/main" id="{043DBE3B-72E3-ED11-1289-8AA2D6F526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5757" y="2118029"/>
            <a:ext cx="3847043" cy="4038601"/>
          </a:xfrm>
          <a:prstGeom prst="rect">
            <a:avLst/>
          </a:prstGeom>
        </p:spPr>
      </p:pic>
      <p:sp>
        <p:nvSpPr>
          <p:cNvPr id="13" name="TextBox 12">
            <a:extLst>
              <a:ext uri="{FF2B5EF4-FFF2-40B4-BE49-F238E27FC236}">
                <a16:creationId xmlns:a16="http://schemas.microsoft.com/office/drawing/2014/main" id="{97E893B0-C1A2-BB39-40AD-DAB7EE956433}"/>
              </a:ext>
            </a:extLst>
          </p:cNvPr>
          <p:cNvSpPr txBox="1"/>
          <p:nvPr/>
        </p:nvSpPr>
        <p:spPr>
          <a:xfrm>
            <a:off x="1032824" y="2401056"/>
            <a:ext cx="6096000" cy="4062651"/>
          </a:xfrm>
          <a:prstGeom prst="rect">
            <a:avLst/>
          </a:prstGeom>
          <a:noFill/>
        </p:spPr>
        <p:txBody>
          <a:bodyPr wrap="square">
            <a:spAutoFit/>
          </a:bodyPr>
          <a:lstStyle/>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Displaying of Price</a:t>
            </a:r>
          </a:p>
          <a:p>
            <a:pPr marL="457200" indent="-457200">
              <a:buFont typeface="Arial" panose="020B0604020202020204" pitchFamily="34" charset="0"/>
              <a:buChar char="•"/>
            </a:pPr>
            <a:r>
              <a:rPr lang="en-IN" sz="2800" dirty="0">
                <a:solidFill>
                  <a:srgbClr val="000000"/>
                </a:solidFill>
                <a:latin typeface="Times New Roman" panose="02020603050405020304" pitchFamily="18" charset="0"/>
                <a:cs typeface="Times New Roman" panose="02020603050405020304" pitchFamily="18" charset="0"/>
              </a:rPr>
              <a:t>Photo Identity Card</a:t>
            </a:r>
          </a:p>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Transport Facility</a:t>
            </a:r>
          </a:p>
          <a:p>
            <a:pPr marL="457200" indent="-457200">
              <a:buFont typeface="Arial" panose="020B0604020202020204" pitchFamily="34" charset="0"/>
              <a:buChar char="•"/>
            </a:pPr>
            <a:r>
              <a:rPr lang="en-IN" sz="2800" dirty="0">
                <a:solidFill>
                  <a:srgbClr val="000000"/>
                </a:solidFill>
                <a:latin typeface="Times New Roman" panose="02020603050405020304" pitchFamily="18" charset="0"/>
                <a:cs typeface="Times New Roman" panose="02020603050405020304" pitchFamily="18" charset="0"/>
              </a:rPr>
              <a:t>Allotment of Stalls</a:t>
            </a:r>
          </a:p>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Supply of weighing scales</a:t>
            </a:r>
          </a:p>
          <a:p>
            <a:pPr marL="457200" indent="-457200">
              <a:buFont typeface="Arial" panose="020B0604020202020204" pitchFamily="34" charset="0"/>
              <a:buChar char="•"/>
            </a:pPr>
            <a:r>
              <a:rPr lang="en-IN" sz="2800" dirty="0">
                <a:solidFill>
                  <a:srgbClr val="000000"/>
                </a:solidFill>
                <a:latin typeface="Times New Roman" panose="02020603050405020304" pitchFamily="18" charset="0"/>
                <a:cs typeface="Times New Roman" panose="02020603050405020304" pitchFamily="18" charset="0"/>
              </a:rPr>
              <a:t>Storage facilities</a:t>
            </a:r>
          </a:p>
          <a:p>
            <a:endParaRPr lang="en-IN" dirty="0">
              <a:solidFill>
                <a:srgbClr val="000000"/>
              </a:solidFill>
              <a:latin typeface="Times New Roman" panose="02020603050405020304" pitchFamily="18" charset="0"/>
              <a:cs typeface="Times New Roman" panose="02020603050405020304" pitchFamily="18" charset="0"/>
            </a:endParaRPr>
          </a:p>
          <a:p>
            <a:endParaRPr lang="en-IN" sz="1800" dirty="0">
              <a:solidFill>
                <a:srgbClr val="000000"/>
              </a:solidFill>
              <a:latin typeface="Times New Roman" panose="02020603050405020304" pitchFamily="18" charset="0"/>
              <a:cs typeface="Times New Roman" panose="02020603050405020304" pitchFamily="18" charset="0"/>
            </a:endParaRPr>
          </a:p>
          <a:p>
            <a:endParaRPr lang="en-IN" dirty="0">
              <a:solidFill>
                <a:srgbClr val="000000"/>
              </a:solidFill>
              <a:latin typeface="Times New Roman" panose="02020603050405020304" pitchFamily="18" charset="0"/>
              <a:cs typeface="Times New Roman" panose="02020603050405020304" pitchFamily="18" charset="0"/>
            </a:endParaRPr>
          </a:p>
          <a:p>
            <a:endParaRPr lang="en-IN" sz="1800" dirty="0">
              <a:solidFill>
                <a:srgbClr val="000000"/>
              </a:solidFill>
              <a:latin typeface="Times New Roman" panose="02020603050405020304" pitchFamily="18" charset="0"/>
              <a:cs typeface="Times New Roman" panose="02020603050405020304" pitchFamily="18" charset="0"/>
            </a:endParaRPr>
          </a:p>
          <a:p>
            <a:endParaRPr lang="en-IN"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FBC6779-974E-A259-1BF8-A21489834FB5}"/>
              </a:ext>
            </a:extLst>
          </p:cNvPr>
          <p:cNvSpPr>
            <a:spLocks noGrp="1"/>
          </p:cNvSpPr>
          <p:nvPr>
            <p:ph type="sldNum" sz="quarter" idx="12"/>
          </p:nvPr>
        </p:nvSpPr>
        <p:spPr/>
        <p:txBody>
          <a:bodyPr/>
          <a:lstStyle/>
          <a:p>
            <a:fld id="{D99FA36A-733B-4FA8-82C5-A0DC086C6864}" type="slidenum">
              <a:rPr lang="en-IN" smtClean="0"/>
              <a:t>70</a:t>
            </a:fld>
            <a:endParaRPr lang="en-IN"/>
          </a:p>
        </p:txBody>
      </p:sp>
    </p:spTree>
    <p:extLst>
      <p:ext uri="{BB962C8B-B14F-4D97-AF65-F5344CB8AC3E}">
        <p14:creationId xmlns:p14="http://schemas.microsoft.com/office/powerpoint/2010/main" val="178340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2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39E427-0E33-2A52-5674-E375D08E0959}"/>
              </a:ext>
            </a:extLst>
          </p:cNvPr>
          <p:cNvSpPr>
            <a:spLocks noGrp="1"/>
          </p:cNvSpPr>
          <p:nvPr>
            <p:ph idx="1"/>
          </p:nvPr>
        </p:nvSpPr>
        <p:spPr>
          <a:xfrm>
            <a:off x="838200" y="1825625"/>
            <a:ext cx="10515600" cy="4351338"/>
          </a:xfrm>
        </p:spPr>
        <p:txBody>
          <a:bodyPr>
            <a:normAutofit/>
          </a:bodyPr>
          <a:lstStyle/>
          <a:p>
            <a:r>
              <a:rPr lang="en-IN" b="1" dirty="0">
                <a:latin typeface="Times New Roman" panose="02020603050405020304" pitchFamily="18" charset="0"/>
                <a:cs typeface="Times New Roman" panose="02020603050405020304" pitchFamily="18" charset="0"/>
              </a:rPr>
              <a:t>Other Facilities:</a:t>
            </a:r>
          </a:p>
          <a:p>
            <a:pPr marL="0" indent="0">
              <a:buNone/>
            </a:pPr>
            <a:r>
              <a:rPr lang="en-US" b="0" i="0" dirty="0">
                <a:effectLst/>
                <a:latin typeface="Times New Roman" panose="02020603050405020304" pitchFamily="18" charset="0"/>
                <a:cs typeface="Times New Roman" panose="02020603050405020304" pitchFamily="18" charset="0"/>
              </a:rPr>
              <a:t>Drinking water facilities</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Toilet facilities</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Canteen facilities for food and tea</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Plastic boxes to collect rotten  fruits and vegetables.</a:t>
            </a:r>
          </a:p>
          <a:p>
            <a:r>
              <a:rPr lang="en-US" b="0" i="0" dirty="0">
                <a:effectLst/>
                <a:latin typeface="Times New Roman" panose="02020603050405020304" pitchFamily="18" charset="0"/>
                <a:cs typeface="Times New Roman" panose="02020603050405020304" pitchFamily="18" charset="0"/>
              </a:rPr>
              <a:t>25 </a:t>
            </a:r>
            <a:r>
              <a:rPr lang="en-US" b="0" i="0" dirty="0" err="1">
                <a:effectLst/>
                <a:latin typeface="Times New Roman" panose="02020603050405020304" pitchFamily="18" charset="0"/>
                <a:cs typeface="Times New Roman" panose="02020603050405020304" pitchFamily="18" charset="0"/>
              </a:rPr>
              <a:t>Uzhavar</a:t>
            </a:r>
            <a:r>
              <a:rPr lang="en-US" b="0" i="0" dirty="0">
                <a:effectLst/>
                <a:latin typeface="Times New Roman" panose="02020603050405020304" pitchFamily="18" charset="0"/>
                <a:cs typeface="Times New Roman" panose="02020603050405020304" pitchFamily="18" charset="0"/>
              </a:rPr>
              <a:t> </a:t>
            </a:r>
            <a:r>
              <a:rPr lang="en-US" b="0" i="0" dirty="0" err="1">
                <a:effectLst/>
                <a:latin typeface="Times New Roman" panose="02020603050405020304" pitchFamily="18" charset="0"/>
                <a:cs typeface="Times New Roman" panose="02020603050405020304" pitchFamily="18" charset="0"/>
              </a:rPr>
              <a:t>Sandhais</a:t>
            </a:r>
            <a:r>
              <a:rPr lang="en-US" b="0" i="0" dirty="0">
                <a:effectLst/>
                <a:latin typeface="Times New Roman" panose="02020603050405020304" pitchFamily="18" charset="0"/>
                <a:cs typeface="Times New Roman" panose="02020603050405020304" pitchFamily="18" charset="0"/>
              </a:rPr>
              <a:t> have been supplied with computers.</a:t>
            </a:r>
            <a:r>
              <a:rPr lang="en-US" b="1" i="0" dirty="0">
                <a:effectLst/>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a:p>
            <a:endParaRPr lang="en-IN" dirty="0"/>
          </a:p>
        </p:txBody>
      </p:sp>
      <p:sp>
        <p:nvSpPr>
          <p:cNvPr id="2" name="Slide Number Placeholder 1">
            <a:extLst>
              <a:ext uri="{FF2B5EF4-FFF2-40B4-BE49-F238E27FC236}">
                <a16:creationId xmlns:a16="http://schemas.microsoft.com/office/drawing/2014/main" id="{929B2F02-ED03-BF0F-C96C-57FE57A2F319}"/>
              </a:ext>
            </a:extLst>
          </p:cNvPr>
          <p:cNvSpPr>
            <a:spLocks noGrp="1"/>
          </p:cNvSpPr>
          <p:nvPr>
            <p:ph type="sldNum" sz="quarter" idx="12"/>
          </p:nvPr>
        </p:nvSpPr>
        <p:spPr>
          <a:xfrm>
            <a:off x="8610600" y="6356350"/>
            <a:ext cx="2743200" cy="365125"/>
          </a:xfrm>
        </p:spPr>
        <p:txBody>
          <a:bodyPr>
            <a:normAutofit/>
          </a:bodyPr>
          <a:lstStyle/>
          <a:p>
            <a:pPr>
              <a:spcAft>
                <a:spcPts val="600"/>
              </a:spcAft>
            </a:pPr>
            <a:fld id="{D99FA36A-733B-4FA8-82C5-A0DC086C6864}" type="slidenum">
              <a:rPr lang="en-IN" smtClean="0"/>
              <a:pPr>
                <a:spcAft>
                  <a:spcPts val="600"/>
                </a:spcAft>
              </a:pPr>
              <a:t>71</a:t>
            </a:fld>
            <a:endParaRPr lang="en-IN"/>
          </a:p>
        </p:txBody>
      </p:sp>
    </p:spTree>
    <p:extLst>
      <p:ext uri="{BB962C8B-B14F-4D97-AF65-F5344CB8AC3E}">
        <p14:creationId xmlns:p14="http://schemas.microsoft.com/office/powerpoint/2010/main" val="4190506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1BC59-2083-78E2-05D3-55ED3154A89A}"/>
              </a:ext>
            </a:extLst>
          </p:cNvPr>
          <p:cNvSpPr>
            <a:spLocks noGrp="1"/>
          </p:cNvSpPr>
          <p:nvPr>
            <p:ph type="title"/>
          </p:nvPr>
        </p:nvSpPr>
        <p:spPr>
          <a:xfrm>
            <a:off x="1389278" y="1233241"/>
            <a:ext cx="3240506" cy="4064628"/>
          </a:xfrm>
        </p:spPr>
        <p:txBody>
          <a:bodyPr>
            <a:normAutofit/>
          </a:bodyPr>
          <a:lstStyle/>
          <a:p>
            <a:r>
              <a:rPr lang="en-IN" dirty="0">
                <a:solidFill>
                  <a:srgbClr val="FFFFFF"/>
                </a:solidFill>
                <a:latin typeface="Times New Roman" panose="02020603050405020304" pitchFamily="18" charset="0"/>
                <a:cs typeface="Times New Roman" panose="02020603050405020304" pitchFamily="18" charset="0"/>
              </a:rPr>
              <a:t>Tamil Nadu Budget 2021</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A67688F-292B-AD48-ED60-A2AB874E76E4}"/>
              </a:ext>
            </a:extLst>
          </p:cNvPr>
          <p:cNvSpPr>
            <a:spLocks noGrp="1"/>
          </p:cNvSpPr>
          <p:nvPr>
            <p:ph idx="1"/>
          </p:nvPr>
        </p:nvSpPr>
        <p:spPr>
          <a:xfrm>
            <a:off x="6096000" y="1147451"/>
            <a:ext cx="5257799" cy="4889350"/>
          </a:xfrm>
        </p:spPr>
        <p:txBody>
          <a:bodyPr anchor="t">
            <a:normAutofit lnSpcReduction="10000"/>
          </a:bodyPr>
          <a:lstStyle/>
          <a:p>
            <a:pPr algn="just"/>
            <a:r>
              <a:rPr lang="en-IN" dirty="0">
                <a:latin typeface="Times New Roman" panose="02020603050405020304" pitchFamily="18" charset="0"/>
                <a:cs typeface="Times New Roman" panose="02020603050405020304" pitchFamily="18" charset="0"/>
              </a:rPr>
              <a:t>A fac</a:t>
            </a:r>
            <a:r>
              <a:rPr lang="en-IN" b="0" i="0" dirty="0">
                <a:effectLst/>
                <a:latin typeface="Times New Roman" panose="02020603050405020304" pitchFamily="18" charset="0"/>
                <a:cs typeface="Times New Roman" panose="02020603050405020304" pitchFamily="18" charset="0"/>
              </a:rPr>
              <a:t>elift will be given to around 50 </a:t>
            </a:r>
            <a:r>
              <a:rPr lang="en-IN" b="0" i="0" dirty="0" err="1">
                <a:effectLst/>
                <a:latin typeface="Times New Roman" panose="02020603050405020304" pitchFamily="18" charset="0"/>
                <a:cs typeface="Times New Roman" panose="02020603050405020304" pitchFamily="18" charset="0"/>
              </a:rPr>
              <a:t>Uzhavar</a:t>
            </a:r>
            <a:r>
              <a:rPr lang="en-IN" b="0" i="0" dirty="0">
                <a:effectLst/>
                <a:latin typeface="Times New Roman" panose="02020603050405020304" pitchFamily="18" charset="0"/>
                <a:cs typeface="Times New Roman" panose="02020603050405020304" pitchFamily="18" charset="0"/>
              </a:rPr>
              <a:t> </a:t>
            </a:r>
            <a:r>
              <a:rPr lang="en-IN" b="0" i="0" dirty="0" err="1">
                <a:effectLst/>
                <a:latin typeface="Times New Roman" panose="02020603050405020304" pitchFamily="18" charset="0"/>
                <a:cs typeface="Times New Roman" panose="02020603050405020304" pitchFamily="18" charset="0"/>
              </a:rPr>
              <a:t>Santhais</a:t>
            </a:r>
            <a:r>
              <a:rPr lang="en-IN" b="0" i="0" dirty="0">
                <a:effectLst/>
                <a:latin typeface="Times New Roman" panose="02020603050405020304" pitchFamily="18" charset="0"/>
                <a:cs typeface="Times New Roman" panose="02020603050405020304" pitchFamily="18" charset="0"/>
              </a:rPr>
              <a:t> (farmer’s markets) spending Rs 12.50 crore. </a:t>
            </a:r>
          </a:p>
          <a:p>
            <a:pPr algn="just"/>
            <a:r>
              <a:rPr lang="en-IN" b="0" i="0" dirty="0">
                <a:effectLst/>
                <a:latin typeface="Times New Roman" panose="02020603050405020304" pitchFamily="18" charset="0"/>
                <a:cs typeface="Times New Roman" panose="02020603050405020304" pitchFamily="18" charset="0"/>
              </a:rPr>
              <a:t>As many as 10 new </a:t>
            </a:r>
            <a:r>
              <a:rPr lang="en-IN" b="0" i="0" dirty="0" err="1">
                <a:effectLst/>
                <a:latin typeface="Times New Roman" panose="02020603050405020304" pitchFamily="18" charset="0"/>
                <a:cs typeface="Times New Roman" panose="02020603050405020304" pitchFamily="18" charset="0"/>
              </a:rPr>
              <a:t>Uzhavar</a:t>
            </a:r>
            <a:r>
              <a:rPr lang="en-IN" b="0" i="0" dirty="0">
                <a:effectLst/>
                <a:latin typeface="Times New Roman" panose="02020603050405020304" pitchFamily="18" charset="0"/>
                <a:cs typeface="Times New Roman" panose="02020603050405020304" pitchFamily="18" charset="0"/>
              </a:rPr>
              <a:t> </a:t>
            </a:r>
            <a:r>
              <a:rPr lang="en-IN" b="0" i="0" dirty="0" err="1">
                <a:effectLst/>
                <a:latin typeface="Times New Roman" panose="02020603050405020304" pitchFamily="18" charset="0"/>
                <a:cs typeface="Times New Roman" panose="02020603050405020304" pitchFamily="18" charset="0"/>
              </a:rPr>
              <a:t>Santhais</a:t>
            </a:r>
            <a:r>
              <a:rPr lang="en-IN" b="0" i="0" dirty="0">
                <a:effectLst/>
                <a:latin typeface="Times New Roman" panose="02020603050405020304" pitchFamily="18" charset="0"/>
                <a:cs typeface="Times New Roman" panose="02020603050405020304" pitchFamily="18" charset="0"/>
              </a:rPr>
              <a:t> will be set up in town panchayats and other urban areas of Tamil Nadu and an amount of Rs 6 crore will be spent for this.</a:t>
            </a:r>
          </a:p>
          <a:p>
            <a:pPr algn="just"/>
            <a:r>
              <a:rPr lang="en-IN" dirty="0">
                <a:latin typeface="Times New Roman" panose="02020603050405020304" pitchFamily="18" charset="0"/>
                <a:cs typeface="Times New Roman" panose="02020603050405020304" pitchFamily="18" charset="0"/>
              </a:rPr>
              <a:t>As of now there are 180 </a:t>
            </a:r>
            <a:r>
              <a:rPr lang="en-IN" dirty="0" err="1">
                <a:latin typeface="Times New Roman" panose="02020603050405020304" pitchFamily="18" charset="0"/>
                <a:cs typeface="Times New Roman" panose="02020603050405020304" pitchFamily="18" charset="0"/>
              </a:rPr>
              <a:t>Uzhavar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Santhais</a:t>
            </a:r>
            <a:r>
              <a:rPr lang="en-IN" dirty="0">
                <a:latin typeface="Times New Roman" panose="02020603050405020304" pitchFamily="18" charset="0"/>
                <a:cs typeface="Times New Roman" panose="02020603050405020304" pitchFamily="18" charset="0"/>
              </a:rPr>
              <a:t> functioning in Tamil Nadu</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6AE4E9B3-B244-0297-7C37-C6604737FCFB}"/>
              </a:ext>
            </a:extLst>
          </p:cNvPr>
          <p:cNvSpPr>
            <a:spLocks noGrp="1"/>
          </p:cNvSpPr>
          <p:nvPr>
            <p:ph type="sldNum" sz="quarter" idx="12"/>
          </p:nvPr>
        </p:nvSpPr>
        <p:spPr/>
        <p:txBody>
          <a:bodyPr/>
          <a:lstStyle/>
          <a:p>
            <a:fld id="{D99FA36A-733B-4FA8-82C5-A0DC086C6864}" type="slidenum">
              <a:rPr lang="en-IN" smtClean="0"/>
              <a:t>72</a:t>
            </a:fld>
            <a:endParaRPr lang="en-IN"/>
          </a:p>
        </p:txBody>
      </p:sp>
    </p:spTree>
    <p:extLst>
      <p:ext uri="{BB962C8B-B14F-4D97-AF65-F5344CB8AC3E}">
        <p14:creationId xmlns:p14="http://schemas.microsoft.com/office/powerpoint/2010/main" val="355433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B9709351-99B0-BE14-8006-42292C5376FC}"/>
              </a:ext>
            </a:extLst>
          </p:cNvPr>
          <p:cNvPicPr>
            <a:picLocks noChangeAspect="1"/>
          </p:cNvPicPr>
          <p:nvPr/>
        </p:nvPicPr>
        <p:blipFill rotWithShape="1">
          <a:blip r:embed="rId2">
            <a:extLst>
              <a:ext uri="{28A0092B-C50C-407E-A947-70E740481C1C}">
                <a14:useLocalDpi xmlns:a14="http://schemas.microsoft.com/office/drawing/2010/main" val="0"/>
              </a:ext>
            </a:extLst>
          </a:blip>
          <a:srcRect l="20476" r="19048" b="23016"/>
          <a:stretch/>
        </p:blipFill>
        <p:spPr>
          <a:xfrm>
            <a:off x="3848099" y="0"/>
            <a:ext cx="4495801" cy="6831428"/>
          </a:xfrm>
          <a:prstGeom prst="rect">
            <a:avLst/>
          </a:prstGeom>
        </p:spPr>
      </p:pic>
      <p:sp>
        <p:nvSpPr>
          <p:cNvPr id="2" name="Slide Number Placeholder 1">
            <a:extLst>
              <a:ext uri="{FF2B5EF4-FFF2-40B4-BE49-F238E27FC236}">
                <a16:creationId xmlns:a16="http://schemas.microsoft.com/office/drawing/2014/main" id="{26A14502-F2D9-CC18-AD43-B2B1462855D6}"/>
              </a:ext>
            </a:extLst>
          </p:cNvPr>
          <p:cNvSpPr>
            <a:spLocks noGrp="1"/>
          </p:cNvSpPr>
          <p:nvPr>
            <p:ph type="sldNum" sz="quarter" idx="12"/>
          </p:nvPr>
        </p:nvSpPr>
        <p:spPr/>
        <p:txBody>
          <a:bodyPr/>
          <a:lstStyle/>
          <a:p>
            <a:fld id="{D99FA36A-733B-4FA8-82C5-A0DC086C6864}" type="slidenum">
              <a:rPr lang="en-IN" smtClean="0"/>
              <a:t>73</a:t>
            </a:fld>
            <a:endParaRPr lang="en-IN"/>
          </a:p>
        </p:txBody>
      </p:sp>
      <p:sp>
        <p:nvSpPr>
          <p:cNvPr id="4" name="TextBox 3">
            <a:extLst>
              <a:ext uri="{FF2B5EF4-FFF2-40B4-BE49-F238E27FC236}">
                <a16:creationId xmlns:a16="http://schemas.microsoft.com/office/drawing/2014/main" id="{E0E339E7-ED58-AC00-D509-CFD702454AAD}"/>
              </a:ext>
            </a:extLst>
          </p:cNvPr>
          <p:cNvSpPr txBox="1"/>
          <p:nvPr/>
        </p:nvSpPr>
        <p:spPr>
          <a:xfrm>
            <a:off x="892629" y="1077686"/>
            <a:ext cx="217714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IN" sz="2400" dirty="0">
                <a:latin typeface="Times New Roman" panose="02020603050405020304" pitchFamily="18" charset="0"/>
                <a:cs typeface="Times New Roman" panose="02020603050405020304" pitchFamily="18" charset="0"/>
              </a:rPr>
              <a:t>News paper clipping on March 14 2022.</a:t>
            </a:r>
          </a:p>
        </p:txBody>
      </p:sp>
    </p:spTree>
    <p:extLst>
      <p:ext uri="{BB962C8B-B14F-4D97-AF65-F5344CB8AC3E}">
        <p14:creationId xmlns:p14="http://schemas.microsoft.com/office/powerpoint/2010/main" val="242191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open book against blurred bookshelf background">
            <a:extLst>
              <a:ext uri="{FF2B5EF4-FFF2-40B4-BE49-F238E27FC236}">
                <a16:creationId xmlns:a16="http://schemas.microsoft.com/office/drawing/2014/main" id="{A14199AD-C60C-5E20-8370-6ABF1B184D48}"/>
              </a:ext>
            </a:extLst>
          </p:cNvPr>
          <p:cNvPicPr>
            <a:picLocks noChangeAspect="1"/>
          </p:cNvPicPr>
          <p:nvPr/>
        </p:nvPicPr>
        <p:blipFill rotWithShape="1">
          <a:blip r:embed="rId2"/>
          <a:srcRect l="5884" r="-1" b="-1"/>
          <a:stretch/>
        </p:blipFill>
        <p:spPr>
          <a:xfrm>
            <a:off x="0" y="0"/>
            <a:ext cx="12192000" cy="6857990"/>
          </a:xfrm>
          <a:prstGeom prst="rect">
            <a:avLst/>
          </a:prstGeom>
        </p:spPr>
      </p:pic>
      <p:sp>
        <p:nvSpPr>
          <p:cNvPr id="5" name="TextBox 4">
            <a:extLst>
              <a:ext uri="{FF2B5EF4-FFF2-40B4-BE49-F238E27FC236}">
                <a16:creationId xmlns:a16="http://schemas.microsoft.com/office/drawing/2014/main" id="{31988605-B9E0-48B3-8BB5-3A5ADF7EFCEC}"/>
              </a:ext>
            </a:extLst>
          </p:cNvPr>
          <p:cNvSpPr txBox="1"/>
          <p:nvPr/>
        </p:nvSpPr>
        <p:spPr>
          <a:xfrm>
            <a:off x="5620979" y="1557614"/>
            <a:ext cx="3822189" cy="3742762"/>
          </a:xfrm>
          <a:prstGeom prst="rect">
            <a:avLst/>
          </a:prstGeom>
        </p:spPr>
        <p:txBody>
          <a:bodyPr vert="horz" lIns="91440" tIns="45720" rIns="91440" bIns="45720" rtlCol="0">
            <a:normAutofit/>
          </a:bodyPr>
          <a:lstStyle/>
          <a:p>
            <a:pPr algn="ctr">
              <a:lnSpc>
                <a:spcPct val="90000"/>
              </a:lnSpc>
              <a:spcAft>
                <a:spcPts val="600"/>
              </a:spcAft>
            </a:pPr>
            <a:r>
              <a:rPr lang="en-US" sz="6000" dirty="0">
                <a:solidFill>
                  <a:schemeClr val="bg1"/>
                </a:solidFill>
              </a:rPr>
              <a:t>Research Studies</a:t>
            </a:r>
          </a:p>
        </p:txBody>
      </p:sp>
      <p:sp>
        <p:nvSpPr>
          <p:cNvPr id="4" name="Slide Number Placeholder 3">
            <a:extLst>
              <a:ext uri="{FF2B5EF4-FFF2-40B4-BE49-F238E27FC236}">
                <a16:creationId xmlns:a16="http://schemas.microsoft.com/office/drawing/2014/main" id="{241B8031-1847-45EA-9AF6-C50E2E964A4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A0D64592-83DC-4ADC-9522-B2BB24E63AEF}" type="slidenum">
              <a:rPr lang="en-US" smtClean="0">
                <a:solidFill>
                  <a:prstClr val="black">
                    <a:tint val="75000"/>
                  </a:prstClr>
                </a:solidFill>
                <a:latin typeface="Calibri" panose="020F0502020204030204"/>
              </a:rPr>
              <a:pPr>
                <a:spcAft>
                  <a:spcPts val="600"/>
                </a:spcAft>
                <a:defRPr/>
              </a:pPr>
              <a:t>74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04885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4499-162F-E10A-6D97-246C9C4D3BFC}"/>
              </a:ext>
            </a:extLst>
          </p:cNvPr>
          <p:cNvSpPr>
            <a:spLocks noGrp="1"/>
          </p:cNvSpPr>
          <p:nvPr>
            <p:ph type="title"/>
          </p:nvPr>
        </p:nvSpPr>
        <p:spPr>
          <a:xfrm>
            <a:off x="838200" y="1381125"/>
            <a:ext cx="10515600" cy="1325563"/>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200" b="1" dirty="0">
                <a:effectLst/>
                <a:latin typeface="Times New Roman" panose="02020603050405020304" pitchFamily="18" charset="0"/>
                <a:ea typeface="Times New Roman" panose="02020603050405020304" pitchFamily="18" charset="0"/>
              </a:rPr>
              <a:t>Performance assessment of Krishi Bh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gya scheme in </a:t>
            </a:r>
            <a:br>
              <a:rPr lang="en-US" sz="3200" b="1" dirty="0">
                <a:effectLst/>
                <a:latin typeface="Times New Roman" panose="02020603050405020304" pitchFamily="18" charset="0"/>
                <a:ea typeface="Times New Roman" panose="02020603050405020304" pitchFamily="18" charset="0"/>
              </a:rPr>
            </a:br>
            <a:r>
              <a:rPr lang="en-US" sz="3200" b="1" dirty="0">
                <a:effectLst/>
                <a:latin typeface="Times New Roman" panose="02020603050405020304" pitchFamily="18" charset="0"/>
                <a:ea typeface="Times New Roman" panose="02020603050405020304" pitchFamily="18" charset="0"/>
              </a:rPr>
              <a:t>North Eastern Karnataka region</a:t>
            </a:r>
            <a:endParaRPr lang="en-IN" sz="6600" dirty="0"/>
          </a:p>
        </p:txBody>
      </p:sp>
      <p:sp>
        <p:nvSpPr>
          <p:cNvPr id="4" name="Content Placeholder 3">
            <a:extLst>
              <a:ext uri="{FF2B5EF4-FFF2-40B4-BE49-F238E27FC236}">
                <a16:creationId xmlns:a16="http://schemas.microsoft.com/office/drawing/2014/main" id="{BE2CB3B7-0914-0B4D-1489-2C42C434E8FD}"/>
              </a:ext>
            </a:extLst>
          </p:cNvPr>
          <p:cNvSpPr>
            <a:spLocks noGrp="1"/>
          </p:cNvSpPr>
          <p:nvPr>
            <p:ph idx="1"/>
          </p:nvPr>
        </p:nvSpPr>
        <p:spPr>
          <a:xfrm>
            <a:off x="838200" y="3572933"/>
            <a:ext cx="10515600" cy="2896130"/>
          </a:xfrm>
        </p:spPr>
        <p:txBody>
          <a:bodyPr>
            <a:normAutofit/>
          </a:bodyPr>
          <a:lstStyle/>
          <a:p>
            <a:r>
              <a:rPr lang="en-US" sz="2400" b="1" dirty="0">
                <a:latin typeface="Times New Roman" panose="02020603050405020304" pitchFamily="18" charset="0"/>
                <a:cs typeface="Times New Roman" panose="02020603050405020304" pitchFamily="18" charset="0"/>
              </a:rPr>
              <a:t>Methodology:</a:t>
            </a:r>
          </a:p>
          <a:p>
            <a:r>
              <a:rPr lang="en-IN" sz="2400" dirty="0">
                <a:latin typeface="Times New Roman" panose="02020603050405020304" pitchFamily="18" charset="0"/>
                <a:cs typeface="Times New Roman" panose="02020603050405020304" pitchFamily="18" charset="0"/>
              </a:rPr>
              <a:t>Ex post facto research design</a:t>
            </a: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The study was purposively conducted in Kalaburagi and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Ballari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districts of North-Eastern Karnataka region as these districts had highest number of beneficiaries in the Krishi Bhagya scheme of Government of Karnataka.</a:t>
            </a:r>
          </a:p>
          <a:p>
            <a:r>
              <a:rPr lang="en-US" sz="2400" dirty="0">
                <a:latin typeface="Times New Roman" panose="02020603050405020304" pitchFamily="18" charset="0"/>
                <a:cs typeface="Times New Roman" panose="02020603050405020304" pitchFamily="18" charset="0"/>
              </a:rPr>
              <a:t>Two taluks from each district and 45 beneficiaries from each taluk.</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Thus study comprises of 180 respondents.</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919CA9-39AD-9CBA-8B6B-A5B1B8AE626A}"/>
              </a:ext>
            </a:extLst>
          </p:cNvPr>
          <p:cNvSpPr txBox="1"/>
          <p:nvPr/>
        </p:nvSpPr>
        <p:spPr>
          <a:xfrm>
            <a:off x="3708400" y="514880"/>
            <a:ext cx="403013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Research Study 1</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5FA565-F41E-DE23-A59B-C6E83CD3505F}"/>
              </a:ext>
            </a:extLst>
          </p:cNvPr>
          <p:cNvSpPr txBox="1"/>
          <p:nvPr/>
        </p:nvSpPr>
        <p:spPr>
          <a:xfrm>
            <a:off x="7206343" y="2954403"/>
            <a:ext cx="3048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dirty="0" err="1">
                <a:latin typeface="Times New Roman" panose="02020603050405020304" pitchFamily="18" charset="0"/>
                <a:cs typeface="Times New Roman" panose="02020603050405020304" pitchFamily="18" charset="0"/>
              </a:rPr>
              <a:t>Gondali</a:t>
            </a:r>
            <a:r>
              <a:rPr lang="en-IN" sz="2400" i="1" dirty="0">
                <a:latin typeface="Times New Roman" panose="02020603050405020304" pitchFamily="18" charset="0"/>
                <a:cs typeface="Times New Roman" panose="02020603050405020304" pitchFamily="18" charset="0"/>
              </a:rPr>
              <a:t> et al.,</a:t>
            </a:r>
            <a:r>
              <a:rPr lang="en-IN" sz="2400" dirty="0">
                <a:latin typeface="Times New Roman" panose="02020603050405020304" pitchFamily="18" charset="0"/>
                <a:cs typeface="Times New Roman" panose="02020603050405020304" pitchFamily="18" charset="0"/>
              </a:rPr>
              <a:t>(2022)</a:t>
            </a:r>
          </a:p>
        </p:txBody>
      </p:sp>
      <p:sp>
        <p:nvSpPr>
          <p:cNvPr id="3" name="Slide Number Placeholder 2">
            <a:extLst>
              <a:ext uri="{FF2B5EF4-FFF2-40B4-BE49-F238E27FC236}">
                <a16:creationId xmlns:a16="http://schemas.microsoft.com/office/drawing/2014/main" id="{2890F004-898F-62A2-6B7A-CD12906CE81D}"/>
              </a:ext>
            </a:extLst>
          </p:cNvPr>
          <p:cNvSpPr>
            <a:spLocks noGrp="1"/>
          </p:cNvSpPr>
          <p:nvPr>
            <p:ph type="sldNum" sz="quarter" idx="12"/>
          </p:nvPr>
        </p:nvSpPr>
        <p:spPr/>
        <p:txBody>
          <a:bodyPr/>
          <a:lstStyle/>
          <a:p>
            <a:fld id="{D99FA36A-733B-4FA8-82C5-A0DC086C6864}" type="slidenum">
              <a:rPr lang="en-IN" smtClean="0"/>
              <a:t>75</a:t>
            </a:fld>
            <a:endParaRPr lang="en-IN"/>
          </a:p>
        </p:txBody>
      </p:sp>
    </p:spTree>
    <p:extLst>
      <p:ext uri="{BB962C8B-B14F-4D97-AF65-F5344CB8AC3E}">
        <p14:creationId xmlns:p14="http://schemas.microsoft.com/office/powerpoint/2010/main" val="2734536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EB91-1F42-EE67-9190-3D5D5D61F716}"/>
              </a:ext>
            </a:extLst>
          </p:cNvPr>
          <p:cNvSpPr>
            <a:spLocks noGrp="1"/>
          </p:cNvSpPr>
          <p:nvPr>
            <p:ph type="title"/>
          </p:nvPr>
        </p:nvSpPr>
        <p:spPr>
          <a:xfrm>
            <a:off x="838200" y="288926"/>
            <a:ext cx="10515600" cy="1091142"/>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a:effectLst/>
                <a:latin typeface="Times New Roman" panose="02020603050405020304" pitchFamily="18" charset="0"/>
                <a:ea typeface="Times New Roman" panose="02020603050405020304" pitchFamily="18" charset="0"/>
              </a:rPr>
              <a:t>Table 1: </a:t>
            </a:r>
            <a:r>
              <a:rPr lang="en-US" sz="2800" dirty="0">
                <a:effectLst/>
                <a:latin typeface="Times New Roman" panose="02020603050405020304" pitchFamily="18" charset="0"/>
                <a:ea typeface="Times New Roman" panose="02020603050405020304" pitchFamily="18" charset="0"/>
              </a:rPr>
              <a:t>Performance assessment of the respondents (component wise) of Krishi Bhagya</a:t>
            </a:r>
            <a:r>
              <a:rPr lang="en-US" sz="2800" spc="-95"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scheme</a:t>
            </a:r>
            <a:endParaRPr lang="en-IN" sz="6000" dirty="0"/>
          </a:p>
        </p:txBody>
      </p:sp>
      <p:graphicFrame>
        <p:nvGraphicFramePr>
          <p:cNvPr id="4" name="Content Placeholder 3">
            <a:extLst>
              <a:ext uri="{FF2B5EF4-FFF2-40B4-BE49-F238E27FC236}">
                <a16:creationId xmlns:a16="http://schemas.microsoft.com/office/drawing/2014/main" id="{6FC35CE7-B070-8CE9-2FEA-BFC336FA15E9}"/>
              </a:ext>
            </a:extLst>
          </p:cNvPr>
          <p:cNvGraphicFramePr>
            <a:graphicFrameLocks noGrp="1"/>
          </p:cNvGraphicFramePr>
          <p:nvPr>
            <p:ph idx="1"/>
            <p:extLst>
              <p:ext uri="{D42A27DB-BD31-4B8C-83A1-F6EECF244321}">
                <p14:modId xmlns:p14="http://schemas.microsoft.com/office/powerpoint/2010/main" val="2429442902"/>
              </p:ext>
            </p:extLst>
          </p:nvPr>
        </p:nvGraphicFramePr>
        <p:xfrm>
          <a:off x="1759766" y="2050936"/>
          <a:ext cx="8091806" cy="3598235"/>
        </p:xfrm>
        <a:graphic>
          <a:graphicData uri="http://schemas.openxmlformats.org/drawingml/2006/table">
            <a:tbl>
              <a:tblPr firstRow="1" firstCol="1" lastRow="1" lastCol="1" bandRow="1" bandCol="1">
                <a:tableStyleId>{5940675A-B579-460E-94D1-54222C63F5DA}</a:tableStyleId>
              </a:tblPr>
              <a:tblGrid>
                <a:gridCol w="762860">
                  <a:extLst>
                    <a:ext uri="{9D8B030D-6E8A-4147-A177-3AD203B41FA5}">
                      <a16:colId xmlns:a16="http://schemas.microsoft.com/office/drawing/2014/main" val="4049832245"/>
                    </a:ext>
                  </a:extLst>
                </a:gridCol>
                <a:gridCol w="3877282">
                  <a:extLst>
                    <a:ext uri="{9D8B030D-6E8A-4147-A177-3AD203B41FA5}">
                      <a16:colId xmlns:a16="http://schemas.microsoft.com/office/drawing/2014/main" val="4178124311"/>
                    </a:ext>
                  </a:extLst>
                </a:gridCol>
                <a:gridCol w="940624">
                  <a:extLst>
                    <a:ext uri="{9D8B030D-6E8A-4147-A177-3AD203B41FA5}">
                      <a16:colId xmlns:a16="http://schemas.microsoft.com/office/drawing/2014/main" val="3732860300"/>
                    </a:ext>
                  </a:extLst>
                </a:gridCol>
                <a:gridCol w="940624">
                  <a:extLst>
                    <a:ext uri="{9D8B030D-6E8A-4147-A177-3AD203B41FA5}">
                      <a16:colId xmlns:a16="http://schemas.microsoft.com/office/drawing/2014/main" val="2063091495"/>
                    </a:ext>
                  </a:extLst>
                </a:gridCol>
                <a:gridCol w="785208">
                  <a:extLst>
                    <a:ext uri="{9D8B030D-6E8A-4147-A177-3AD203B41FA5}">
                      <a16:colId xmlns:a16="http://schemas.microsoft.com/office/drawing/2014/main" val="651313305"/>
                    </a:ext>
                  </a:extLst>
                </a:gridCol>
                <a:gridCol w="785208">
                  <a:extLst>
                    <a:ext uri="{9D8B030D-6E8A-4147-A177-3AD203B41FA5}">
                      <a16:colId xmlns:a16="http://schemas.microsoft.com/office/drawing/2014/main" val="2468679218"/>
                    </a:ext>
                  </a:extLst>
                </a:gridCol>
              </a:tblGrid>
              <a:tr h="514744">
                <a:tc rowSpan="3">
                  <a:txBody>
                    <a:bodyPr/>
                    <a:lstStyle/>
                    <a:p>
                      <a:pPr algn="l">
                        <a:lnSpc>
                          <a:spcPts val="935"/>
                        </a:lnSpc>
                        <a:spcBef>
                          <a:spcPts val="40"/>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000" b="1" dirty="0">
                          <a:effectLst/>
                          <a:latin typeface="Times New Roman" panose="02020603050405020304" pitchFamily="18" charset="0"/>
                          <a:cs typeface="Times New Roman" panose="02020603050405020304" pitchFamily="18" charset="0"/>
                        </a:rPr>
                        <a:t>S. No.</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000" b="1" dirty="0">
                          <a:effectLst/>
                          <a:latin typeface="Times New Roman" panose="02020603050405020304" pitchFamily="18" charset="0"/>
                          <a:cs typeface="Times New Roman" panose="02020603050405020304" pitchFamily="18" charset="0"/>
                        </a:rPr>
                        <a:t>Components of KBS</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000" b="1" dirty="0">
                          <a:effectLst/>
                          <a:latin typeface="Times New Roman" panose="02020603050405020304" pitchFamily="18" charset="0"/>
                          <a:cs typeface="Times New Roman" panose="02020603050405020304" pitchFamily="18" charset="0"/>
                        </a:rPr>
                        <a:t>Performance</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859143150"/>
                  </a:ext>
                </a:extLst>
              </a:tr>
              <a:tr h="514744">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000" b="1">
                          <a:effectLst/>
                          <a:latin typeface="Times New Roman" panose="02020603050405020304" pitchFamily="18" charset="0"/>
                          <a:cs typeface="Times New Roman" panose="02020603050405020304" pitchFamily="18" charset="0"/>
                        </a:rPr>
                        <a:t>Before KBS</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000" b="1">
                          <a:effectLst/>
                          <a:latin typeface="Times New Roman" panose="02020603050405020304" pitchFamily="18" charset="0"/>
                          <a:cs typeface="Times New Roman" panose="02020603050405020304" pitchFamily="18" charset="0"/>
                        </a:rPr>
                        <a:t>After KBS</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1307297396"/>
                  </a:ext>
                </a:extLst>
              </a:tr>
              <a:tr h="514744">
                <a:tc vMerge="1">
                  <a:txBody>
                    <a:bodyPr/>
                    <a:lstStyle/>
                    <a:p>
                      <a:endParaRPr lang="en-IN"/>
                    </a:p>
                  </a:txBody>
                  <a:tcPr/>
                </a:tc>
                <a:tc vMerge="1">
                  <a:txBody>
                    <a:bodyPr/>
                    <a:lstStyle/>
                    <a:p>
                      <a:endParaRPr lang="en-IN"/>
                    </a:p>
                  </a:txBody>
                  <a:tcPr/>
                </a:tc>
                <a:tc>
                  <a:txBody>
                    <a:bodyPr/>
                    <a:lstStyle/>
                    <a:p>
                      <a:pPr marL="6985" algn="ctr">
                        <a:lnSpc>
                          <a:spcPts val="935"/>
                        </a:lnSpc>
                      </a:pPr>
                      <a:r>
                        <a:rPr lang="en-US" sz="2000" b="1">
                          <a:effectLst/>
                          <a:latin typeface="Times New Roman" panose="02020603050405020304" pitchFamily="18" charset="0"/>
                          <a:cs typeface="Times New Roman" panose="02020603050405020304" pitchFamily="18" charset="0"/>
                        </a:rPr>
                        <a:t>F</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b="1">
                          <a:effectLst/>
                          <a:latin typeface="Times New Roman" panose="02020603050405020304" pitchFamily="18" charset="0"/>
                          <a:cs typeface="Times New Roman" panose="02020603050405020304" pitchFamily="18" charset="0"/>
                        </a:rPr>
                        <a:t>%</a:t>
                      </a:r>
                      <a:endParaRPr lang="en-IN"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000" b="1" dirty="0">
                          <a:effectLst/>
                          <a:latin typeface="Times New Roman" panose="02020603050405020304" pitchFamily="18" charset="0"/>
                          <a:cs typeface="Times New Roman" panose="02020603050405020304" pitchFamily="18" charset="0"/>
                        </a:rPr>
                        <a:t>F</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000" b="1" dirty="0">
                          <a:effectLst/>
                          <a:latin typeface="Times New Roman" panose="02020603050405020304" pitchFamily="18" charset="0"/>
                          <a:cs typeface="Times New Roman" panose="02020603050405020304" pitchFamily="18" charset="0"/>
                        </a:rPr>
                        <a:t>%</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99665189"/>
                  </a:ext>
                </a:extLst>
              </a:tr>
              <a:tr h="514744">
                <a:tc>
                  <a:txBody>
                    <a:bodyPr/>
                    <a:lstStyle/>
                    <a:p>
                      <a:pPr marR="211455" algn="r">
                        <a:lnSpc>
                          <a:spcPts val="935"/>
                        </a:lnSpc>
                      </a:pPr>
                      <a:r>
                        <a:rPr lang="en-US" sz="2000">
                          <a:effectLst/>
                          <a:latin typeface="Times New Roman" panose="02020603050405020304" pitchFamily="18" charset="0"/>
                          <a:cs typeface="Times New Roman" panose="02020603050405020304" pitchFamily="18" charset="0"/>
                        </a:rPr>
                        <a:t>I</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5125" algn="ctr">
                        <a:lnSpc>
                          <a:spcPts val="935"/>
                        </a:lnSpc>
                        <a:spcAft>
                          <a:spcPts val="0"/>
                        </a:spcAft>
                      </a:pPr>
                      <a:r>
                        <a:rPr lang="en-US" sz="2000">
                          <a:effectLst/>
                          <a:latin typeface="Times New Roman" panose="02020603050405020304" pitchFamily="18" charset="0"/>
                          <a:cs typeface="Times New Roman" panose="02020603050405020304" pitchFamily="18" charset="0"/>
                        </a:rPr>
                        <a:t>Farm pond</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a:effectLst/>
                          <a:latin typeface="Times New Roman" panose="02020603050405020304" pitchFamily="18" charset="0"/>
                          <a:cs typeface="Times New Roman" panose="02020603050405020304" pitchFamily="18" charset="0"/>
                        </a:rPr>
                        <a:t>2</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000">
                          <a:effectLst/>
                          <a:latin typeface="Times New Roman" panose="02020603050405020304" pitchFamily="18" charset="0"/>
                          <a:cs typeface="Times New Roman" panose="02020603050405020304" pitchFamily="18" charset="0"/>
                        </a:rPr>
                        <a:t>1.11</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5"/>
                        </a:lnSpc>
                        <a:spcAft>
                          <a:spcPts val="0"/>
                        </a:spcAft>
                      </a:pPr>
                      <a:r>
                        <a:rPr lang="en-US" sz="2000">
                          <a:effectLst/>
                          <a:latin typeface="Times New Roman" panose="02020603050405020304" pitchFamily="18" charset="0"/>
                          <a:cs typeface="Times New Roman" panose="02020603050405020304" pitchFamily="18" charset="0"/>
                        </a:rPr>
                        <a:t>180</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7310" algn="ctr">
                        <a:lnSpc>
                          <a:spcPts val="935"/>
                        </a:lnSpc>
                        <a:spcAft>
                          <a:spcPts val="0"/>
                        </a:spcAft>
                      </a:pPr>
                      <a:r>
                        <a:rPr lang="en-US" sz="2000" dirty="0">
                          <a:effectLst/>
                          <a:latin typeface="Times New Roman" panose="02020603050405020304" pitchFamily="18" charset="0"/>
                          <a:cs typeface="Times New Roman" panose="02020603050405020304" pitchFamily="18" charset="0"/>
                        </a:rPr>
                        <a:t>100.0</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50052517"/>
                  </a:ext>
                </a:extLst>
              </a:tr>
              <a:tr h="509771">
                <a:tc>
                  <a:txBody>
                    <a:bodyPr/>
                    <a:lstStyle/>
                    <a:p>
                      <a:pPr marR="189230" algn="r">
                        <a:lnSpc>
                          <a:spcPts val="93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Diesel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Pumpset</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4135" marR="5715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3035" marR="145415"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12.78</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157</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87.22</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43910719"/>
                  </a:ext>
                </a:extLst>
              </a:tr>
              <a:tr h="514744">
                <a:tc>
                  <a:txBody>
                    <a:bodyPr/>
                    <a:lstStyle/>
                    <a:p>
                      <a:pPr marR="192405" algn="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Micro Irrigation</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13.33 </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103</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57.22 </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28253284"/>
                  </a:ext>
                </a:extLst>
              </a:tr>
              <a:tr h="514744">
                <a:tc>
                  <a:txBody>
                    <a:bodyPr/>
                    <a:lstStyle/>
                    <a:p>
                      <a:pPr marR="192405" algn="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Protective Cultivation</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7310" algn="ctr">
                        <a:lnSpc>
                          <a:spcPts val="935"/>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52170813"/>
                  </a:ext>
                </a:extLst>
              </a:tr>
            </a:tbl>
          </a:graphicData>
        </a:graphic>
      </p:graphicFrame>
      <p:sp>
        <p:nvSpPr>
          <p:cNvPr id="3" name="Slide Number Placeholder 2">
            <a:extLst>
              <a:ext uri="{FF2B5EF4-FFF2-40B4-BE49-F238E27FC236}">
                <a16:creationId xmlns:a16="http://schemas.microsoft.com/office/drawing/2014/main" id="{EA73A15B-8090-064F-06ED-CBD7864E459D}"/>
              </a:ext>
            </a:extLst>
          </p:cNvPr>
          <p:cNvSpPr>
            <a:spLocks noGrp="1"/>
          </p:cNvSpPr>
          <p:nvPr>
            <p:ph type="sldNum" sz="quarter" idx="12"/>
          </p:nvPr>
        </p:nvSpPr>
        <p:spPr/>
        <p:txBody>
          <a:bodyPr/>
          <a:lstStyle/>
          <a:p>
            <a:fld id="{D99FA36A-733B-4FA8-82C5-A0DC086C6864}" type="slidenum">
              <a:rPr lang="en-IN" smtClean="0"/>
              <a:t>76</a:t>
            </a:fld>
            <a:endParaRPr lang="en-IN"/>
          </a:p>
        </p:txBody>
      </p:sp>
    </p:spTree>
    <p:extLst>
      <p:ext uri="{BB962C8B-B14F-4D97-AF65-F5344CB8AC3E}">
        <p14:creationId xmlns:p14="http://schemas.microsoft.com/office/powerpoint/2010/main" val="4041467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DD8BD-A638-E3D3-D9A6-38E341A7C0DC}"/>
              </a:ext>
            </a:extLst>
          </p:cNvPr>
          <p:cNvSpPr>
            <a:spLocks noGrp="1"/>
          </p:cNvSpPr>
          <p:nvPr>
            <p:ph type="title"/>
          </p:nvPr>
        </p:nvSpPr>
        <p:spPr>
          <a:xfrm>
            <a:off x="838200" y="556995"/>
            <a:ext cx="10515600" cy="1133693"/>
          </a:xfrm>
        </p:spPr>
        <p:style>
          <a:lnRef idx="1">
            <a:schemeClr val="accent2"/>
          </a:lnRef>
          <a:fillRef idx="2">
            <a:schemeClr val="accent2"/>
          </a:fillRef>
          <a:effectRef idx="1">
            <a:schemeClr val="accent2"/>
          </a:effectRef>
          <a:fontRef idx="minor">
            <a:schemeClr val="dk1"/>
          </a:fontRef>
        </p:style>
        <p:txBody>
          <a:bodyPr>
            <a:normAutofit/>
          </a:bodyPr>
          <a:lstStyle/>
          <a:p>
            <a:r>
              <a:rPr lang="en-US" sz="3200" b="1" dirty="0">
                <a:effectLst/>
                <a:latin typeface="Times New Roman" panose="02020603050405020304" pitchFamily="18" charset="0"/>
                <a:ea typeface="Times New Roman" panose="02020603050405020304" pitchFamily="18" charset="0"/>
              </a:rPr>
              <a:t>Table 2: </a:t>
            </a:r>
            <a:r>
              <a:rPr lang="en-US" sz="3200" dirty="0">
                <a:effectLst/>
                <a:latin typeface="Times New Roman" panose="02020603050405020304" pitchFamily="18" charset="0"/>
                <a:ea typeface="Times New Roman" panose="02020603050405020304" pitchFamily="18" charset="0"/>
              </a:rPr>
              <a:t>Performance assessment of the respondents based on farm pond utilization component of Krishi Bhagya</a:t>
            </a:r>
            <a:r>
              <a:rPr lang="en-US" sz="3200" spc="-95"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scheme</a:t>
            </a:r>
            <a:endParaRPr lang="en-IN" sz="3200" dirty="0"/>
          </a:p>
        </p:txBody>
      </p:sp>
      <p:graphicFrame>
        <p:nvGraphicFramePr>
          <p:cNvPr id="4" name="Content Placeholder 3">
            <a:extLst>
              <a:ext uri="{FF2B5EF4-FFF2-40B4-BE49-F238E27FC236}">
                <a16:creationId xmlns:a16="http://schemas.microsoft.com/office/drawing/2014/main" id="{528E4665-FD81-F52A-B407-418519867001}"/>
              </a:ext>
            </a:extLst>
          </p:cNvPr>
          <p:cNvGraphicFramePr>
            <a:graphicFrameLocks noGrp="1"/>
          </p:cNvGraphicFramePr>
          <p:nvPr>
            <p:ph idx="1"/>
            <p:extLst>
              <p:ext uri="{D42A27DB-BD31-4B8C-83A1-F6EECF244321}">
                <p14:modId xmlns:p14="http://schemas.microsoft.com/office/powerpoint/2010/main" val="2073737645"/>
              </p:ext>
            </p:extLst>
          </p:nvPr>
        </p:nvGraphicFramePr>
        <p:xfrm>
          <a:off x="1144409" y="1825625"/>
          <a:ext cx="10100534" cy="4390118"/>
        </p:xfrm>
        <a:graphic>
          <a:graphicData uri="http://schemas.openxmlformats.org/drawingml/2006/table">
            <a:tbl>
              <a:tblPr firstRow="1" firstCol="1" lastRow="1" lastCol="1" bandRow="1" bandCol="1"/>
              <a:tblGrid>
                <a:gridCol w="1249001">
                  <a:extLst>
                    <a:ext uri="{9D8B030D-6E8A-4147-A177-3AD203B41FA5}">
                      <a16:colId xmlns:a16="http://schemas.microsoft.com/office/drawing/2014/main" val="171281182"/>
                    </a:ext>
                  </a:extLst>
                </a:gridCol>
                <a:gridCol w="4632825">
                  <a:extLst>
                    <a:ext uri="{9D8B030D-6E8A-4147-A177-3AD203B41FA5}">
                      <a16:colId xmlns:a16="http://schemas.microsoft.com/office/drawing/2014/main" val="244696096"/>
                    </a:ext>
                  </a:extLst>
                </a:gridCol>
                <a:gridCol w="755034">
                  <a:extLst>
                    <a:ext uri="{9D8B030D-6E8A-4147-A177-3AD203B41FA5}">
                      <a16:colId xmlns:a16="http://schemas.microsoft.com/office/drawing/2014/main" val="1467339322"/>
                    </a:ext>
                  </a:extLst>
                </a:gridCol>
                <a:gridCol w="1414900">
                  <a:extLst>
                    <a:ext uri="{9D8B030D-6E8A-4147-A177-3AD203B41FA5}">
                      <a16:colId xmlns:a16="http://schemas.microsoft.com/office/drawing/2014/main" val="2726824955"/>
                    </a:ext>
                  </a:extLst>
                </a:gridCol>
                <a:gridCol w="950572">
                  <a:extLst>
                    <a:ext uri="{9D8B030D-6E8A-4147-A177-3AD203B41FA5}">
                      <a16:colId xmlns:a16="http://schemas.microsoft.com/office/drawing/2014/main" val="846488460"/>
                    </a:ext>
                  </a:extLst>
                </a:gridCol>
                <a:gridCol w="1098202">
                  <a:extLst>
                    <a:ext uri="{9D8B030D-6E8A-4147-A177-3AD203B41FA5}">
                      <a16:colId xmlns:a16="http://schemas.microsoft.com/office/drawing/2014/main" val="591792235"/>
                    </a:ext>
                  </a:extLst>
                </a:gridCol>
              </a:tblGrid>
              <a:tr h="568328">
                <a:tc rowSpan="3">
                  <a:txBody>
                    <a:bodyPr/>
                    <a:lstStyle/>
                    <a:p>
                      <a:pPr algn="l" fontAlgn="t">
                        <a:lnSpc>
                          <a:spcPts val="935"/>
                        </a:lnSpc>
                        <a:spcBef>
                          <a:spcPts val="4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dirty="0">
                        <a:effectLst/>
                        <a:latin typeface="Times New Roman" panose="02020603050405020304" pitchFamily="18" charset="0"/>
                        <a:cs typeface="Times New Roman" panose="02020603050405020304" pitchFamily="18" charset="0"/>
                      </a:endParaRPr>
                    </a:p>
                    <a:p>
                      <a:pPr marL="73152" algn="l" fontAlgn="t">
                        <a:lnSpc>
                          <a:spcPts val="935"/>
                        </a:lnSpc>
                        <a:spcBef>
                          <a:spcPts val="5"/>
                        </a:spcBef>
                        <a:spcAft>
                          <a:spcPts val="0"/>
                        </a:spcAft>
                      </a:pPr>
                      <a:r>
                        <a:rPr lang="en-US" sz="20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Sl. No.</a:t>
                      </a:r>
                      <a:endParaRPr lang="en-US" sz="2000" b="0" i="0" u="none" strike="noStrike" dirty="0">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fontAlgn="t">
                        <a:lnSpc>
                          <a:spcPts val="935"/>
                        </a:lnSpc>
                        <a:spcBef>
                          <a:spcPts val="4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dirty="0">
                        <a:effectLst/>
                        <a:latin typeface="Times New Roman" panose="02020603050405020304" pitchFamily="18" charset="0"/>
                        <a:cs typeface="Times New Roman" panose="02020603050405020304" pitchFamily="18" charset="0"/>
                      </a:endParaRPr>
                    </a:p>
                    <a:p>
                      <a:pPr marL="713232" algn="l" fontAlgn="t">
                        <a:lnSpc>
                          <a:spcPts val="935"/>
                        </a:lnSpc>
                        <a:spcBef>
                          <a:spcPts val="5"/>
                        </a:spcBef>
                        <a:spcAft>
                          <a:spcPts val="0"/>
                        </a:spcAft>
                      </a:pPr>
                      <a:r>
                        <a:rPr lang="en-US" sz="20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Components of KBS</a:t>
                      </a:r>
                      <a:endParaRPr lang="en-US" sz="2000" b="0" i="0" u="none" strike="noStrike" dirty="0">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493776" algn="l"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Performance</a:t>
                      </a:r>
                      <a:endParaRPr lang="en-US" sz="2000" b="0" i="0" u="none" strike="noStrike">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69278473"/>
                  </a:ext>
                </a:extLst>
              </a:tr>
              <a:tr h="568328">
                <a:tc vMerge="1">
                  <a:txBody>
                    <a:bodyPr/>
                    <a:lstStyle/>
                    <a:p>
                      <a:endParaRPr lang="en-IN"/>
                    </a:p>
                  </a:txBody>
                  <a:tcPr/>
                </a:tc>
                <a:tc vMerge="1">
                  <a:txBody>
                    <a:bodyPr/>
                    <a:lstStyle/>
                    <a:p>
                      <a:endParaRPr lang="en-IN"/>
                    </a:p>
                  </a:txBody>
                  <a:tcPr/>
                </a:tc>
                <a:tc gridSpan="2">
                  <a:txBody>
                    <a:bodyPr/>
                    <a:lstStyle/>
                    <a:p>
                      <a:pPr marL="137160" algn="l"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Before KBS</a:t>
                      </a:r>
                      <a:endParaRPr lang="en-US" sz="2000" b="0" i="0" u="none" strike="noStrike">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gridSpan="2">
                  <a:txBody>
                    <a:bodyPr/>
                    <a:lstStyle/>
                    <a:p>
                      <a:pPr marL="128016" algn="l"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After KBS</a:t>
                      </a:r>
                      <a:endParaRPr lang="en-US" sz="2000" b="0" i="0" u="none" strike="noStrike">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3038322218"/>
                  </a:ext>
                </a:extLst>
              </a:tr>
              <a:tr h="380632">
                <a:tc vMerge="1">
                  <a:txBody>
                    <a:bodyPr/>
                    <a:lstStyle/>
                    <a:p>
                      <a:endParaRPr lang="en-IN"/>
                    </a:p>
                  </a:txBody>
                  <a:tcPr/>
                </a:tc>
                <a:tc vMerge="1">
                  <a:txBody>
                    <a:bodyPr/>
                    <a:lstStyle/>
                    <a:p>
                      <a:endParaRPr lang="en-IN"/>
                    </a:p>
                  </a:txBody>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032730"/>
                  </a:ext>
                </a:extLst>
              </a:tr>
              <a:tr h="568328">
                <a:tc>
                  <a:txBody>
                    <a:bodyPr/>
                    <a:lstStyle/>
                    <a:p>
                      <a:pPr algn="l"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1344168" marR="1344168" algn="ctr" fontAlgn="t">
                        <a:lnSpc>
                          <a:spcPts val="935"/>
                        </a:lnSpc>
                        <a:spcBef>
                          <a:spcPts val="0"/>
                        </a:spcBef>
                        <a:spcAft>
                          <a:spcPts val="0"/>
                        </a:spcAft>
                      </a:pPr>
                      <a:r>
                        <a:rPr lang="en-US" sz="20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Farm pond utilization</a:t>
                      </a: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0" i="0" u="none" strike="noStrike" dirty="0">
                        <a:effectLst/>
                        <a:latin typeface="Times New Roman" panose="02020603050405020304" pitchFamily="18" charset="0"/>
                        <a:cs typeface="Times New Roman" panose="02020603050405020304" pitchFamily="18" charset="0"/>
                      </a:endParaRPr>
                    </a:p>
                  </a:txBody>
                  <a:tcPr marL="165424" marR="165424" marT="82712" marB="82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596735194"/>
                  </a:ext>
                </a:extLst>
              </a:tr>
              <a:tr h="380632">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Protective irrigation for crops</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180</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361380"/>
                  </a:ext>
                </a:extLst>
              </a:tr>
              <a:tr h="380632">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Raising of nursery seedlings</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902688"/>
                  </a:ext>
                </a:extLst>
              </a:tr>
              <a:tr h="390987">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Store stream water / bore well water</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34.44</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960028"/>
                  </a:ext>
                </a:extLst>
              </a:tr>
              <a:tr h="380632">
                <a:tc>
                  <a:txBody>
                    <a:bodyPr/>
                    <a:lstStyle/>
                    <a:p>
                      <a:pPr marR="201168" algn="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Store water from run-of water</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0"/>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18.33</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036348"/>
                  </a:ext>
                </a:extLst>
              </a:tr>
              <a:tr h="380632">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Recharge ground water</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42.78</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11510"/>
                  </a:ext>
                </a:extLst>
              </a:tr>
              <a:tr h="390987">
                <a:tc>
                  <a:txBody>
                    <a:bodyPr/>
                    <a:lstStyle/>
                    <a:p>
                      <a:pPr marR="201168" algn="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0" marR="365760"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Drinking water facility for animals</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5448" marR="146304"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576" marR="27432" algn="ctr" fontAlgn="t">
                        <a:lnSpc>
                          <a:spcPts val="935"/>
                        </a:lnSpc>
                        <a:spcBef>
                          <a:spcPts val="0"/>
                        </a:spcBef>
                        <a:spcAft>
                          <a:spcPts val="0"/>
                        </a:spcAft>
                      </a:pPr>
                      <a:r>
                        <a:rPr lang="en-US" sz="20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en-US" sz="2000" b="0" i="0" u="none" strike="noStrike">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152" marR="64008" algn="ctr" fontAlgn="t">
                        <a:lnSpc>
                          <a:spcPts val="935"/>
                        </a:lnSpc>
                        <a:spcBef>
                          <a:spcPts val="0"/>
                        </a:spcBef>
                        <a:spcAft>
                          <a:spcPts val="0"/>
                        </a:spcAft>
                      </a:pPr>
                      <a:r>
                        <a:rPr lang="en-US" sz="20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28.89</a:t>
                      </a:r>
                      <a:endParaRPr lang="en-US" sz="2000" b="0" i="0" u="none" strike="noStrike" dirty="0">
                        <a:effectLst/>
                        <a:latin typeface="Times New Roman" panose="02020603050405020304" pitchFamily="18" charset="0"/>
                        <a:cs typeface="Times New Roman" panose="02020603050405020304" pitchFamily="18" charset="0"/>
                      </a:endParaRPr>
                    </a:p>
                  </a:txBody>
                  <a:tcPr marL="17232" marR="17232" marT="1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108565"/>
                  </a:ext>
                </a:extLst>
              </a:tr>
            </a:tbl>
          </a:graphicData>
        </a:graphic>
      </p:graphicFrame>
      <p:sp>
        <p:nvSpPr>
          <p:cNvPr id="3" name="Slide Number Placeholder 2">
            <a:extLst>
              <a:ext uri="{FF2B5EF4-FFF2-40B4-BE49-F238E27FC236}">
                <a16:creationId xmlns:a16="http://schemas.microsoft.com/office/drawing/2014/main" id="{FA8AA844-A689-1708-1FE7-99294E60E70C}"/>
              </a:ext>
            </a:extLst>
          </p:cNvPr>
          <p:cNvSpPr>
            <a:spLocks noGrp="1"/>
          </p:cNvSpPr>
          <p:nvPr>
            <p:ph type="sldNum" sz="quarter" idx="12"/>
          </p:nvPr>
        </p:nvSpPr>
        <p:spPr/>
        <p:txBody>
          <a:bodyPr/>
          <a:lstStyle/>
          <a:p>
            <a:fld id="{D99FA36A-733B-4FA8-82C5-A0DC086C6864}" type="slidenum">
              <a:rPr lang="en-IN" smtClean="0"/>
              <a:t>77</a:t>
            </a:fld>
            <a:endParaRPr lang="en-IN"/>
          </a:p>
        </p:txBody>
      </p:sp>
    </p:spTree>
    <p:extLst>
      <p:ext uri="{BB962C8B-B14F-4D97-AF65-F5344CB8AC3E}">
        <p14:creationId xmlns:p14="http://schemas.microsoft.com/office/powerpoint/2010/main" val="4177521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B574-A9A4-BAE0-8240-7C7AC8F49A14}"/>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a:effectLst/>
                <a:latin typeface="Times New Roman" panose="02020603050405020304" pitchFamily="18" charset="0"/>
                <a:ea typeface="Times New Roman" panose="02020603050405020304" pitchFamily="18" charset="0"/>
              </a:rPr>
              <a:t>Table 3: </a:t>
            </a:r>
            <a:r>
              <a:rPr lang="en-US" sz="2800" dirty="0">
                <a:effectLst/>
                <a:latin typeface="Times New Roman" panose="02020603050405020304" pitchFamily="18" charset="0"/>
                <a:ea typeface="Times New Roman" panose="02020603050405020304" pitchFamily="18" charset="0"/>
              </a:rPr>
              <a:t>Performance assessment of the respondents based on Diesel </a:t>
            </a:r>
            <a:r>
              <a:rPr lang="en-US" sz="2800" dirty="0" err="1">
                <a:effectLst/>
                <a:latin typeface="Times New Roman" panose="02020603050405020304" pitchFamily="18" charset="0"/>
                <a:ea typeface="Times New Roman" panose="02020603050405020304" pitchFamily="18" charset="0"/>
              </a:rPr>
              <a:t>Pumpset</a:t>
            </a:r>
            <a:r>
              <a:rPr lang="en-US" sz="2800" dirty="0">
                <a:effectLst/>
                <a:latin typeface="Times New Roman" panose="02020603050405020304" pitchFamily="18" charset="0"/>
                <a:ea typeface="Times New Roman" panose="02020603050405020304" pitchFamily="18" charset="0"/>
              </a:rPr>
              <a:t> utilization component of Krishi Bhagya</a:t>
            </a:r>
            <a:r>
              <a:rPr lang="en-US" sz="2800" spc="-95"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scheme</a:t>
            </a:r>
            <a:endParaRPr lang="en-IN" sz="2800" dirty="0"/>
          </a:p>
        </p:txBody>
      </p:sp>
      <p:graphicFrame>
        <p:nvGraphicFramePr>
          <p:cNvPr id="4" name="Content Placeholder 3">
            <a:extLst>
              <a:ext uri="{FF2B5EF4-FFF2-40B4-BE49-F238E27FC236}">
                <a16:creationId xmlns:a16="http://schemas.microsoft.com/office/drawing/2014/main" id="{20B727EF-05D0-FBD0-5A0E-3D991D1A4C11}"/>
              </a:ext>
            </a:extLst>
          </p:cNvPr>
          <p:cNvGraphicFramePr>
            <a:graphicFrameLocks noGrp="1"/>
          </p:cNvGraphicFramePr>
          <p:nvPr>
            <p:ph idx="1"/>
            <p:extLst>
              <p:ext uri="{D42A27DB-BD31-4B8C-83A1-F6EECF244321}">
                <p14:modId xmlns:p14="http://schemas.microsoft.com/office/powerpoint/2010/main" val="574341700"/>
              </p:ext>
            </p:extLst>
          </p:nvPr>
        </p:nvGraphicFramePr>
        <p:xfrm>
          <a:off x="1099457" y="2013858"/>
          <a:ext cx="9840686" cy="4020939"/>
        </p:xfrm>
        <a:graphic>
          <a:graphicData uri="http://schemas.openxmlformats.org/drawingml/2006/table">
            <a:tbl>
              <a:tblPr firstRow="1" firstCol="1" lastRow="1" lastCol="1" bandRow="1" bandCol="1">
                <a:tableStyleId>{5940675A-B579-460E-94D1-54222C63F5DA}</a:tableStyleId>
              </a:tblPr>
              <a:tblGrid>
                <a:gridCol w="914400">
                  <a:extLst>
                    <a:ext uri="{9D8B030D-6E8A-4147-A177-3AD203B41FA5}">
                      <a16:colId xmlns:a16="http://schemas.microsoft.com/office/drawing/2014/main" val="2970205136"/>
                    </a:ext>
                  </a:extLst>
                </a:gridCol>
                <a:gridCol w="4870238">
                  <a:extLst>
                    <a:ext uri="{9D8B030D-6E8A-4147-A177-3AD203B41FA5}">
                      <a16:colId xmlns:a16="http://schemas.microsoft.com/office/drawing/2014/main" val="774956717"/>
                    </a:ext>
                  </a:extLst>
                </a:gridCol>
                <a:gridCol w="1105327">
                  <a:extLst>
                    <a:ext uri="{9D8B030D-6E8A-4147-A177-3AD203B41FA5}">
                      <a16:colId xmlns:a16="http://schemas.microsoft.com/office/drawing/2014/main" val="1912006182"/>
                    </a:ext>
                  </a:extLst>
                </a:gridCol>
                <a:gridCol w="1105327">
                  <a:extLst>
                    <a:ext uri="{9D8B030D-6E8A-4147-A177-3AD203B41FA5}">
                      <a16:colId xmlns:a16="http://schemas.microsoft.com/office/drawing/2014/main" val="3655521137"/>
                    </a:ext>
                  </a:extLst>
                </a:gridCol>
                <a:gridCol w="922697">
                  <a:extLst>
                    <a:ext uri="{9D8B030D-6E8A-4147-A177-3AD203B41FA5}">
                      <a16:colId xmlns:a16="http://schemas.microsoft.com/office/drawing/2014/main" val="3820791024"/>
                    </a:ext>
                  </a:extLst>
                </a:gridCol>
                <a:gridCol w="922697">
                  <a:extLst>
                    <a:ext uri="{9D8B030D-6E8A-4147-A177-3AD203B41FA5}">
                      <a16:colId xmlns:a16="http://schemas.microsoft.com/office/drawing/2014/main" val="1834585080"/>
                    </a:ext>
                  </a:extLst>
                </a:gridCol>
              </a:tblGrid>
              <a:tr h="488687">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S. No.</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Components of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400" b="1" dirty="0">
                          <a:effectLst/>
                          <a:latin typeface="Times New Roman" panose="02020603050405020304" pitchFamily="18" charset="0"/>
                          <a:cs typeface="Times New Roman" panose="02020603050405020304" pitchFamily="18" charset="0"/>
                        </a:rPr>
                        <a:t>Performance</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027203937"/>
                  </a:ext>
                </a:extLst>
              </a:tr>
              <a:tr h="488687">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400" b="1" dirty="0">
                          <a:effectLst/>
                          <a:latin typeface="Times New Roman" panose="02020603050405020304" pitchFamily="18" charset="0"/>
                          <a:cs typeface="Times New Roman" panose="02020603050405020304" pitchFamily="18" charset="0"/>
                        </a:rPr>
                        <a:t>Before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400" b="1" dirty="0">
                          <a:effectLst/>
                          <a:latin typeface="Times New Roman" panose="02020603050405020304" pitchFamily="18" charset="0"/>
                          <a:cs typeface="Times New Roman" panose="02020603050405020304" pitchFamily="18" charset="0"/>
                        </a:rPr>
                        <a:t>After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3961168364"/>
                  </a:ext>
                </a:extLst>
              </a:tr>
              <a:tr h="488687">
                <a:tc vMerge="1">
                  <a:txBody>
                    <a:bodyPr/>
                    <a:lstStyle/>
                    <a:p>
                      <a:endParaRPr lang="en-IN"/>
                    </a:p>
                  </a:txBody>
                  <a:tcPr/>
                </a:tc>
                <a:tc vMerge="1">
                  <a:txBody>
                    <a:bodyPr/>
                    <a:lstStyle/>
                    <a:p>
                      <a:endParaRPr lang="en-IN"/>
                    </a:p>
                  </a:txBody>
                  <a:tcP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b="1">
                          <a:effectLst/>
                          <a:latin typeface="Times New Roman" panose="02020603050405020304" pitchFamily="18" charset="0"/>
                          <a:cs typeface="Times New Roman" panose="02020603050405020304" pitchFamily="18" charset="0"/>
                        </a:rPr>
                        <a:t>%</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400" b="1" dirty="0">
                          <a:effectLst/>
                          <a:latin typeface="Times New Roman" panose="02020603050405020304" pitchFamily="18" charset="0"/>
                          <a:cs typeface="Times New Roman" panose="02020603050405020304" pitchFamily="18" charset="0"/>
                        </a:rPr>
                        <a:t>%</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31553490"/>
                  </a:ext>
                </a:extLst>
              </a:tr>
              <a:tr h="488687">
                <a:tc>
                  <a:txBody>
                    <a:bodyPr/>
                    <a:lstStyle/>
                    <a:p>
                      <a:pPr algn="l">
                        <a:lnSpc>
                          <a:spcPts val="935"/>
                        </a:lnSpc>
                      </a:pPr>
                      <a:r>
                        <a:rPr lang="en-US" sz="2400">
                          <a:effectLst/>
                          <a:latin typeface="Times New Roman" panose="02020603050405020304" pitchFamily="18" charset="0"/>
                          <a:cs typeface="Times New Roman" panose="02020603050405020304" pitchFamily="18" charset="0"/>
                        </a:rPr>
                        <a:t> </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5">
                  <a:txBody>
                    <a:bodyPr/>
                    <a:lstStyle/>
                    <a:p>
                      <a:pPr marL="1346835" marR="1341120" algn="ctr">
                        <a:lnSpc>
                          <a:spcPts val="935"/>
                        </a:lnSpc>
                        <a:spcAft>
                          <a:spcPts val="0"/>
                        </a:spcAft>
                      </a:pPr>
                      <a:r>
                        <a:rPr lang="en-US" sz="2400" dirty="0">
                          <a:effectLst/>
                          <a:latin typeface="Times New Roman" panose="02020603050405020304" pitchFamily="18" charset="0"/>
                          <a:cs typeface="Times New Roman" panose="02020603050405020304" pitchFamily="18" charset="0"/>
                        </a:rPr>
                        <a:t>Diesel </a:t>
                      </a:r>
                      <a:r>
                        <a:rPr lang="en-US" sz="2400" dirty="0" err="1">
                          <a:effectLst/>
                          <a:latin typeface="Times New Roman" panose="02020603050405020304" pitchFamily="18" charset="0"/>
                          <a:cs typeface="Times New Roman" panose="02020603050405020304" pitchFamily="18" charset="0"/>
                        </a:rPr>
                        <a:t>Pumpset</a:t>
                      </a:r>
                      <a:r>
                        <a:rPr lang="en-US" sz="2400" dirty="0">
                          <a:effectLst/>
                          <a:latin typeface="Times New Roman" panose="02020603050405020304" pitchFamily="18" charset="0"/>
                          <a:cs typeface="Times New Roman" panose="02020603050405020304" pitchFamily="18" charset="0"/>
                        </a:rPr>
                        <a:t> utilization*</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908115326"/>
                  </a:ext>
                </a:extLst>
              </a:tr>
              <a:tr h="48868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69570" marR="365125" algn="ctr">
                        <a:lnSpc>
                          <a:spcPts val="93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Water lifting from farm pond</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178</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98.89</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91927938"/>
                  </a:ext>
                </a:extLst>
              </a:tr>
              <a:tr h="72430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512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Water lifting from stream water</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2.22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21.67</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40762186"/>
                  </a:ext>
                </a:extLst>
              </a:tr>
              <a:tr h="85319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512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Water lifting from open well</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4135" marR="5715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12.78</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32604636"/>
                  </a:ext>
                </a:extLst>
              </a:tr>
            </a:tbl>
          </a:graphicData>
        </a:graphic>
      </p:graphicFrame>
      <p:sp>
        <p:nvSpPr>
          <p:cNvPr id="3" name="Slide Number Placeholder 2">
            <a:extLst>
              <a:ext uri="{FF2B5EF4-FFF2-40B4-BE49-F238E27FC236}">
                <a16:creationId xmlns:a16="http://schemas.microsoft.com/office/drawing/2014/main" id="{3EF148E3-1C95-041C-B90D-7329791F25D5}"/>
              </a:ext>
            </a:extLst>
          </p:cNvPr>
          <p:cNvSpPr>
            <a:spLocks noGrp="1"/>
          </p:cNvSpPr>
          <p:nvPr>
            <p:ph type="sldNum" sz="quarter" idx="12"/>
          </p:nvPr>
        </p:nvSpPr>
        <p:spPr/>
        <p:txBody>
          <a:bodyPr/>
          <a:lstStyle/>
          <a:p>
            <a:fld id="{D99FA36A-733B-4FA8-82C5-A0DC086C6864}" type="slidenum">
              <a:rPr lang="en-IN" smtClean="0"/>
              <a:t>78</a:t>
            </a:fld>
            <a:endParaRPr lang="en-IN"/>
          </a:p>
        </p:txBody>
      </p:sp>
    </p:spTree>
    <p:extLst>
      <p:ext uri="{BB962C8B-B14F-4D97-AF65-F5344CB8AC3E}">
        <p14:creationId xmlns:p14="http://schemas.microsoft.com/office/powerpoint/2010/main" val="216400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B5A1-A98F-334C-D35C-318507AB88C5}"/>
              </a:ext>
            </a:extLst>
          </p:cNvPr>
          <p:cNvSpPr>
            <a:spLocks noGrp="1"/>
          </p:cNvSpPr>
          <p:nvPr>
            <p:ph type="title"/>
          </p:nvPr>
        </p:nvSpPr>
        <p:spPr>
          <a:xfrm>
            <a:off x="925286" y="811439"/>
            <a:ext cx="10515600" cy="1325563"/>
          </a:xfrm>
        </p:spPr>
        <p:style>
          <a:lnRef idx="1">
            <a:schemeClr val="accent4"/>
          </a:lnRef>
          <a:fillRef idx="2">
            <a:schemeClr val="accent4"/>
          </a:fillRef>
          <a:effectRef idx="1">
            <a:schemeClr val="accent4"/>
          </a:effectRef>
          <a:fontRef idx="minor">
            <a:schemeClr val="dk1"/>
          </a:fontRef>
        </p:style>
        <p:txBody>
          <a:bodyPr>
            <a:noAutofit/>
          </a:bodyPr>
          <a:lstStyle/>
          <a:p>
            <a:r>
              <a:rPr lang="en-US" sz="2800" b="1" dirty="0">
                <a:effectLst/>
                <a:latin typeface="Times New Roman" panose="02020603050405020304" pitchFamily="18" charset="0"/>
                <a:ea typeface="Times New Roman" panose="02020603050405020304" pitchFamily="18" charset="0"/>
              </a:rPr>
              <a:t>Table 4: </a:t>
            </a:r>
            <a:r>
              <a:rPr lang="en-US" sz="2800" dirty="0">
                <a:effectLst/>
                <a:latin typeface="Times New Roman" panose="02020603050405020304" pitchFamily="18" charset="0"/>
                <a:ea typeface="Times New Roman" panose="02020603050405020304" pitchFamily="18" charset="0"/>
              </a:rPr>
              <a:t>Performance assessment of the respondents based on </a:t>
            </a:r>
            <a:r>
              <a:rPr lang="en-US" sz="2800" dirty="0">
                <a:latin typeface="Times New Roman" panose="02020603050405020304" pitchFamily="18" charset="0"/>
                <a:ea typeface="Times New Roman" panose="02020603050405020304" pitchFamily="18" charset="0"/>
              </a:rPr>
              <a:t>Micro irrigation </a:t>
            </a:r>
            <a:r>
              <a:rPr lang="en-US" sz="2800" dirty="0">
                <a:effectLst/>
                <a:latin typeface="Times New Roman" panose="02020603050405020304" pitchFamily="18" charset="0"/>
                <a:ea typeface="Times New Roman" panose="02020603050405020304" pitchFamily="18" charset="0"/>
              </a:rPr>
              <a:t>component of Krishi Bhagya</a:t>
            </a:r>
            <a:r>
              <a:rPr lang="en-US" sz="2800" spc="-95"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scheme</a:t>
            </a:r>
            <a:endParaRPr lang="en-IN" sz="2800" dirty="0"/>
          </a:p>
        </p:txBody>
      </p:sp>
      <p:graphicFrame>
        <p:nvGraphicFramePr>
          <p:cNvPr id="4" name="Content Placeholder 3">
            <a:extLst>
              <a:ext uri="{FF2B5EF4-FFF2-40B4-BE49-F238E27FC236}">
                <a16:creationId xmlns:a16="http://schemas.microsoft.com/office/drawing/2014/main" id="{80085608-DA55-78DF-3CCC-9F583691B9FD}"/>
              </a:ext>
            </a:extLst>
          </p:cNvPr>
          <p:cNvGraphicFramePr>
            <a:graphicFrameLocks noGrp="1"/>
          </p:cNvGraphicFramePr>
          <p:nvPr>
            <p:ph idx="1"/>
            <p:extLst>
              <p:ext uri="{D42A27DB-BD31-4B8C-83A1-F6EECF244321}">
                <p14:modId xmlns:p14="http://schemas.microsoft.com/office/powerpoint/2010/main" val="2295255652"/>
              </p:ext>
            </p:extLst>
          </p:nvPr>
        </p:nvGraphicFramePr>
        <p:xfrm>
          <a:off x="1103040" y="2540031"/>
          <a:ext cx="9419862" cy="2859282"/>
        </p:xfrm>
        <a:graphic>
          <a:graphicData uri="http://schemas.openxmlformats.org/drawingml/2006/table">
            <a:tbl>
              <a:tblPr firstRow="1" firstCol="1" lastRow="1" lastCol="1" bandRow="1" bandCol="1">
                <a:tableStyleId>{5940675A-B579-460E-94D1-54222C63F5DA}</a:tableStyleId>
              </a:tblPr>
              <a:tblGrid>
                <a:gridCol w="1172074">
                  <a:extLst>
                    <a:ext uri="{9D8B030D-6E8A-4147-A177-3AD203B41FA5}">
                      <a16:colId xmlns:a16="http://schemas.microsoft.com/office/drawing/2014/main" val="3369927718"/>
                    </a:ext>
                  </a:extLst>
                </a:gridCol>
                <a:gridCol w="4229624">
                  <a:extLst>
                    <a:ext uri="{9D8B030D-6E8A-4147-A177-3AD203B41FA5}">
                      <a16:colId xmlns:a16="http://schemas.microsoft.com/office/drawing/2014/main" val="3320626939"/>
                    </a:ext>
                  </a:extLst>
                </a:gridCol>
                <a:gridCol w="1095003">
                  <a:extLst>
                    <a:ext uri="{9D8B030D-6E8A-4147-A177-3AD203B41FA5}">
                      <a16:colId xmlns:a16="http://schemas.microsoft.com/office/drawing/2014/main" val="854208247"/>
                    </a:ext>
                  </a:extLst>
                </a:gridCol>
                <a:gridCol w="1095003">
                  <a:extLst>
                    <a:ext uri="{9D8B030D-6E8A-4147-A177-3AD203B41FA5}">
                      <a16:colId xmlns:a16="http://schemas.microsoft.com/office/drawing/2014/main" val="1067706497"/>
                    </a:ext>
                  </a:extLst>
                </a:gridCol>
                <a:gridCol w="914079">
                  <a:extLst>
                    <a:ext uri="{9D8B030D-6E8A-4147-A177-3AD203B41FA5}">
                      <a16:colId xmlns:a16="http://schemas.microsoft.com/office/drawing/2014/main" val="2476744213"/>
                    </a:ext>
                  </a:extLst>
                </a:gridCol>
                <a:gridCol w="914079">
                  <a:extLst>
                    <a:ext uri="{9D8B030D-6E8A-4147-A177-3AD203B41FA5}">
                      <a16:colId xmlns:a16="http://schemas.microsoft.com/office/drawing/2014/main" val="3018711498"/>
                    </a:ext>
                  </a:extLst>
                </a:gridCol>
              </a:tblGrid>
              <a:tr h="476547">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S. No.</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Components of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400" b="1" dirty="0">
                          <a:effectLst/>
                          <a:latin typeface="Times New Roman" panose="02020603050405020304" pitchFamily="18" charset="0"/>
                          <a:cs typeface="Times New Roman" panose="02020603050405020304" pitchFamily="18" charset="0"/>
                        </a:rPr>
                        <a:t>Performance</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519437004"/>
                  </a:ext>
                </a:extLst>
              </a:tr>
              <a:tr h="476547">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400" b="1" dirty="0">
                          <a:effectLst/>
                          <a:latin typeface="Times New Roman" panose="02020603050405020304" pitchFamily="18" charset="0"/>
                          <a:cs typeface="Times New Roman" panose="02020603050405020304" pitchFamily="18" charset="0"/>
                        </a:rPr>
                        <a:t>Before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400" b="1" dirty="0">
                          <a:effectLst/>
                          <a:latin typeface="Times New Roman" panose="02020603050405020304" pitchFamily="18" charset="0"/>
                          <a:cs typeface="Times New Roman" panose="02020603050405020304" pitchFamily="18" charset="0"/>
                        </a:rPr>
                        <a:t>After KBS</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2278975394"/>
                  </a:ext>
                </a:extLst>
              </a:tr>
              <a:tr h="476547">
                <a:tc vMerge="1">
                  <a:txBody>
                    <a:bodyPr/>
                    <a:lstStyle/>
                    <a:p>
                      <a:endParaRPr lang="en-IN"/>
                    </a:p>
                  </a:txBody>
                  <a:tcPr/>
                </a:tc>
                <a:tc vMerge="1">
                  <a:txBody>
                    <a:bodyPr/>
                    <a:lstStyle/>
                    <a:p>
                      <a:endParaRPr lang="en-IN"/>
                    </a:p>
                  </a:txBody>
                  <a:tcP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b="1">
                          <a:effectLst/>
                          <a:latin typeface="Times New Roman" panose="02020603050405020304" pitchFamily="18" charset="0"/>
                          <a:cs typeface="Times New Roman" panose="02020603050405020304" pitchFamily="18" charset="0"/>
                        </a:rPr>
                        <a:t>%</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400" b="1" dirty="0">
                          <a:effectLst/>
                          <a:latin typeface="Times New Roman" panose="02020603050405020304" pitchFamily="18" charset="0"/>
                          <a:cs typeface="Times New Roman" panose="02020603050405020304" pitchFamily="18" charset="0"/>
                        </a:rPr>
                        <a:t>%</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4472404"/>
                  </a:ext>
                </a:extLst>
              </a:tr>
              <a:tr h="476547">
                <a:tc>
                  <a:txBody>
                    <a:bodyPr/>
                    <a:lstStyle/>
                    <a:p>
                      <a:pPr algn="l">
                        <a:lnSpc>
                          <a:spcPts val="935"/>
                        </a:lnSpc>
                      </a:pPr>
                      <a:r>
                        <a:rPr lang="en-US" sz="2400">
                          <a:effectLst/>
                          <a:latin typeface="Times New Roman" panose="02020603050405020304" pitchFamily="18" charset="0"/>
                          <a:cs typeface="Times New Roman" panose="02020603050405020304" pitchFamily="18" charset="0"/>
                        </a:rPr>
                        <a:t> </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5">
                  <a:txBody>
                    <a:bodyPr/>
                    <a:lstStyle/>
                    <a:p>
                      <a:pPr marL="1346835" marR="1341120" algn="ctr">
                        <a:lnSpc>
                          <a:spcPts val="935"/>
                        </a:lnSpc>
                        <a:spcAft>
                          <a:spcPts val="0"/>
                        </a:spcAft>
                      </a:pPr>
                      <a:r>
                        <a:rPr lang="en-US" sz="2400" dirty="0">
                          <a:effectLst/>
                          <a:latin typeface="Times New Roman" panose="02020603050405020304" pitchFamily="18" charset="0"/>
                          <a:cs typeface="Times New Roman" panose="02020603050405020304" pitchFamily="18" charset="0"/>
                        </a:rPr>
                        <a:t>Micro Irrigation  utilization*</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551456619"/>
                  </a:ext>
                </a:extLst>
              </a:tr>
              <a:tr h="47654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4490"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Sprinkler</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4135" marR="5715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303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13.33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873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103</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57.22</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75039964"/>
                  </a:ext>
                </a:extLst>
              </a:tr>
              <a:tr h="476547">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2</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385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Drip</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667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13.33</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00825392"/>
                  </a:ext>
                </a:extLst>
              </a:tr>
            </a:tbl>
          </a:graphicData>
        </a:graphic>
      </p:graphicFrame>
      <p:sp>
        <p:nvSpPr>
          <p:cNvPr id="3" name="Slide Number Placeholder 2">
            <a:extLst>
              <a:ext uri="{FF2B5EF4-FFF2-40B4-BE49-F238E27FC236}">
                <a16:creationId xmlns:a16="http://schemas.microsoft.com/office/drawing/2014/main" id="{E2F2AF46-3587-771F-5080-F099EB1838DE}"/>
              </a:ext>
            </a:extLst>
          </p:cNvPr>
          <p:cNvSpPr>
            <a:spLocks noGrp="1"/>
          </p:cNvSpPr>
          <p:nvPr>
            <p:ph type="sldNum" sz="quarter" idx="12"/>
          </p:nvPr>
        </p:nvSpPr>
        <p:spPr/>
        <p:txBody>
          <a:bodyPr/>
          <a:lstStyle/>
          <a:p>
            <a:fld id="{D99FA36A-733B-4FA8-82C5-A0DC086C6864}" type="slidenum">
              <a:rPr lang="en-IN" smtClean="0"/>
              <a:t>79</a:t>
            </a:fld>
            <a:endParaRPr lang="en-IN"/>
          </a:p>
        </p:txBody>
      </p:sp>
    </p:spTree>
    <p:extLst>
      <p:ext uri="{BB962C8B-B14F-4D97-AF65-F5344CB8AC3E}">
        <p14:creationId xmlns:p14="http://schemas.microsoft.com/office/powerpoint/2010/main" val="2593048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6" name="Rectangle 4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63195-83AA-D761-6E94-ECBCB82142B0}"/>
              </a:ext>
            </a:extLst>
          </p:cNvPr>
          <p:cNvSpPr>
            <a:spLocks noGrp="1"/>
          </p:cNvSpPr>
          <p:nvPr>
            <p:ph type="title"/>
          </p:nvPr>
        </p:nvSpPr>
        <p:spPr>
          <a:xfrm>
            <a:off x="1043631" y="873940"/>
            <a:ext cx="4928291" cy="1035781"/>
          </a:xfrm>
        </p:spPr>
        <p:txBody>
          <a:bodyPr anchor="ctr">
            <a:normAutofit/>
          </a:bodyPr>
          <a:lstStyle/>
          <a:p>
            <a:r>
              <a:rPr lang="en-IN" sz="3600">
                <a:latin typeface="Times New Roman" panose="02020603050405020304" pitchFamily="18" charset="0"/>
                <a:cs typeface="Times New Roman" panose="02020603050405020304" pitchFamily="18" charset="0"/>
              </a:rPr>
              <a:t>Telangana</a:t>
            </a:r>
          </a:p>
        </p:txBody>
      </p:sp>
      <p:sp>
        <p:nvSpPr>
          <p:cNvPr id="3" name="Content Placeholder 2">
            <a:extLst>
              <a:ext uri="{FF2B5EF4-FFF2-40B4-BE49-F238E27FC236}">
                <a16:creationId xmlns:a16="http://schemas.microsoft.com/office/drawing/2014/main" id="{FF475520-5046-157A-5E44-F931E5660217}"/>
              </a:ext>
            </a:extLst>
          </p:cNvPr>
          <p:cNvSpPr>
            <a:spLocks noGrp="1"/>
          </p:cNvSpPr>
          <p:nvPr>
            <p:ph idx="1"/>
          </p:nvPr>
        </p:nvSpPr>
        <p:spPr>
          <a:xfrm>
            <a:off x="640081" y="2305531"/>
            <a:ext cx="5995736" cy="3896313"/>
          </a:xfrm>
        </p:spPr>
        <p:txBody>
          <a:bodyPr anchor="ctr">
            <a:normAutofit/>
          </a:bodyPr>
          <a:lstStyle/>
          <a:p>
            <a:pPr>
              <a:lnSpc>
                <a:spcPct val="110000"/>
              </a:lnSpc>
            </a:pPr>
            <a:r>
              <a:rPr lang="en-IN" sz="2400" dirty="0">
                <a:latin typeface="Times New Roman" panose="02020603050405020304" pitchFamily="18" charset="0"/>
                <a:cs typeface="Times New Roman" panose="02020603050405020304" pitchFamily="18" charset="0"/>
              </a:rPr>
              <a:t>In order to support Agriculture and Farmer , Government of Telangana launched two prestigious Agricultural schemes namely</a:t>
            </a:r>
          </a:p>
          <a:p>
            <a:pPr>
              <a:lnSpc>
                <a:spcPct val="110000"/>
              </a:lnSpc>
            </a:pPr>
            <a:r>
              <a:rPr lang="en-IN" sz="2400" dirty="0">
                <a:latin typeface="Times New Roman" panose="02020603050405020304" pitchFamily="18" charset="0"/>
                <a:cs typeface="Times New Roman" panose="02020603050405020304" pitchFamily="18" charset="0"/>
              </a:rPr>
              <a:t>1.Rythu </a:t>
            </a:r>
            <a:r>
              <a:rPr lang="en-IN" sz="2400" dirty="0" err="1">
                <a:latin typeface="Times New Roman" panose="02020603050405020304" pitchFamily="18" charset="0"/>
                <a:cs typeface="Times New Roman" panose="02020603050405020304" pitchFamily="18" charset="0"/>
              </a:rPr>
              <a:t>Bandhu</a:t>
            </a:r>
            <a:r>
              <a:rPr lang="en-IN" sz="2400" dirty="0">
                <a:latin typeface="Times New Roman" panose="02020603050405020304" pitchFamily="18" charset="0"/>
                <a:cs typeface="Times New Roman" panose="02020603050405020304" pitchFamily="18" charset="0"/>
              </a:rPr>
              <a:t> – 2018</a:t>
            </a:r>
            <a:endParaRPr lang="en-US" sz="2400" b="1" i="0" dirty="0">
              <a:effectLst/>
              <a:latin typeface="Times New Roman" panose="02020603050405020304" pitchFamily="18" charset="0"/>
              <a:cs typeface="Times New Roman" panose="02020603050405020304" pitchFamily="18" charset="0"/>
            </a:endParaRPr>
          </a:p>
          <a:p>
            <a:pPr marL="0" indent="0">
              <a:lnSpc>
                <a:spcPct val="110000"/>
              </a:lnSpc>
              <a:buNone/>
            </a:pPr>
            <a:r>
              <a:rPr lang="en-US" sz="2400" b="1" i="0" dirty="0">
                <a:effectLst/>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Agriculture Investment Support</a:t>
            </a:r>
            <a:r>
              <a:rPr lang="en-US" sz="2400" b="1" i="0" dirty="0">
                <a:effectLst/>
                <a:latin typeface="Times New Roman" panose="02020603050405020304" pitchFamily="18" charset="0"/>
                <a:cs typeface="Times New Roman" panose="02020603050405020304" pitchFamily="18" charset="0"/>
              </a:rPr>
              <a:t> Scheme)</a:t>
            </a:r>
            <a:endParaRPr lang="en-IN" sz="2400" dirty="0">
              <a:latin typeface="Times New Roman" panose="02020603050405020304" pitchFamily="18" charset="0"/>
              <a:cs typeface="Times New Roman" panose="02020603050405020304" pitchFamily="18" charset="0"/>
            </a:endParaRPr>
          </a:p>
          <a:p>
            <a:pPr>
              <a:lnSpc>
                <a:spcPct val="110000"/>
              </a:lnSpc>
            </a:pPr>
            <a:r>
              <a:rPr lang="en-IN" sz="2400" dirty="0">
                <a:latin typeface="Times New Roman" panose="02020603050405020304" pitchFamily="18" charset="0"/>
                <a:cs typeface="Times New Roman" panose="02020603050405020304" pitchFamily="18" charset="0"/>
              </a:rPr>
              <a:t>2.Rythu Bheema - 2018</a:t>
            </a:r>
            <a:endParaRPr lang="en-US" sz="2400" b="1" dirty="0">
              <a:latin typeface="Times New Roman" panose="02020603050405020304" pitchFamily="18" charset="0"/>
              <a:cs typeface="Times New Roman" panose="02020603050405020304" pitchFamily="18" charset="0"/>
            </a:endParaRPr>
          </a:p>
          <a:p>
            <a:pPr marL="0" indent="0">
              <a:lnSpc>
                <a:spcPct val="110000"/>
              </a:lnSpc>
              <a:buNone/>
            </a:pPr>
            <a:r>
              <a:rPr lang="en-US" sz="2400" b="1" i="0" dirty="0">
                <a:effectLst/>
                <a:latin typeface="Times New Roman" panose="02020603050405020304" pitchFamily="18" charset="0"/>
                <a:cs typeface="Times New Roman" panose="02020603050405020304" pitchFamily="18" charset="0"/>
              </a:rPr>
              <a:t>(Farmer Life Insurance Scheme)</a:t>
            </a:r>
          </a:p>
        </p:txBody>
      </p:sp>
      <p:pic>
        <p:nvPicPr>
          <p:cNvPr id="16" name="Picture 4" descr="Good News: Telangana Government Releases Rs 8,200 crore for Rythu Bandhu  and Loan Waiver Schemes | Republic">
            <a:extLst>
              <a:ext uri="{FF2B5EF4-FFF2-40B4-BE49-F238E27FC236}">
                <a16:creationId xmlns:a16="http://schemas.microsoft.com/office/drawing/2014/main" id="{024371C7-7DF1-7503-A8C0-2159BAE42B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05" r="4" b="1683"/>
          <a:stretch/>
        </p:blipFill>
        <p:spPr bwMode="auto">
          <a:xfrm>
            <a:off x="6788383" y="602131"/>
            <a:ext cx="4565417" cy="267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M Modi has shown interest in Telangana's scheme for farmers' - The Sunday  Guardian Live">
            <a:extLst>
              <a:ext uri="{FF2B5EF4-FFF2-40B4-BE49-F238E27FC236}">
                <a16:creationId xmlns:a16="http://schemas.microsoft.com/office/drawing/2014/main" id="{7FD6DA54-7C88-6F6E-0F35-4AB8F2411B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4" r="4" b="4"/>
          <a:stretch/>
        </p:blipFill>
        <p:spPr bwMode="auto">
          <a:xfrm>
            <a:off x="6788383" y="3528753"/>
            <a:ext cx="4565417" cy="2679192"/>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EFD6706-8E4C-4C21-B87C-CC9C0C3B2708}"/>
              </a:ext>
            </a:extLst>
          </p:cNvPr>
          <p:cNvSpPr>
            <a:spLocks noGrp="1"/>
          </p:cNvSpPr>
          <p:nvPr>
            <p:ph type="sldNum" sz="quarter" idx="12"/>
          </p:nvPr>
        </p:nvSpPr>
        <p:spPr/>
        <p:txBody>
          <a:bodyPr/>
          <a:lstStyle/>
          <a:p>
            <a:fld id="{D99FA36A-733B-4FA8-82C5-A0DC086C6864}" type="slidenum">
              <a:rPr lang="en-IN" smtClean="0"/>
              <a:t>8</a:t>
            </a:fld>
            <a:endParaRPr lang="en-IN"/>
          </a:p>
        </p:txBody>
      </p:sp>
    </p:spTree>
    <p:extLst>
      <p:ext uri="{BB962C8B-B14F-4D97-AF65-F5344CB8AC3E}">
        <p14:creationId xmlns:p14="http://schemas.microsoft.com/office/powerpoint/2010/main" val="30607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948AF-7C47-E66D-01EB-FC4E277AE2F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Autofit/>
          </a:bodyPr>
          <a:lstStyle/>
          <a:p>
            <a:r>
              <a:rPr lang="en-US" sz="3200" b="1" dirty="0">
                <a:effectLst/>
                <a:latin typeface="Times New Roman" panose="02020603050405020304" pitchFamily="18" charset="0"/>
                <a:ea typeface="Times New Roman" panose="02020603050405020304" pitchFamily="18" charset="0"/>
              </a:rPr>
              <a:t>Table 5: </a:t>
            </a:r>
            <a:r>
              <a:rPr lang="en-US" sz="3200" dirty="0">
                <a:effectLst/>
                <a:latin typeface="Times New Roman" panose="02020603050405020304" pitchFamily="18" charset="0"/>
                <a:ea typeface="Times New Roman" panose="02020603050405020304" pitchFamily="18" charset="0"/>
              </a:rPr>
              <a:t>Performance assessment of the respondents based on Protective cultivation</a:t>
            </a:r>
            <a:r>
              <a:rPr lang="en-US" sz="3200" dirty="0">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component of Krishi Bhagya</a:t>
            </a:r>
            <a:r>
              <a:rPr lang="en-US" sz="3200" spc="-95"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scheme</a:t>
            </a:r>
            <a:endParaRPr lang="en-IN" sz="3200" dirty="0"/>
          </a:p>
        </p:txBody>
      </p:sp>
      <p:graphicFrame>
        <p:nvGraphicFramePr>
          <p:cNvPr id="4" name="Content Placeholder 3">
            <a:extLst>
              <a:ext uri="{FF2B5EF4-FFF2-40B4-BE49-F238E27FC236}">
                <a16:creationId xmlns:a16="http://schemas.microsoft.com/office/drawing/2014/main" id="{1C6547F4-1009-8079-B5E0-692AF906F4B9}"/>
              </a:ext>
            </a:extLst>
          </p:cNvPr>
          <p:cNvGraphicFramePr>
            <a:graphicFrameLocks noGrp="1"/>
          </p:cNvGraphicFramePr>
          <p:nvPr>
            <p:ph idx="1"/>
            <p:extLst>
              <p:ext uri="{D42A27DB-BD31-4B8C-83A1-F6EECF244321}">
                <p14:modId xmlns:p14="http://schemas.microsoft.com/office/powerpoint/2010/main" val="4222209812"/>
              </p:ext>
            </p:extLst>
          </p:nvPr>
        </p:nvGraphicFramePr>
        <p:xfrm>
          <a:off x="1099457" y="2307771"/>
          <a:ext cx="9753599" cy="2688773"/>
        </p:xfrm>
        <a:graphic>
          <a:graphicData uri="http://schemas.openxmlformats.org/drawingml/2006/table">
            <a:tbl>
              <a:tblPr firstRow="1" firstCol="1" lastRow="1" lastCol="1" bandRow="1" bandCol="1">
                <a:tableStyleId>{5940675A-B579-460E-94D1-54222C63F5DA}</a:tableStyleId>
              </a:tblPr>
              <a:tblGrid>
                <a:gridCol w="1202082">
                  <a:extLst>
                    <a:ext uri="{9D8B030D-6E8A-4147-A177-3AD203B41FA5}">
                      <a16:colId xmlns:a16="http://schemas.microsoft.com/office/drawing/2014/main" val="2512796155"/>
                    </a:ext>
                  </a:extLst>
                </a:gridCol>
                <a:gridCol w="4524067">
                  <a:extLst>
                    <a:ext uri="{9D8B030D-6E8A-4147-A177-3AD203B41FA5}">
                      <a16:colId xmlns:a16="http://schemas.microsoft.com/office/drawing/2014/main" val="1148960056"/>
                    </a:ext>
                  </a:extLst>
                </a:gridCol>
                <a:gridCol w="1097534">
                  <a:extLst>
                    <a:ext uri="{9D8B030D-6E8A-4147-A177-3AD203B41FA5}">
                      <a16:colId xmlns:a16="http://schemas.microsoft.com/office/drawing/2014/main" val="3774581711"/>
                    </a:ext>
                  </a:extLst>
                </a:gridCol>
                <a:gridCol w="1097534">
                  <a:extLst>
                    <a:ext uri="{9D8B030D-6E8A-4147-A177-3AD203B41FA5}">
                      <a16:colId xmlns:a16="http://schemas.microsoft.com/office/drawing/2014/main" val="3712043962"/>
                    </a:ext>
                  </a:extLst>
                </a:gridCol>
                <a:gridCol w="916191">
                  <a:extLst>
                    <a:ext uri="{9D8B030D-6E8A-4147-A177-3AD203B41FA5}">
                      <a16:colId xmlns:a16="http://schemas.microsoft.com/office/drawing/2014/main" val="4292317584"/>
                    </a:ext>
                  </a:extLst>
                </a:gridCol>
                <a:gridCol w="916191">
                  <a:extLst>
                    <a:ext uri="{9D8B030D-6E8A-4147-A177-3AD203B41FA5}">
                      <a16:colId xmlns:a16="http://schemas.microsoft.com/office/drawing/2014/main" val="289397477"/>
                    </a:ext>
                  </a:extLst>
                </a:gridCol>
              </a:tblGrid>
              <a:tr h="468041">
                <a:tc rowSpan="3">
                  <a:txBody>
                    <a:bodyPr/>
                    <a:lstStyle/>
                    <a:p>
                      <a:pPr algn="l">
                        <a:lnSpc>
                          <a:spcPts val="935"/>
                        </a:lnSpc>
                        <a:spcBef>
                          <a:spcPts val="40"/>
                        </a:spcBef>
                      </a:pPr>
                      <a:r>
                        <a:rPr lang="en-US" sz="2400" b="1" dirty="0">
                          <a:effectLst/>
                          <a:latin typeface="Times New Roman" panose="02020603050405020304" pitchFamily="18" charset="0"/>
                          <a:cs typeface="Times New Roman" panose="02020603050405020304" pitchFamily="18" charset="0"/>
                        </a:rPr>
                        <a:t> </a:t>
                      </a:r>
                      <a:endParaRPr lang="en-IN" sz="2400" b="1" dirty="0">
                        <a:effectLst/>
                        <a:latin typeface="Times New Roman" panose="02020603050405020304" pitchFamily="18" charset="0"/>
                        <a:cs typeface="Times New Roman" panose="02020603050405020304" pitchFamily="18" charset="0"/>
                      </a:endParaRPr>
                    </a:p>
                    <a:p>
                      <a:pPr marL="77470" algn="l">
                        <a:lnSpc>
                          <a:spcPts val="935"/>
                        </a:lnSpc>
                        <a:spcBef>
                          <a:spcPts val="5"/>
                        </a:spcBef>
                        <a:spcAft>
                          <a:spcPts val="0"/>
                        </a:spcAft>
                      </a:pPr>
                      <a:r>
                        <a:rPr lang="en-US" sz="2400" b="1" dirty="0">
                          <a:effectLst/>
                          <a:latin typeface="Times New Roman" panose="02020603050405020304" pitchFamily="18" charset="0"/>
                          <a:cs typeface="Times New Roman" panose="02020603050405020304" pitchFamily="18" charset="0"/>
                        </a:rPr>
                        <a:t>S. No.</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algn="l">
                        <a:lnSpc>
                          <a:spcPts val="935"/>
                        </a:lnSpc>
                        <a:spcBef>
                          <a:spcPts val="40"/>
                        </a:spcBef>
                      </a:pPr>
                      <a:r>
                        <a:rPr lang="en-US" sz="2400" b="1">
                          <a:effectLst/>
                          <a:latin typeface="Times New Roman" panose="02020603050405020304" pitchFamily="18" charset="0"/>
                          <a:cs typeface="Times New Roman" panose="02020603050405020304" pitchFamily="18" charset="0"/>
                        </a:rPr>
                        <a:t> </a:t>
                      </a:r>
                      <a:endParaRPr lang="en-IN" sz="2400" b="1">
                        <a:effectLst/>
                        <a:latin typeface="Times New Roman" panose="02020603050405020304" pitchFamily="18" charset="0"/>
                        <a:cs typeface="Times New Roman" panose="02020603050405020304" pitchFamily="18" charset="0"/>
                      </a:endParaRPr>
                    </a:p>
                    <a:p>
                      <a:pPr marL="713105" algn="l">
                        <a:lnSpc>
                          <a:spcPts val="935"/>
                        </a:lnSpc>
                        <a:spcBef>
                          <a:spcPts val="5"/>
                        </a:spcBef>
                        <a:spcAft>
                          <a:spcPts val="0"/>
                        </a:spcAft>
                      </a:pPr>
                      <a:r>
                        <a:rPr lang="en-US" sz="2400" b="1">
                          <a:effectLst/>
                          <a:latin typeface="Times New Roman" panose="02020603050405020304" pitchFamily="18" charset="0"/>
                          <a:cs typeface="Times New Roman" panose="02020603050405020304" pitchFamily="18" charset="0"/>
                        </a:rPr>
                        <a:t>Components of KBS</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492125" algn="l">
                        <a:lnSpc>
                          <a:spcPts val="935"/>
                        </a:lnSpc>
                      </a:pPr>
                      <a:r>
                        <a:rPr lang="en-US" sz="2400" b="1">
                          <a:effectLst/>
                          <a:latin typeface="Times New Roman" panose="02020603050405020304" pitchFamily="18" charset="0"/>
                          <a:cs typeface="Times New Roman" panose="02020603050405020304" pitchFamily="18" charset="0"/>
                        </a:rPr>
                        <a:t>Performance</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832079003"/>
                  </a:ext>
                </a:extLst>
              </a:tr>
              <a:tr h="555183">
                <a:tc vMerge="1">
                  <a:txBody>
                    <a:bodyPr/>
                    <a:lstStyle/>
                    <a:p>
                      <a:endParaRPr lang="en-IN"/>
                    </a:p>
                  </a:txBody>
                  <a:tcPr/>
                </a:tc>
                <a:tc vMerge="1">
                  <a:txBody>
                    <a:bodyPr/>
                    <a:lstStyle/>
                    <a:p>
                      <a:endParaRPr lang="en-IN"/>
                    </a:p>
                  </a:txBody>
                  <a:tcPr/>
                </a:tc>
                <a:tc gridSpan="2">
                  <a:txBody>
                    <a:bodyPr/>
                    <a:lstStyle/>
                    <a:p>
                      <a:pPr marL="137795" algn="l">
                        <a:lnSpc>
                          <a:spcPts val="935"/>
                        </a:lnSpc>
                      </a:pPr>
                      <a:r>
                        <a:rPr lang="en-US" sz="2400" b="1">
                          <a:effectLst/>
                          <a:latin typeface="Times New Roman" panose="02020603050405020304" pitchFamily="18" charset="0"/>
                          <a:cs typeface="Times New Roman" panose="02020603050405020304" pitchFamily="18" charset="0"/>
                        </a:rPr>
                        <a:t>Before KBS</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gridSpan="2">
                  <a:txBody>
                    <a:bodyPr/>
                    <a:lstStyle/>
                    <a:p>
                      <a:pPr marL="123825" algn="l">
                        <a:lnSpc>
                          <a:spcPts val="935"/>
                        </a:lnSpc>
                      </a:pPr>
                      <a:r>
                        <a:rPr lang="en-US" sz="2400" b="1">
                          <a:effectLst/>
                          <a:latin typeface="Times New Roman" panose="02020603050405020304" pitchFamily="18" charset="0"/>
                          <a:cs typeface="Times New Roman" panose="02020603050405020304" pitchFamily="18" charset="0"/>
                        </a:rPr>
                        <a:t>After KBS</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extLst>
                  <a:ext uri="{0D108BD9-81ED-4DB2-BD59-A6C34878D82A}">
                    <a16:rowId xmlns:a16="http://schemas.microsoft.com/office/drawing/2014/main" val="243845365"/>
                  </a:ext>
                </a:extLst>
              </a:tr>
              <a:tr h="555183">
                <a:tc vMerge="1">
                  <a:txBody>
                    <a:bodyPr/>
                    <a:lstStyle/>
                    <a:p>
                      <a:endParaRPr lang="en-IN"/>
                    </a:p>
                  </a:txBody>
                  <a:tcPr/>
                </a:tc>
                <a:tc vMerge="1">
                  <a:txBody>
                    <a:bodyPr/>
                    <a:lstStyle/>
                    <a:p>
                      <a:endParaRPr lang="en-IN"/>
                    </a:p>
                  </a:txBody>
                  <a:tcPr/>
                </a:tc>
                <a:tc>
                  <a:txBody>
                    <a:bodyPr/>
                    <a:lstStyle/>
                    <a:p>
                      <a:pPr marL="6985" algn="ctr">
                        <a:lnSpc>
                          <a:spcPts val="935"/>
                        </a:lnSpc>
                      </a:pPr>
                      <a:r>
                        <a:rPr lang="en-US" sz="2400" b="1" dirty="0">
                          <a:effectLst/>
                          <a:latin typeface="Times New Roman" panose="02020603050405020304" pitchFamily="18" charset="0"/>
                          <a:cs typeface="Times New Roman" panose="02020603050405020304" pitchFamily="18" charset="0"/>
                        </a:rPr>
                        <a:t>F</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b="1">
                          <a:effectLst/>
                          <a:latin typeface="Times New Roman" panose="02020603050405020304" pitchFamily="18" charset="0"/>
                          <a:cs typeface="Times New Roman" panose="02020603050405020304" pitchFamily="18" charset="0"/>
                        </a:rPr>
                        <a:t>%</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 algn="ctr">
                        <a:lnSpc>
                          <a:spcPts val="935"/>
                        </a:lnSpc>
                      </a:pPr>
                      <a:r>
                        <a:rPr lang="en-US" sz="2400" b="1">
                          <a:effectLst/>
                          <a:latin typeface="Times New Roman" panose="02020603050405020304" pitchFamily="18" charset="0"/>
                          <a:cs typeface="Times New Roman" panose="02020603050405020304" pitchFamily="18" charset="0"/>
                        </a:rPr>
                        <a:t>F</a:t>
                      </a:r>
                      <a:endParaRPr lang="en-IN"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890" algn="ctr">
                        <a:lnSpc>
                          <a:spcPts val="935"/>
                        </a:lnSpc>
                      </a:pPr>
                      <a:r>
                        <a:rPr lang="en-US" sz="2400" b="1" dirty="0">
                          <a:effectLst/>
                          <a:latin typeface="Times New Roman" panose="02020603050405020304" pitchFamily="18" charset="0"/>
                          <a:cs typeface="Times New Roman" panose="02020603050405020304" pitchFamily="18" charset="0"/>
                        </a:rPr>
                        <a:t>%</a:t>
                      </a:r>
                      <a:endParaRPr lang="en-I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06603783"/>
                  </a:ext>
                </a:extLst>
              </a:tr>
              <a:tr h="555183">
                <a:tc>
                  <a:txBody>
                    <a:bodyPr/>
                    <a:lstStyle/>
                    <a:p>
                      <a:pPr algn="l">
                        <a:lnSpc>
                          <a:spcPts val="935"/>
                        </a:lnSpc>
                      </a:pPr>
                      <a:r>
                        <a:rPr lang="en-US" sz="2400">
                          <a:effectLst/>
                          <a:latin typeface="Times New Roman" panose="02020603050405020304" pitchFamily="18" charset="0"/>
                          <a:cs typeface="Times New Roman" panose="02020603050405020304" pitchFamily="18" charset="0"/>
                        </a:rPr>
                        <a:t> </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5">
                  <a:txBody>
                    <a:bodyPr/>
                    <a:lstStyle/>
                    <a:p>
                      <a:pPr marL="1346835" marR="1341120" algn="ctr">
                        <a:lnSpc>
                          <a:spcPts val="935"/>
                        </a:lnSpc>
                        <a:spcAft>
                          <a:spcPts val="0"/>
                        </a:spcAft>
                      </a:pPr>
                      <a:r>
                        <a:rPr lang="en-US" sz="2400" dirty="0">
                          <a:effectLst/>
                          <a:latin typeface="Times New Roman" panose="02020603050405020304" pitchFamily="18" charset="0"/>
                          <a:cs typeface="Times New Roman" panose="02020603050405020304" pitchFamily="18" charset="0"/>
                        </a:rPr>
                        <a:t>Protective Cultivation utilization*</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653118615"/>
                  </a:ext>
                </a:extLst>
              </a:tr>
              <a:tr h="555183">
                <a:tc>
                  <a:txBody>
                    <a:bodyPr/>
                    <a:lstStyle/>
                    <a:p>
                      <a:pPr marR="202565" algn="r">
                        <a:lnSpc>
                          <a:spcPts val="935"/>
                        </a:lnSpc>
                      </a:pPr>
                      <a:r>
                        <a:rPr lang="en-US" sz="2400">
                          <a:effectLst/>
                          <a:latin typeface="Times New Roman" panose="02020603050405020304" pitchFamily="18" charset="0"/>
                          <a:cs typeface="Times New Roman" panose="02020603050405020304" pitchFamily="18" charset="0"/>
                        </a:rPr>
                        <a:t>1</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0205" marR="363855"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Shade net</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350" algn="ctr">
                        <a:lnSpc>
                          <a:spcPts val="935"/>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51765" marR="145415" algn="ctr">
                        <a:lnSpc>
                          <a:spcPts val="935"/>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7465" marR="30480"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76835" marR="67310" algn="ctr">
                        <a:lnSpc>
                          <a:spcPts val="935"/>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00829958"/>
                  </a:ext>
                </a:extLst>
              </a:tr>
            </a:tbl>
          </a:graphicData>
        </a:graphic>
      </p:graphicFrame>
      <p:sp>
        <p:nvSpPr>
          <p:cNvPr id="3" name="Slide Number Placeholder 2">
            <a:extLst>
              <a:ext uri="{FF2B5EF4-FFF2-40B4-BE49-F238E27FC236}">
                <a16:creationId xmlns:a16="http://schemas.microsoft.com/office/drawing/2014/main" id="{170DF796-A794-5D35-55B2-141156CE5E69}"/>
              </a:ext>
            </a:extLst>
          </p:cNvPr>
          <p:cNvSpPr>
            <a:spLocks noGrp="1"/>
          </p:cNvSpPr>
          <p:nvPr>
            <p:ph type="sldNum" sz="quarter" idx="12"/>
          </p:nvPr>
        </p:nvSpPr>
        <p:spPr/>
        <p:txBody>
          <a:bodyPr/>
          <a:lstStyle/>
          <a:p>
            <a:fld id="{D99FA36A-733B-4FA8-82C5-A0DC086C6864}" type="slidenum">
              <a:rPr lang="en-IN" smtClean="0"/>
              <a:t>80</a:t>
            </a:fld>
            <a:endParaRPr lang="en-IN"/>
          </a:p>
        </p:txBody>
      </p:sp>
    </p:spTree>
    <p:extLst>
      <p:ext uri="{BB962C8B-B14F-4D97-AF65-F5344CB8AC3E}">
        <p14:creationId xmlns:p14="http://schemas.microsoft.com/office/powerpoint/2010/main" val="932733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8F0D-46F6-F4B4-460E-A90B57247FB2}"/>
              </a:ext>
            </a:extLst>
          </p:cNvPr>
          <p:cNvSpPr>
            <a:spLocks noGrp="1"/>
          </p:cNvSpPr>
          <p:nvPr>
            <p:ph type="title"/>
          </p:nvPr>
        </p:nvSpPr>
        <p:spPr>
          <a:xfrm>
            <a:off x="838200" y="1218994"/>
            <a:ext cx="10515600" cy="1009650"/>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sz="3200" spc="75" dirty="0">
                <a:effectLst/>
                <a:latin typeface="Times New Roman" panose="02020603050405020304" pitchFamily="18" charset="0"/>
                <a:ea typeface="Times New Roman" panose="02020603050405020304" pitchFamily="18" charset="0"/>
              </a:rPr>
              <a:t>Impact</a:t>
            </a:r>
            <a:r>
              <a:rPr lang="en-US" sz="3200" spc="455" dirty="0">
                <a:effectLst/>
                <a:latin typeface="Times New Roman" panose="02020603050405020304" pitchFamily="18" charset="0"/>
                <a:ea typeface="Times New Roman" panose="02020603050405020304" pitchFamily="18" charset="0"/>
              </a:rPr>
              <a:t> </a:t>
            </a:r>
            <a:r>
              <a:rPr lang="en-US" sz="3200" spc="50" dirty="0">
                <a:effectLst/>
                <a:latin typeface="Times New Roman" panose="02020603050405020304" pitchFamily="18" charset="0"/>
                <a:ea typeface="Times New Roman" panose="02020603050405020304" pitchFamily="18" charset="0"/>
              </a:rPr>
              <a:t>of</a:t>
            </a:r>
            <a:r>
              <a:rPr lang="en-US" sz="3200" spc="465" dirty="0">
                <a:effectLst/>
                <a:latin typeface="Times New Roman" panose="02020603050405020304" pitchFamily="18" charset="0"/>
                <a:ea typeface="Times New Roman" panose="02020603050405020304" pitchFamily="18" charset="0"/>
              </a:rPr>
              <a:t> </a:t>
            </a:r>
            <a:r>
              <a:rPr lang="en-US" sz="3200" spc="80" dirty="0" err="1">
                <a:latin typeface="Times New Roman" panose="02020603050405020304" pitchFamily="18" charset="0"/>
                <a:ea typeface="Times New Roman" panose="02020603050405020304" pitchFamily="18" charset="0"/>
              </a:rPr>
              <a:t>U</a:t>
            </a:r>
            <a:r>
              <a:rPr lang="en-US" sz="3200" spc="80" dirty="0" err="1">
                <a:effectLst/>
                <a:latin typeface="Times New Roman" panose="02020603050405020304" pitchFamily="18" charset="0"/>
                <a:ea typeface="Times New Roman" panose="02020603050405020304" pitchFamily="18" charset="0"/>
              </a:rPr>
              <a:t>zhavar</a:t>
            </a:r>
            <a:r>
              <a:rPr lang="en-US" sz="3200" spc="450" dirty="0">
                <a:effectLst/>
                <a:latin typeface="Times New Roman" panose="02020603050405020304" pitchFamily="18" charset="0"/>
                <a:ea typeface="Times New Roman" panose="02020603050405020304" pitchFamily="18" charset="0"/>
              </a:rPr>
              <a:t> </a:t>
            </a:r>
            <a:r>
              <a:rPr lang="en-US" sz="3200" spc="80" dirty="0" err="1">
                <a:latin typeface="Times New Roman" panose="02020603050405020304" pitchFamily="18" charset="0"/>
                <a:ea typeface="Times New Roman" panose="02020603050405020304" pitchFamily="18" charset="0"/>
              </a:rPr>
              <a:t>S</a:t>
            </a:r>
            <a:r>
              <a:rPr lang="en-US" sz="3200" spc="80" dirty="0" err="1">
                <a:effectLst/>
                <a:latin typeface="Times New Roman" panose="02020603050405020304" pitchFamily="18" charset="0"/>
                <a:ea typeface="Times New Roman" panose="02020603050405020304" pitchFamily="18" charset="0"/>
              </a:rPr>
              <a:t>andhai</a:t>
            </a:r>
            <a:r>
              <a:rPr lang="en-US" sz="3200" spc="455" dirty="0">
                <a:effectLst/>
                <a:latin typeface="Times New Roman" panose="02020603050405020304" pitchFamily="18" charset="0"/>
                <a:ea typeface="Times New Roman" panose="02020603050405020304" pitchFamily="18" charset="0"/>
              </a:rPr>
              <a:t> </a:t>
            </a:r>
            <a:r>
              <a:rPr lang="en-US" sz="3200" spc="50" dirty="0">
                <a:effectLst/>
                <a:latin typeface="Times New Roman" panose="02020603050405020304" pitchFamily="18" charset="0"/>
                <a:ea typeface="Times New Roman" panose="02020603050405020304" pitchFamily="18" charset="0"/>
              </a:rPr>
              <a:t>on</a:t>
            </a:r>
            <a:r>
              <a:rPr lang="en-US" sz="3200" spc="470" dirty="0">
                <a:effectLst/>
                <a:latin typeface="Times New Roman" panose="02020603050405020304" pitchFamily="18" charset="0"/>
                <a:ea typeface="Times New Roman" panose="02020603050405020304" pitchFamily="18" charset="0"/>
              </a:rPr>
              <a:t> </a:t>
            </a:r>
            <a:r>
              <a:rPr lang="en-US" sz="3200" spc="85" dirty="0">
                <a:effectLst/>
                <a:latin typeface="Times New Roman" panose="02020603050405020304" pitchFamily="18" charset="0"/>
                <a:ea typeface="Times New Roman" panose="02020603050405020304" pitchFamily="18" charset="0"/>
              </a:rPr>
              <a:t>livelihood </a:t>
            </a:r>
            <a:r>
              <a:rPr lang="en-US" sz="3200" spc="-535" dirty="0">
                <a:effectLst/>
                <a:latin typeface="Times New Roman" panose="02020603050405020304" pitchFamily="18" charset="0"/>
                <a:ea typeface="Times New Roman" panose="02020603050405020304" pitchFamily="18" charset="0"/>
              </a:rPr>
              <a:t> </a:t>
            </a:r>
            <a:r>
              <a:rPr lang="en-US" sz="3200" spc="-10" dirty="0">
                <a:effectLst/>
                <a:latin typeface="Times New Roman" panose="02020603050405020304" pitchFamily="18" charset="0"/>
                <a:ea typeface="Times New Roman" panose="02020603050405020304" pitchFamily="18" charset="0"/>
              </a:rPr>
              <a:t>empowerment</a:t>
            </a:r>
            <a:r>
              <a:rPr lang="en-US" sz="3200" spc="-235" dirty="0">
                <a:effectLst/>
                <a:latin typeface="Times New Roman" panose="02020603050405020304" pitchFamily="18" charset="0"/>
                <a:ea typeface="Times New Roman" panose="02020603050405020304" pitchFamily="18" charset="0"/>
              </a:rPr>
              <a:t> </a:t>
            </a:r>
            <a:r>
              <a:rPr lang="en-US" sz="3200" spc="-5" dirty="0">
                <a:effectLst/>
                <a:latin typeface="Times New Roman" panose="02020603050405020304" pitchFamily="18" charset="0"/>
                <a:ea typeface="Times New Roman" panose="02020603050405020304" pitchFamily="18" charset="0"/>
              </a:rPr>
              <a:t>of</a:t>
            </a:r>
            <a:r>
              <a:rPr lang="en-US" sz="3200" spc="-220" dirty="0">
                <a:effectLst/>
                <a:latin typeface="Times New Roman" panose="02020603050405020304" pitchFamily="18" charset="0"/>
                <a:ea typeface="Times New Roman" panose="02020603050405020304" pitchFamily="18" charset="0"/>
              </a:rPr>
              <a:t> </a:t>
            </a:r>
            <a:r>
              <a:rPr lang="en-US" sz="3200" spc="-5" dirty="0">
                <a:effectLst/>
                <a:latin typeface="Times New Roman" panose="02020603050405020304" pitchFamily="18" charset="0"/>
                <a:ea typeface="Times New Roman" panose="02020603050405020304" pitchFamily="18" charset="0"/>
              </a:rPr>
              <a:t>farmers</a:t>
            </a:r>
            <a:endParaRPr lang="en-IN" sz="6600" dirty="0"/>
          </a:p>
        </p:txBody>
      </p:sp>
      <p:sp>
        <p:nvSpPr>
          <p:cNvPr id="3" name="Content Placeholder 2">
            <a:extLst>
              <a:ext uri="{FF2B5EF4-FFF2-40B4-BE49-F238E27FC236}">
                <a16:creationId xmlns:a16="http://schemas.microsoft.com/office/drawing/2014/main" id="{0518085A-09D3-9CDC-0E3E-ECF344E26513}"/>
              </a:ext>
            </a:extLst>
          </p:cNvPr>
          <p:cNvSpPr>
            <a:spLocks noGrp="1"/>
          </p:cNvSpPr>
          <p:nvPr>
            <p:ph idx="1"/>
          </p:nvPr>
        </p:nvSpPr>
        <p:spPr>
          <a:xfrm>
            <a:off x="838200" y="2921141"/>
            <a:ext cx="10515600" cy="3255822"/>
          </a:xfrm>
        </p:spPr>
        <p:txBody>
          <a:bodyPr>
            <a:noAutofit/>
          </a:bodyPr>
          <a:lstStyle/>
          <a:p>
            <a:pPr algn="just"/>
            <a:r>
              <a:rPr lang="en-US" sz="2400" b="1" dirty="0">
                <a:latin typeface="Times New Roman" panose="02020603050405020304" pitchFamily="18" charset="0"/>
                <a:cs typeface="Times New Roman" panose="02020603050405020304" pitchFamily="18" charset="0"/>
              </a:rPr>
              <a:t>Methodology:</a:t>
            </a:r>
          </a:p>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Expost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facto research design</a:t>
            </a:r>
            <a:endParaRPr lang="en-US" sz="2400" dirty="0">
              <a:latin typeface="Times New Roman" panose="02020603050405020304" pitchFamily="18" charset="0"/>
              <a:cs typeface="Times New Roman" panose="02020603050405020304" pitchFamily="18" charset="0"/>
            </a:endParaRPr>
          </a:p>
          <a:p>
            <a:pPr algn="just"/>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2400" spc="-7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present</a:t>
            </a: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study</a:t>
            </a:r>
            <a:r>
              <a:rPr lang="en-US" sz="2400"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was</a:t>
            </a:r>
            <a:r>
              <a:rPr lang="en-US" sz="2400"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conducted</a:t>
            </a:r>
            <a:r>
              <a:rPr lang="en-US" sz="2400"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Vellore</a:t>
            </a:r>
            <a:r>
              <a:rPr lang="en-US" sz="2400"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district</a:t>
            </a:r>
            <a:r>
              <a:rPr lang="en-US" sz="2400" spc="-2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of Tamil Nadu. Totally 7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uzhavar</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sandhais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are working</a:t>
            </a:r>
            <a:r>
              <a:rPr lang="en-US" sz="2400" spc="-2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in Vellore district, out of that 4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uzhavar</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sandhais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were</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selected based on convenience sampling method.</a:t>
            </a: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From the selected 4</a:t>
            </a:r>
            <a:r>
              <a:rPr lang="en-US" sz="2400" spc="-2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blocks, sample of 20 respondents from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Arcot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Ranipet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Katpadi</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30</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respondents</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from</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Vellore</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uzhavar</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sandhai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were selected. Thus, a total of 90 respondents</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were selected based on simple random sampling</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technique. </a:t>
            </a:r>
            <a:endParaRPr lang="en-IN"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01E8969-A3FD-2059-D76F-F2EB1FED0A5F}"/>
              </a:ext>
            </a:extLst>
          </p:cNvPr>
          <p:cNvSpPr txBox="1"/>
          <p:nvPr/>
        </p:nvSpPr>
        <p:spPr>
          <a:xfrm>
            <a:off x="4267200" y="435429"/>
            <a:ext cx="34507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Research Study 2</a:t>
            </a:r>
            <a:endParaRPr lang="en-IN"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B4E4E6E-9E0D-842B-A0C3-86C573600C85}"/>
              </a:ext>
            </a:extLst>
          </p:cNvPr>
          <p:cNvSpPr txBox="1"/>
          <p:nvPr/>
        </p:nvSpPr>
        <p:spPr>
          <a:xfrm>
            <a:off x="8077200" y="2459476"/>
            <a:ext cx="32004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dirty="0" err="1">
                <a:latin typeface="Times New Roman" panose="02020603050405020304" pitchFamily="18" charset="0"/>
                <a:cs typeface="Times New Roman" panose="02020603050405020304" pitchFamily="18" charset="0"/>
              </a:rPr>
              <a:t>Indumathy</a:t>
            </a:r>
            <a:r>
              <a:rPr lang="en-IN" sz="2400" i="1" dirty="0">
                <a:latin typeface="Times New Roman" panose="02020603050405020304" pitchFamily="18" charset="0"/>
                <a:cs typeface="Times New Roman" panose="02020603050405020304" pitchFamily="18" charset="0"/>
              </a:rPr>
              <a:t> et al.,</a:t>
            </a:r>
            <a:r>
              <a:rPr lang="en-IN" sz="2400" dirty="0">
                <a:latin typeface="Times New Roman" panose="02020603050405020304" pitchFamily="18" charset="0"/>
                <a:cs typeface="Times New Roman" panose="02020603050405020304" pitchFamily="18" charset="0"/>
              </a:rPr>
              <a:t>(2016)</a:t>
            </a:r>
          </a:p>
        </p:txBody>
      </p:sp>
      <p:sp>
        <p:nvSpPr>
          <p:cNvPr id="5" name="Slide Number Placeholder 4">
            <a:extLst>
              <a:ext uri="{FF2B5EF4-FFF2-40B4-BE49-F238E27FC236}">
                <a16:creationId xmlns:a16="http://schemas.microsoft.com/office/drawing/2014/main" id="{EE06E1E3-78A8-5B16-5687-BCC9EFE5A35E}"/>
              </a:ext>
            </a:extLst>
          </p:cNvPr>
          <p:cNvSpPr>
            <a:spLocks noGrp="1"/>
          </p:cNvSpPr>
          <p:nvPr>
            <p:ph type="sldNum" sz="quarter" idx="12"/>
          </p:nvPr>
        </p:nvSpPr>
        <p:spPr/>
        <p:txBody>
          <a:bodyPr/>
          <a:lstStyle/>
          <a:p>
            <a:fld id="{D99FA36A-733B-4FA8-82C5-A0DC086C6864}" type="slidenum">
              <a:rPr lang="en-IN" smtClean="0"/>
              <a:t>81</a:t>
            </a:fld>
            <a:endParaRPr lang="en-IN"/>
          </a:p>
        </p:txBody>
      </p:sp>
    </p:spTree>
    <p:extLst>
      <p:ext uri="{BB962C8B-B14F-4D97-AF65-F5344CB8AC3E}">
        <p14:creationId xmlns:p14="http://schemas.microsoft.com/office/powerpoint/2010/main" val="40330452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DE78-698D-4606-CBA7-A3834FE5C216}"/>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pPr marL="0" marR="0" lvl="0" indent="0" algn="ctr" defTabSz="914400" rtl="0" eaLnBrk="0" fontAlgn="base" latinLnBrk="0" hangingPunct="0">
              <a:lnSpc>
                <a:spcPct val="100000"/>
              </a:lnSpc>
              <a:spcBef>
                <a:spcPct val="0"/>
              </a:spcBef>
              <a:spcAft>
                <a:spcPct val="0"/>
              </a:spcAft>
              <a:tabLst/>
            </a:pPr>
            <a:r>
              <a:rPr kumimoji="0" lang="en-US"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Table 1 : Distribution of respondents based on impact on purchasing power</a:t>
            </a:r>
            <a:endParaRPr lang="en-IN" sz="3200"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1C6127E1-A88D-308D-C687-24529095480F}"/>
              </a:ext>
            </a:extLst>
          </p:cNvPr>
          <p:cNvGraphicFramePr>
            <a:graphicFrameLocks noGrp="1"/>
          </p:cNvGraphicFramePr>
          <p:nvPr>
            <p:ph idx="1"/>
            <p:extLst>
              <p:ext uri="{D42A27DB-BD31-4B8C-83A1-F6EECF244321}">
                <p14:modId xmlns:p14="http://schemas.microsoft.com/office/powerpoint/2010/main" val="250523094"/>
              </p:ext>
            </p:extLst>
          </p:nvPr>
        </p:nvGraphicFramePr>
        <p:xfrm>
          <a:off x="1017814" y="2121979"/>
          <a:ext cx="10156371" cy="3984343"/>
        </p:xfrm>
        <a:graphic>
          <a:graphicData uri="http://schemas.openxmlformats.org/drawingml/2006/table">
            <a:tbl>
              <a:tblPr firstRow="1" firstCol="1" lastRow="1" lastCol="1" bandRow="1" bandCol="1">
                <a:tableStyleId>{5940675A-B579-460E-94D1-54222C63F5DA}</a:tableStyleId>
              </a:tblPr>
              <a:tblGrid>
                <a:gridCol w="1738904">
                  <a:extLst>
                    <a:ext uri="{9D8B030D-6E8A-4147-A177-3AD203B41FA5}">
                      <a16:colId xmlns:a16="http://schemas.microsoft.com/office/drawing/2014/main" val="4249730804"/>
                    </a:ext>
                  </a:extLst>
                </a:gridCol>
                <a:gridCol w="1676443">
                  <a:extLst>
                    <a:ext uri="{9D8B030D-6E8A-4147-A177-3AD203B41FA5}">
                      <a16:colId xmlns:a16="http://schemas.microsoft.com/office/drawing/2014/main" val="2426069857"/>
                    </a:ext>
                  </a:extLst>
                </a:gridCol>
                <a:gridCol w="1338935">
                  <a:extLst>
                    <a:ext uri="{9D8B030D-6E8A-4147-A177-3AD203B41FA5}">
                      <a16:colId xmlns:a16="http://schemas.microsoft.com/office/drawing/2014/main" val="1499513444"/>
                    </a:ext>
                  </a:extLst>
                </a:gridCol>
                <a:gridCol w="1568640">
                  <a:extLst>
                    <a:ext uri="{9D8B030D-6E8A-4147-A177-3AD203B41FA5}">
                      <a16:colId xmlns:a16="http://schemas.microsoft.com/office/drawing/2014/main" val="3928920297"/>
                    </a:ext>
                  </a:extLst>
                </a:gridCol>
                <a:gridCol w="1208972">
                  <a:extLst>
                    <a:ext uri="{9D8B030D-6E8A-4147-A177-3AD203B41FA5}">
                      <a16:colId xmlns:a16="http://schemas.microsoft.com/office/drawing/2014/main" val="2686819100"/>
                    </a:ext>
                  </a:extLst>
                </a:gridCol>
                <a:gridCol w="1520282">
                  <a:extLst>
                    <a:ext uri="{9D8B030D-6E8A-4147-A177-3AD203B41FA5}">
                      <a16:colId xmlns:a16="http://schemas.microsoft.com/office/drawing/2014/main" val="4225292904"/>
                    </a:ext>
                  </a:extLst>
                </a:gridCol>
                <a:gridCol w="1104195">
                  <a:extLst>
                    <a:ext uri="{9D8B030D-6E8A-4147-A177-3AD203B41FA5}">
                      <a16:colId xmlns:a16="http://schemas.microsoft.com/office/drawing/2014/main" val="2748909842"/>
                    </a:ext>
                  </a:extLst>
                </a:gridCol>
              </a:tblGrid>
              <a:tr h="399041">
                <a:tc>
                  <a:txBody>
                    <a:bodyPr/>
                    <a:lstStyle/>
                    <a:p>
                      <a:pPr algn="l"/>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293370" marR="308610" algn="ctr">
                        <a:lnSpc>
                          <a:spcPts val="825"/>
                        </a:lnSpc>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L="28575" algn="ctr">
                        <a:lnSpc>
                          <a:spcPts val="825"/>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79400" marR="254000" algn="ctr">
                        <a:lnSpc>
                          <a:spcPts val="825"/>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R="5715" algn="ctr">
                        <a:lnSpc>
                          <a:spcPts val="825"/>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52095" marR="251460" algn="ctr">
                        <a:lnSpc>
                          <a:spcPts val="825"/>
                        </a:lnSpc>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R="24765" algn="ctr">
                        <a:lnSpc>
                          <a:spcPts val="825"/>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87231756"/>
                  </a:ext>
                </a:extLst>
              </a:tr>
              <a:tr h="399041">
                <a:tc>
                  <a:txBody>
                    <a:bodyPr/>
                    <a:lstStyle/>
                    <a:p>
                      <a:pPr algn="l"/>
                      <a:r>
                        <a:rPr lang="en-US" sz="1800">
                          <a:effectLst/>
                          <a:latin typeface="Times New Roman" panose="02020603050405020304" pitchFamily="18" charset="0"/>
                          <a:cs typeface="Times New Roman" panose="02020603050405020304" pitchFamily="18" charset="0"/>
                        </a:rPr>
                        <a:t> </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93370" marR="308610" algn="ctr">
                        <a:lnSpc>
                          <a:spcPts val="825"/>
                        </a:lnSpc>
                        <a:spcAft>
                          <a:spcPts val="0"/>
                        </a:spcAft>
                      </a:pPr>
                      <a:r>
                        <a:rPr lang="en-US" sz="1800" b="1">
                          <a:effectLst/>
                          <a:latin typeface="Times New Roman" panose="02020603050405020304" pitchFamily="18" charset="0"/>
                          <a:cs typeface="Times New Roman" panose="02020603050405020304" pitchFamily="18" charset="0"/>
                        </a:rPr>
                        <a:t>Frequency</a:t>
                      </a:r>
                      <a:endParaRPr lang="en-IN"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575" algn="ctr">
                        <a:lnSpc>
                          <a:spcPts val="825"/>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9400" marR="254000" algn="ctr">
                        <a:lnSpc>
                          <a:spcPts val="825"/>
                        </a:lnSpc>
                        <a:spcAft>
                          <a:spcPts val="0"/>
                        </a:spcAft>
                      </a:pPr>
                      <a:r>
                        <a:rPr lang="en-US" sz="1600" b="1" dirty="0">
                          <a:effectLst/>
                          <a:latin typeface="Times New Roman" panose="02020603050405020304" pitchFamily="18" charset="0"/>
                          <a:cs typeface="Times New Roman" panose="02020603050405020304" pitchFamily="18" charset="0"/>
                        </a:rPr>
                        <a:t>Frequency</a:t>
                      </a:r>
                      <a:endParaRPr lang="en-IN"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5715" algn="ctr">
                        <a:lnSpc>
                          <a:spcPts val="825"/>
                        </a:lnSpc>
                      </a:pPr>
                      <a:r>
                        <a:rPr lang="en-US" sz="1800" b="1">
                          <a:effectLst/>
                          <a:latin typeface="Times New Roman" panose="02020603050405020304" pitchFamily="18" charset="0"/>
                          <a:cs typeface="Times New Roman" panose="02020603050405020304" pitchFamily="18" charset="0"/>
                        </a:rPr>
                        <a:t>%</a:t>
                      </a:r>
                      <a:endParaRPr lang="en-IN"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2095" marR="251460" algn="ctr">
                        <a:lnSpc>
                          <a:spcPts val="825"/>
                        </a:lnSpc>
                        <a:spcAft>
                          <a:spcPts val="0"/>
                        </a:spcAft>
                      </a:pPr>
                      <a:r>
                        <a:rPr lang="en-US" sz="1600" b="1" dirty="0">
                          <a:effectLst/>
                          <a:latin typeface="Times New Roman" panose="02020603050405020304" pitchFamily="18" charset="0"/>
                          <a:cs typeface="Times New Roman" panose="02020603050405020304" pitchFamily="18" charset="0"/>
                        </a:rPr>
                        <a:t>Frequency</a:t>
                      </a:r>
                      <a:endParaRPr lang="en-IN"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4765" algn="ctr">
                        <a:lnSpc>
                          <a:spcPts val="825"/>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011246978"/>
                  </a:ext>
                </a:extLst>
              </a:tr>
              <a:tr h="709647">
                <a:tc>
                  <a:txBody>
                    <a:bodyPr/>
                    <a:lstStyle/>
                    <a:p>
                      <a:pPr marL="71755" algn="l">
                        <a:spcBef>
                          <a:spcPts val="465"/>
                        </a:spcBef>
                        <a:spcAft>
                          <a:spcPts val="0"/>
                        </a:spcAft>
                      </a:pPr>
                      <a:r>
                        <a:rPr lang="en-US" sz="2200" dirty="0">
                          <a:effectLst/>
                          <a:latin typeface="Times New Roman" panose="02020603050405020304" pitchFamily="18" charset="0"/>
                          <a:cs typeface="Times New Roman" panose="02020603050405020304" pitchFamily="18" charset="0"/>
                        </a:rPr>
                        <a:t>Purchase</a:t>
                      </a:r>
                      <a:r>
                        <a:rPr lang="en-US" sz="2200" spc="-15"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TV</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9685" algn="ctr">
                        <a:spcBef>
                          <a:spcPts val="465"/>
                        </a:spcBef>
                        <a:spcAft>
                          <a:spcPts val="0"/>
                        </a:spcAft>
                      </a:pPr>
                      <a:r>
                        <a:rPr lang="en-US" sz="2200" dirty="0">
                          <a:effectLst/>
                          <a:latin typeface="Times New Roman" panose="02020603050405020304" pitchFamily="18" charset="0"/>
                          <a:cs typeface="Times New Roman" panose="02020603050405020304" pitchFamily="18" charset="0"/>
                        </a:rPr>
                        <a:t>8</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0035" algn="ctr">
                        <a:spcBef>
                          <a:spcPts val="465"/>
                        </a:spcBef>
                        <a:spcAft>
                          <a:spcPts val="0"/>
                        </a:spcAft>
                      </a:pPr>
                      <a:r>
                        <a:rPr lang="en-US" sz="2200" dirty="0">
                          <a:effectLst/>
                          <a:latin typeface="Times New Roman" panose="02020603050405020304" pitchFamily="18" charset="0"/>
                          <a:cs typeface="Times New Roman" panose="02020603050405020304" pitchFamily="18" charset="0"/>
                        </a:rPr>
                        <a:t>8.90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465"/>
                        </a:spcBef>
                        <a:spcAft>
                          <a:spcPts val="0"/>
                        </a:spcAft>
                      </a:pPr>
                      <a:r>
                        <a:rPr lang="en-US" sz="2200">
                          <a:effectLst/>
                          <a:latin typeface="Times New Roman" panose="02020603050405020304" pitchFamily="18" charset="0"/>
                          <a:cs typeface="Times New Roman" panose="02020603050405020304" pitchFamily="18" charset="0"/>
                        </a:rPr>
                        <a:t>82</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465"/>
                        </a:spcBef>
                        <a:spcAft>
                          <a:spcPts val="0"/>
                        </a:spcAft>
                      </a:pPr>
                      <a:r>
                        <a:rPr lang="en-US" sz="2200">
                          <a:effectLst/>
                          <a:latin typeface="Times New Roman" panose="02020603050405020304" pitchFamily="18" charset="0"/>
                          <a:cs typeface="Times New Roman" panose="02020603050405020304" pitchFamily="18" charset="0"/>
                        </a:rPr>
                        <a:t>91.10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465"/>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465"/>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71704332"/>
                  </a:ext>
                </a:extLst>
              </a:tr>
              <a:tr h="697366">
                <a:tc>
                  <a:txBody>
                    <a:bodyPr/>
                    <a:lstStyle/>
                    <a:p>
                      <a:pPr marL="71755" algn="l">
                        <a:spcBef>
                          <a:spcPts val="230"/>
                        </a:spcBef>
                        <a:spcAft>
                          <a:spcPts val="0"/>
                        </a:spcAft>
                      </a:pPr>
                      <a:r>
                        <a:rPr lang="en-US" sz="2200">
                          <a:effectLst/>
                          <a:latin typeface="Times New Roman" panose="02020603050405020304" pitchFamily="18" charset="0"/>
                          <a:cs typeface="Times New Roman" panose="02020603050405020304" pitchFamily="18" charset="0"/>
                        </a:rPr>
                        <a:t>Farm</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implements</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8925" marR="308610" algn="ctr">
                        <a:spcBef>
                          <a:spcPts val="230"/>
                        </a:spcBef>
                        <a:spcAft>
                          <a:spcPts val="0"/>
                        </a:spcAft>
                      </a:pPr>
                      <a:r>
                        <a:rPr lang="en-US" sz="2200">
                          <a:effectLst/>
                          <a:latin typeface="Times New Roman" panose="02020603050405020304" pitchFamily="18" charset="0"/>
                          <a:cs typeface="Times New Roman" panose="02020603050405020304" pitchFamily="18" charset="0"/>
                        </a:rPr>
                        <a:t>27</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1305"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30.00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63</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230"/>
                        </a:spcBef>
                        <a:spcAft>
                          <a:spcPts val="0"/>
                        </a:spcAft>
                      </a:pPr>
                      <a:r>
                        <a:rPr lang="en-US" sz="2200">
                          <a:effectLst/>
                          <a:latin typeface="Times New Roman" panose="02020603050405020304" pitchFamily="18" charset="0"/>
                          <a:cs typeface="Times New Roman" panose="02020603050405020304" pitchFamily="18" charset="0"/>
                        </a:rPr>
                        <a:t>70.00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23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23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27705414"/>
                  </a:ext>
                </a:extLst>
              </a:tr>
              <a:tr h="603955">
                <a:tc>
                  <a:txBody>
                    <a:bodyPr/>
                    <a:lstStyle/>
                    <a:p>
                      <a:pPr marL="71755" algn="l">
                        <a:spcBef>
                          <a:spcPts val="230"/>
                        </a:spcBef>
                        <a:spcAft>
                          <a:spcPts val="0"/>
                        </a:spcAft>
                      </a:pPr>
                      <a:r>
                        <a:rPr lang="en-US" sz="2200">
                          <a:effectLst/>
                          <a:latin typeface="Times New Roman" panose="02020603050405020304" pitchFamily="18" charset="0"/>
                          <a:cs typeface="Times New Roman" panose="02020603050405020304" pitchFamily="18" charset="0"/>
                        </a:rPr>
                        <a:t>Farm</a:t>
                      </a:r>
                      <a:r>
                        <a:rPr lang="en-US" sz="2200" spc="-1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animals</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8925" marR="308610" algn="ctr">
                        <a:spcBef>
                          <a:spcPts val="230"/>
                        </a:spcBef>
                        <a:spcAft>
                          <a:spcPts val="0"/>
                        </a:spcAft>
                      </a:pPr>
                      <a:r>
                        <a:rPr lang="en-US" sz="2200">
                          <a:effectLst/>
                          <a:latin typeface="Times New Roman" panose="02020603050405020304" pitchFamily="18" charset="0"/>
                          <a:cs typeface="Times New Roman" panose="02020603050405020304" pitchFamily="18" charset="0"/>
                        </a:rPr>
                        <a:t>32</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1305"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35.50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58</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230"/>
                        </a:spcBef>
                        <a:spcAft>
                          <a:spcPts val="0"/>
                        </a:spcAft>
                      </a:pPr>
                      <a:r>
                        <a:rPr lang="en-US" sz="2200" dirty="0">
                          <a:effectLst/>
                          <a:latin typeface="Times New Roman" panose="02020603050405020304" pitchFamily="18" charset="0"/>
                          <a:cs typeface="Times New Roman" panose="02020603050405020304" pitchFamily="18" charset="0"/>
                        </a:rPr>
                        <a:t>64.50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23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23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7364992"/>
                  </a:ext>
                </a:extLst>
              </a:tr>
              <a:tr h="603955">
                <a:tc>
                  <a:txBody>
                    <a:bodyPr/>
                    <a:lstStyle/>
                    <a:p>
                      <a:pPr marL="71755" algn="l">
                        <a:spcBef>
                          <a:spcPts val="225"/>
                        </a:spcBef>
                        <a:spcAft>
                          <a:spcPts val="0"/>
                        </a:spcAft>
                      </a:pPr>
                      <a:r>
                        <a:rPr lang="en-US" sz="2200">
                          <a:effectLst/>
                          <a:latin typeface="Times New Roman" panose="02020603050405020304" pitchFamily="18" charset="0"/>
                          <a:cs typeface="Times New Roman" panose="02020603050405020304" pitchFamily="18" charset="0"/>
                        </a:rPr>
                        <a:t>Bought</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vehicle</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9685" algn="ctr">
                        <a:spcBef>
                          <a:spcPts val="225"/>
                        </a:spcBef>
                        <a:spcAft>
                          <a:spcPts val="0"/>
                        </a:spcAft>
                      </a:pPr>
                      <a:r>
                        <a:rPr lang="en-US" sz="2200">
                          <a:effectLst/>
                          <a:latin typeface="Times New Roman" panose="02020603050405020304" pitchFamily="18" charset="0"/>
                          <a:cs typeface="Times New Roman" panose="02020603050405020304" pitchFamily="18" charset="0"/>
                        </a:rPr>
                        <a:t>5</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0035" algn="ctr">
                        <a:spcBef>
                          <a:spcPts val="225"/>
                        </a:spcBef>
                        <a:spcAft>
                          <a:spcPts val="0"/>
                        </a:spcAft>
                      </a:pPr>
                      <a:r>
                        <a:rPr lang="en-US" sz="2200" dirty="0">
                          <a:effectLst/>
                          <a:latin typeface="Times New Roman" panose="02020603050405020304" pitchFamily="18" charset="0"/>
                          <a:cs typeface="Times New Roman" panose="02020603050405020304" pitchFamily="18" charset="0"/>
                        </a:rPr>
                        <a:t>5.50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spcBef>
                          <a:spcPts val="225"/>
                        </a:spcBef>
                        <a:spcAft>
                          <a:spcPts val="0"/>
                        </a:spcAft>
                      </a:pPr>
                      <a:r>
                        <a:rPr lang="en-US" sz="2200">
                          <a:effectLst/>
                          <a:latin typeface="Times New Roman" panose="02020603050405020304" pitchFamily="18" charset="0"/>
                          <a:cs typeface="Times New Roman" panose="02020603050405020304" pitchFamily="18" charset="0"/>
                        </a:rPr>
                        <a:t>85</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spcBef>
                          <a:spcPts val="225"/>
                        </a:spcBef>
                        <a:spcAft>
                          <a:spcPts val="0"/>
                        </a:spcAft>
                      </a:pPr>
                      <a:r>
                        <a:rPr lang="en-US" sz="2200" dirty="0">
                          <a:effectLst/>
                          <a:latin typeface="Times New Roman" panose="02020603050405020304" pitchFamily="18" charset="0"/>
                          <a:cs typeface="Times New Roman" panose="02020603050405020304" pitchFamily="18" charset="0"/>
                        </a:rPr>
                        <a:t>94.50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spcBef>
                          <a:spcPts val="225"/>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spcBef>
                          <a:spcPts val="225"/>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23450988"/>
                  </a:ext>
                </a:extLst>
              </a:tr>
              <a:tr h="504733">
                <a:tc>
                  <a:txBody>
                    <a:bodyPr/>
                    <a:lstStyle/>
                    <a:p>
                      <a:pPr marL="71755" algn="l">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No</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purchasing</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88925" marR="308610" algn="ctr">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24</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07975" marR="281305" algn="ctr">
                        <a:lnSpc>
                          <a:spcPts val="840"/>
                        </a:lnSpc>
                        <a:spcBef>
                          <a:spcPts val="230"/>
                        </a:spcBef>
                        <a:spcAft>
                          <a:spcPts val="0"/>
                        </a:spcAft>
                      </a:pPr>
                      <a:r>
                        <a:rPr lang="en-US" sz="2200" dirty="0">
                          <a:effectLst/>
                          <a:latin typeface="Times New Roman" panose="02020603050405020304" pitchFamily="18" charset="0"/>
                          <a:cs typeface="Times New Roman" panose="02020603050405020304" pitchFamily="18" charset="0"/>
                        </a:rPr>
                        <a:t>26.00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74955" marR="254000" algn="ctr">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66</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1460" marR="255905" algn="ctr">
                        <a:lnSpc>
                          <a:spcPts val="840"/>
                        </a:lnSpc>
                        <a:spcBef>
                          <a:spcPts val="230"/>
                        </a:spcBef>
                        <a:spcAft>
                          <a:spcPts val="0"/>
                        </a:spcAft>
                      </a:pPr>
                      <a:r>
                        <a:rPr lang="en-US" sz="2200">
                          <a:effectLst/>
                          <a:latin typeface="Times New Roman" panose="02020603050405020304" pitchFamily="18" charset="0"/>
                          <a:cs typeface="Times New Roman" panose="02020603050405020304" pitchFamily="18" charset="0"/>
                        </a:rPr>
                        <a:t>74.00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9555" marR="251460" algn="ctr">
                        <a:lnSpc>
                          <a:spcPts val="840"/>
                        </a:lnSpc>
                        <a:spcBef>
                          <a:spcPts val="23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110" marR="272415" algn="ctr">
                        <a:lnSpc>
                          <a:spcPts val="840"/>
                        </a:lnSpc>
                        <a:spcBef>
                          <a:spcPts val="23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05696107"/>
                  </a:ext>
                </a:extLst>
              </a:tr>
            </a:tbl>
          </a:graphicData>
        </a:graphic>
      </p:graphicFrame>
      <p:grpSp>
        <p:nvGrpSpPr>
          <p:cNvPr id="5" name="Group 23">
            <a:extLst>
              <a:ext uri="{FF2B5EF4-FFF2-40B4-BE49-F238E27FC236}">
                <a16:creationId xmlns:a16="http://schemas.microsoft.com/office/drawing/2014/main" id="{1890485C-9A3D-7516-490C-5CF4488E968B}"/>
              </a:ext>
            </a:extLst>
          </p:cNvPr>
          <p:cNvGrpSpPr>
            <a:grpSpLocks/>
          </p:cNvGrpSpPr>
          <p:nvPr/>
        </p:nvGrpSpPr>
        <p:grpSpPr bwMode="auto">
          <a:xfrm>
            <a:off x="2895600" y="3954463"/>
            <a:ext cx="1588" cy="6350"/>
            <a:chOff x="0" y="0"/>
            <a:chExt cx="3" cy="10"/>
          </a:xfrm>
        </p:grpSpPr>
        <p:sp>
          <p:nvSpPr>
            <p:cNvPr id="6" name="Line 24">
              <a:extLst>
                <a:ext uri="{FF2B5EF4-FFF2-40B4-BE49-F238E27FC236}">
                  <a16:creationId xmlns:a16="http://schemas.microsoft.com/office/drawing/2014/main" id="{B6CD64DE-24AA-A476-CDCE-DF5E7D9F94E6}"/>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7" name="Group 21">
            <a:extLst>
              <a:ext uri="{FF2B5EF4-FFF2-40B4-BE49-F238E27FC236}">
                <a16:creationId xmlns:a16="http://schemas.microsoft.com/office/drawing/2014/main" id="{71771987-C87D-CC49-4532-22E0FFDAF6EF}"/>
              </a:ext>
            </a:extLst>
          </p:cNvPr>
          <p:cNvGrpSpPr>
            <a:grpSpLocks/>
          </p:cNvGrpSpPr>
          <p:nvPr/>
        </p:nvGrpSpPr>
        <p:grpSpPr bwMode="auto">
          <a:xfrm>
            <a:off x="2895600" y="3960813"/>
            <a:ext cx="1588" cy="6350"/>
            <a:chOff x="0" y="0"/>
            <a:chExt cx="3" cy="10"/>
          </a:xfrm>
        </p:grpSpPr>
        <p:sp>
          <p:nvSpPr>
            <p:cNvPr id="8" name="Line 22">
              <a:extLst>
                <a:ext uri="{FF2B5EF4-FFF2-40B4-BE49-F238E27FC236}">
                  <a16:creationId xmlns:a16="http://schemas.microsoft.com/office/drawing/2014/main" id="{DC294348-11E1-3D57-255B-7F582982318A}"/>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9" name="Group 19">
            <a:extLst>
              <a:ext uri="{FF2B5EF4-FFF2-40B4-BE49-F238E27FC236}">
                <a16:creationId xmlns:a16="http://schemas.microsoft.com/office/drawing/2014/main" id="{DC7F6EC4-903A-D55B-4963-EA855044FA97}"/>
              </a:ext>
            </a:extLst>
          </p:cNvPr>
          <p:cNvGrpSpPr>
            <a:grpSpLocks/>
          </p:cNvGrpSpPr>
          <p:nvPr/>
        </p:nvGrpSpPr>
        <p:grpSpPr bwMode="auto">
          <a:xfrm>
            <a:off x="2895600" y="3967163"/>
            <a:ext cx="1588" cy="6350"/>
            <a:chOff x="0" y="0"/>
            <a:chExt cx="3" cy="10"/>
          </a:xfrm>
        </p:grpSpPr>
        <p:sp>
          <p:nvSpPr>
            <p:cNvPr id="10" name="Line 20">
              <a:extLst>
                <a:ext uri="{FF2B5EF4-FFF2-40B4-BE49-F238E27FC236}">
                  <a16:creationId xmlns:a16="http://schemas.microsoft.com/office/drawing/2014/main" id="{91E73F17-B6EA-108A-DC41-56E4F8081151}"/>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1" name="Group 17">
            <a:extLst>
              <a:ext uri="{FF2B5EF4-FFF2-40B4-BE49-F238E27FC236}">
                <a16:creationId xmlns:a16="http://schemas.microsoft.com/office/drawing/2014/main" id="{B0331D89-8512-1E51-D02B-503798B3FB56}"/>
              </a:ext>
            </a:extLst>
          </p:cNvPr>
          <p:cNvGrpSpPr>
            <a:grpSpLocks/>
          </p:cNvGrpSpPr>
          <p:nvPr/>
        </p:nvGrpSpPr>
        <p:grpSpPr bwMode="auto">
          <a:xfrm>
            <a:off x="2895600" y="3973513"/>
            <a:ext cx="1588" cy="6350"/>
            <a:chOff x="0" y="0"/>
            <a:chExt cx="3" cy="10"/>
          </a:xfrm>
        </p:grpSpPr>
        <p:sp>
          <p:nvSpPr>
            <p:cNvPr id="12" name="Line 18">
              <a:extLst>
                <a:ext uri="{FF2B5EF4-FFF2-40B4-BE49-F238E27FC236}">
                  <a16:creationId xmlns:a16="http://schemas.microsoft.com/office/drawing/2014/main" id="{3A6AF025-1F77-482B-12FF-22FC3ED30836}"/>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3" name="Group 15">
            <a:extLst>
              <a:ext uri="{FF2B5EF4-FFF2-40B4-BE49-F238E27FC236}">
                <a16:creationId xmlns:a16="http://schemas.microsoft.com/office/drawing/2014/main" id="{4F0AFEBF-73AA-E047-4E20-01FF720A0B5F}"/>
              </a:ext>
            </a:extLst>
          </p:cNvPr>
          <p:cNvGrpSpPr>
            <a:grpSpLocks/>
          </p:cNvGrpSpPr>
          <p:nvPr/>
        </p:nvGrpSpPr>
        <p:grpSpPr bwMode="auto">
          <a:xfrm>
            <a:off x="2895600" y="3979863"/>
            <a:ext cx="1588" cy="6350"/>
            <a:chOff x="0" y="0"/>
            <a:chExt cx="3" cy="10"/>
          </a:xfrm>
        </p:grpSpPr>
        <p:sp>
          <p:nvSpPr>
            <p:cNvPr id="14" name="Line 16">
              <a:extLst>
                <a:ext uri="{FF2B5EF4-FFF2-40B4-BE49-F238E27FC236}">
                  <a16:creationId xmlns:a16="http://schemas.microsoft.com/office/drawing/2014/main" id="{F54A771C-25AE-A515-9704-F67C2B5F61D6}"/>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5" name="Group 13">
            <a:extLst>
              <a:ext uri="{FF2B5EF4-FFF2-40B4-BE49-F238E27FC236}">
                <a16:creationId xmlns:a16="http://schemas.microsoft.com/office/drawing/2014/main" id="{6204B1CA-C323-D51D-E60C-7CC1BA214546}"/>
              </a:ext>
            </a:extLst>
          </p:cNvPr>
          <p:cNvGrpSpPr>
            <a:grpSpLocks/>
          </p:cNvGrpSpPr>
          <p:nvPr/>
        </p:nvGrpSpPr>
        <p:grpSpPr bwMode="auto">
          <a:xfrm>
            <a:off x="2895600" y="3986213"/>
            <a:ext cx="6350" cy="6350"/>
            <a:chOff x="0" y="0"/>
            <a:chExt cx="10" cy="10"/>
          </a:xfrm>
        </p:grpSpPr>
        <p:sp>
          <p:nvSpPr>
            <p:cNvPr id="16" name="AutoShape 14">
              <a:extLst>
                <a:ext uri="{FF2B5EF4-FFF2-40B4-BE49-F238E27FC236}">
                  <a16:creationId xmlns:a16="http://schemas.microsoft.com/office/drawing/2014/main" id="{CB5EB1A3-8772-4F94-0964-76E678B6BA8B}"/>
                </a:ext>
              </a:extLst>
            </p:cNvPr>
            <p:cNvSpPr>
              <a:spLocks/>
            </p:cNvSpPr>
            <p:nvPr/>
          </p:nvSpPr>
          <p:spPr bwMode="auto">
            <a:xfrm>
              <a:off x="1" y="0"/>
              <a:ext cx="8" cy="10"/>
            </a:xfrm>
            <a:custGeom>
              <a:avLst/>
              <a:gdLst>
                <a:gd name="T0" fmla="+- 0 1 1"/>
                <a:gd name="T1" fmla="*/ T0 w 8"/>
                <a:gd name="T2" fmla="*/ 0 h 10"/>
                <a:gd name="T3" fmla="+- 0 1 1"/>
                <a:gd name="T4" fmla="*/ T3 w 8"/>
                <a:gd name="T5" fmla="*/ 10 h 10"/>
                <a:gd name="T6" fmla="+- 0 8 1"/>
                <a:gd name="T7" fmla="*/ T6 w 8"/>
                <a:gd name="T8" fmla="*/ 0 h 10"/>
                <a:gd name="T9" fmla="+- 0 8 1"/>
                <a:gd name="T10" fmla="*/ T9 w 8"/>
                <a:gd name="T11" fmla="*/ 10 h 10"/>
              </a:gdLst>
              <a:ahLst/>
              <a:cxnLst>
                <a:cxn ang="0">
                  <a:pos x="T1" y="T2"/>
                </a:cxn>
                <a:cxn ang="0">
                  <a:pos x="T4" y="T5"/>
                </a:cxn>
                <a:cxn ang="0">
                  <a:pos x="T7" y="T8"/>
                </a:cxn>
                <a:cxn ang="0">
                  <a:pos x="T10" y="T11"/>
                </a:cxn>
              </a:cxnLst>
              <a:rect l="0" t="0" r="r" b="b"/>
              <a:pathLst>
                <a:path w="8" h="10">
                  <a:moveTo>
                    <a:pt x="0" y="0"/>
                  </a:moveTo>
                  <a:lnTo>
                    <a:pt x="0" y="10"/>
                  </a:lnTo>
                  <a:moveTo>
                    <a:pt x="7" y="0"/>
                  </a:moveTo>
                  <a:lnTo>
                    <a:pt x="7" y="10"/>
                  </a:lnTo>
                </a:path>
              </a:pathLst>
            </a:custGeom>
            <a:noFill/>
            <a:ln w="1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7" name="Group 11">
            <a:extLst>
              <a:ext uri="{FF2B5EF4-FFF2-40B4-BE49-F238E27FC236}">
                <a16:creationId xmlns:a16="http://schemas.microsoft.com/office/drawing/2014/main" id="{C785AD87-2960-6483-627D-C6F06C276CE4}"/>
              </a:ext>
            </a:extLst>
          </p:cNvPr>
          <p:cNvGrpSpPr>
            <a:grpSpLocks/>
          </p:cNvGrpSpPr>
          <p:nvPr/>
        </p:nvGrpSpPr>
        <p:grpSpPr bwMode="auto">
          <a:xfrm>
            <a:off x="2895600" y="3992563"/>
            <a:ext cx="1588" cy="6350"/>
            <a:chOff x="0" y="0"/>
            <a:chExt cx="3" cy="10"/>
          </a:xfrm>
        </p:grpSpPr>
        <p:sp>
          <p:nvSpPr>
            <p:cNvPr id="18" name="Line 12">
              <a:extLst>
                <a:ext uri="{FF2B5EF4-FFF2-40B4-BE49-F238E27FC236}">
                  <a16:creationId xmlns:a16="http://schemas.microsoft.com/office/drawing/2014/main" id="{949E2936-42CF-2939-2CCC-6D7FD7E1DB5B}"/>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9" name="Group 9">
            <a:extLst>
              <a:ext uri="{FF2B5EF4-FFF2-40B4-BE49-F238E27FC236}">
                <a16:creationId xmlns:a16="http://schemas.microsoft.com/office/drawing/2014/main" id="{BD95D874-A19A-5749-6531-10D64AD8C336}"/>
              </a:ext>
            </a:extLst>
          </p:cNvPr>
          <p:cNvGrpSpPr>
            <a:grpSpLocks/>
          </p:cNvGrpSpPr>
          <p:nvPr/>
        </p:nvGrpSpPr>
        <p:grpSpPr bwMode="auto">
          <a:xfrm>
            <a:off x="2895600" y="3998913"/>
            <a:ext cx="1588" cy="6350"/>
            <a:chOff x="0" y="0"/>
            <a:chExt cx="3" cy="10"/>
          </a:xfrm>
        </p:grpSpPr>
        <p:sp>
          <p:nvSpPr>
            <p:cNvPr id="20" name="Line 10">
              <a:extLst>
                <a:ext uri="{FF2B5EF4-FFF2-40B4-BE49-F238E27FC236}">
                  <a16:creationId xmlns:a16="http://schemas.microsoft.com/office/drawing/2014/main" id="{CF20741C-4421-4942-93F2-ED4ABA3C9090}"/>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1" name="Group 7">
            <a:extLst>
              <a:ext uri="{FF2B5EF4-FFF2-40B4-BE49-F238E27FC236}">
                <a16:creationId xmlns:a16="http://schemas.microsoft.com/office/drawing/2014/main" id="{F4DFFF52-8D4F-6537-BA48-154A1BC1EC02}"/>
              </a:ext>
            </a:extLst>
          </p:cNvPr>
          <p:cNvGrpSpPr>
            <a:grpSpLocks/>
          </p:cNvGrpSpPr>
          <p:nvPr/>
        </p:nvGrpSpPr>
        <p:grpSpPr bwMode="auto">
          <a:xfrm>
            <a:off x="2895600" y="4005263"/>
            <a:ext cx="1588" cy="6350"/>
            <a:chOff x="0" y="0"/>
            <a:chExt cx="3" cy="10"/>
          </a:xfrm>
        </p:grpSpPr>
        <p:sp>
          <p:nvSpPr>
            <p:cNvPr id="22" name="Line 8">
              <a:extLst>
                <a:ext uri="{FF2B5EF4-FFF2-40B4-BE49-F238E27FC236}">
                  <a16:creationId xmlns:a16="http://schemas.microsoft.com/office/drawing/2014/main" id="{59815C0D-10B2-4C50-9803-3A0420DBC5E5}"/>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3" name="Group 5">
            <a:extLst>
              <a:ext uri="{FF2B5EF4-FFF2-40B4-BE49-F238E27FC236}">
                <a16:creationId xmlns:a16="http://schemas.microsoft.com/office/drawing/2014/main" id="{3F41F69F-4933-52B3-0E1F-F4641E7F1827}"/>
              </a:ext>
            </a:extLst>
          </p:cNvPr>
          <p:cNvGrpSpPr>
            <a:grpSpLocks/>
          </p:cNvGrpSpPr>
          <p:nvPr/>
        </p:nvGrpSpPr>
        <p:grpSpPr bwMode="auto">
          <a:xfrm>
            <a:off x="2895600" y="4011613"/>
            <a:ext cx="1588" cy="6350"/>
            <a:chOff x="0" y="0"/>
            <a:chExt cx="3" cy="10"/>
          </a:xfrm>
        </p:grpSpPr>
        <p:sp>
          <p:nvSpPr>
            <p:cNvPr id="24" name="Line 6">
              <a:extLst>
                <a:ext uri="{FF2B5EF4-FFF2-40B4-BE49-F238E27FC236}">
                  <a16:creationId xmlns:a16="http://schemas.microsoft.com/office/drawing/2014/main" id="{88D564DE-6992-579C-4333-D954BE835D3F}"/>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5" name="Group 3">
            <a:extLst>
              <a:ext uri="{FF2B5EF4-FFF2-40B4-BE49-F238E27FC236}">
                <a16:creationId xmlns:a16="http://schemas.microsoft.com/office/drawing/2014/main" id="{E2FE5E15-C254-ABBC-914C-7BF8297133D8}"/>
              </a:ext>
            </a:extLst>
          </p:cNvPr>
          <p:cNvGrpSpPr>
            <a:grpSpLocks/>
          </p:cNvGrpSpPr>
          <p:nvPr/>
        </p:nvGrpSpPr>
        <p:grpSpPr bwMode="auto">
          <a:xfrm>
            <a:off x="2895600" y="4017963"/>
            <a:ext cx="1588" cy="6350"/>
            <a:chOff x="0" y="0"/>
            <a:chExt cx="3" cy="10"/>
          </a:xfrm>
        </p:grpSpPr>
        <p:sp>
          <p:nvSpPr>
            <p:cNvPr id="26" name="Line 4">
              <a:extLst>
                <a:ext uri="{FF2B5EF4-FFF2-40B4-BE49-F238E27FC236}">
                  <a16:creationId xmlns:a16="http://schemas.microsoft.com/office/drawing/2014/main" id="{AC7ACA02-B738-1116-62B0-ED5C93AE8B68}"/>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7" name="Group 1">
            <a:extLst>
              <a:ext uri="{FF2B5EF4-FFF2-40B4-BE49-F238E27FC236}">
                <a16:creationId xmlns:a16="http://schemas.microsoft.com/office/drawing/2014/main" id="{24041986-F899-4625-EA8D-B2DE03D587D8}"/>
              </a:ext>
            </a:extLst>
          </p:cNvPr>
          <p:cNvGrpSpPr>
            <a:grpSpLocks/>
          </p:cNvGrpSpPr>
          <p:nvPr/>
        </p:nvGrpSpPr>
        <p:grpSpPr bwMode="auto">
          <a:xfrm>
            <a:off x="2895600" y="4024313"/>
            <a:ext cx="1588" cy="6350"/>
            <a:chOff x="0" y="0"/>
            <a:chExt cx="3" cy="10"/>
          </a:xfrm>
        </p:grpSpPr>
        <p:sp>
          <p:nvSpPr>
            <p:cNvPr id="28" name="Line 2">
              <a:extLst>
                <a:ext uri="{FF2B5EF4-FFF2-40B4-BE49-F238E27FC236}">
                  <a16:creationId xmlns:a16="http://schemas.microsoft.com/office/drawing/2014/main" id="{999198EC-6D4A-3963-10DE-838ADDFCFE64}"/>
                </a:ext>
              </a:extLst>
            </p:cNvPr>
            <p:cNvSpPr>
              <a:spLocks noChangeShapeType="1"/>
            </p:cNvSpPr>
            <p:nvPr/>
          </p:nvSpPr>
          <p:spPr bwMode="auto">
            <a:xfrm>
              <a:off x="1" y="0"/>
              <a:ext cx="0" cy="10"/>
            </a:xfrm>
            <a:prstGeom prst="line">
              <a:avLst/>
            </a:prstGeom>
            <a:noFill/>
            <a:ln w="152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sp>
        <p:nvSpPr>
          <p:cNvPr id="30" name="Rectangle 26">
            <a:extLst>
              <a:ext uri="{FF2B5EF4-FFF2-40B4-BE49-F238E27FC236}">
                <a16:creationId xmlns:a16="http://schemas.microsoft.com/office/drawing/2014/main" id="{36A41421-B1F3-2F08-C1D7-4C626C7D1F0C}"/>
              </a:ext>
            </a:extLst>
          </p:cNvPr>
          <p:cNvSpPr>
            <a:spLocks noChangeArrowheads="1"/>
          </p:cNvSpPr>
          <p:nvPr/>
        </p:nvSpPr>
        <p:spPr bwMode="auto">
          <a:xfrm>
            <a:off x="2318657" y="2121979"/>
            <a:ext cx="1230783" cy="141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408" tIns="952200" rIns="609408"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28">
            <a:extLst>
              <a:ext uri="{FF2B5EF4-FFF2-40B4-BE49-F238E27FC236}">
                <a16:creationId xmlns:a16="http://schemas.microsoft.com/office/drawing/2014/main" id="{F3DB4536-2AAD-9601-FC33-E87B91798603}"/>
              </a:ext>
            </a:extLst>
          </p:cNvPr>
          <p:cNvSpPr>
            <a:spLocks noChangeArrowheads="1"/>
          </p:cNvSpPr>
          <p:nvPr/>
        </p:nvSpPr>
        <p:spPr bwMode="auto">
          <a:xfrm>
            <a:off x="2895600" y="3960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9">
            <a:extLst>
              <a:ext uri="{FF2B5EF4-FFF2-40B4-BE49-F238E27FC236}">
                <a16:creationId xmlns:a16="http://schemas.microsoft.com/office/drawing/2014/main" id="{16253A6E-10B9-272C-FE2F-449936D89782}"/>
              </a:ext>
            </a:extLst>
          </p:cNvPr>
          <p:cNvSpPr>
            <a:spLocks noChangeArrowheads="1"/>
          </p:cNvSpPr>
          <p:nvPr/>
        </p:nvSpPr>
        <p:spPr bwMode="auto">
          <a:xfrm>
            <a:off x="2895600" y="3967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0">
            <a:extLst>
              <a:ext uri="{FF2B5EF4-FFF2-40B4-BE49-F238E27FC236}">
                <a16:creationId xmlns:a16="http://schemas.microsoft.com/office/drawing/2014/main" id="{23FF9BBE-8FE3-64F1-45A8-09510FF0D8CD}"/>
              </a:ext>
            </a:extLst>
          </p:cNvPr>
          <p:cNvSpPr>
            <a:spLocks noChangeArrowheads="1"/>
          </p:cNvSpPr>
          <p:nvPr/>
        </p:nvSpPr>
        <p:spPr bwMode="auto">
          <a:xfrm>
            <a:off x="2895600" y="3973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1">
            <a:extLst>
              <a:ext uri="{FF2B5EF4-FFF2-40B4-BE49-F238E27FC236}">
                <a16:creationId xmlns:a16="http://schemas.microsoft.com/office/drawing/2014/main" id="{E2721E00-2FE5-C6B2-AD17-C2EBB7AA7110}"/>
              </a:ext>
            </a:extLst>
          </p:cNvPr>
          <p:cNvSpPr>
            <a:spLocks noChangeArrowheads="1"/>
          </p:cNvSpPr>
          <p:nvPr/>
        </p:nvSpPr>
        <p:spPr bwMode="auto">
          <a:xfrm>
            <a:off x="2895600" y="3979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2">
            <a:extLst>
              <a:ext uri="{FF2B5EF4-FFF2-40B4-BE49-F238E27FC236}">
                <a16:creationId xmlns:a16="http://schemas.microsoft.com/office/drawing/2014/main" id="{34B0E6B2-B0FA-97AF-BA0F-EC15BD62F3A6}"/>
              </a:ext>
            </a:extLst>
          </p:cNvPr>
          <p:cNvSpPr>
            <a:spLocks noChangeArrowheads="1"/>
          </p:cNvSpPr>
          <p:nvPr/>
        </p:nvSpPr>
        <p:spPr bwMode="auto">
          <a:xfrm>
            <a:off x="2895600" y="3986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3">
            <a:extLst>
              <a:ext uri="{FF2B5EF4-FFF2-40B4-BE49-F238E27FC236}">
                <a16:creationId xmlns:a16="http://schemas.microsoft.com/office/drawing/2014/main" id="{4A456B63-6BF6-F4B1-CFED-AF5E0967AED3}"/>
              </a:ext>
            </a:extLst>
          </p:cNvPr>
          <p:cNvSpPr>
            <a:spLocks noChangeArrowheads="1"/>
          </p:cNvSpPr>
          <p:nvPr/>
        </p:nvSpPr>
        <p:spPr bwMode="auto">
          <a:xfrm>
            <a:off x="2979738" y="3992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4">
            <a:extLst>
              <a:ext uri="{FF2B5EF4-FFF2-40B4-BE49-F238E27FC236}">
                <a16:creationId xmlns:a16="http://schemas.microsoft.com/office/drawing/2014/main" id="{0E15C9EC-C3F5-FF3F-727D-7BA175BC3AC7}"/>
              </a:ext>
            </a:extLst>
          </p:cNvPr>
          <p:cNvSpPr>
            <a:spLocks noChangeArrowheads="1"/>
          </p:cNvSpPr>
          <p:nvPr/>
        </p:nvSpPr>
        <p:spPr bwMode="auto">
          <a:xfrm>
            <a:off x="2979738" y="3998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5">
            <a:extLst>
              <a:ext uri="{FF2B5EF4-FFF2-40B4-BE49-F238E27FC236}">
                <a16:creationId xmlns:a16="http://schemas.microsoft.com/office/drawing/2014/main" id="{1DE9F277-F681-8A80-13EB-7677C302767D}"/>
              </a:ext>
            </a:extLst>
          </p:cNvPr>
          <p:cNvSpPr>
            <a:spLocks noChangeArrowheads="1"/>
          </p:cNvSpPr>
          <p:nvPr/>
        </p:nvSpPr>
        <p:spPr bwMode="auto">
          <a:xfrm>
            <a:off x="2979738" y="4005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6">
            <a:extLst>
              <a:ext uri="{FF2B5EF4-FFF2-40B4-BE49-F238E27FC236}">
                <a16:creationId xmlns:a16="http://schemas.microsoft.com/office/drawing/2014/main" id="{BE3EA6C4-E62E-72B3-29D0-1DA2B35A87BB}"/>
              </a:ext>
            </a:extLst>
          </p:cNvPr>
          <p:cNvSpPr>
            <a:spLocks noChangeArrowheads="1"/>
          </p:cNvSpPr>
          <p:nvPr/>
        </p:nvSpPr>
        <p:spPr bwMode="auto">
          <a:xfrm>
            <a:off x="2979738" y="4011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8">
            <a:extLst>
              <a:ext uri="{FF2B5EF4-FFF2-40B4-BE49-F238E27FC236}">
                <a16:creationId xmlns:a16="http://schemas.microsoft.com/office/drawing/2014/main" id="{8B503542-0B4C-1B26-914A-0CD982B11345}"/>
              </a:ext>
            </a:extLst>
          </p:cNvPr>
          <p:cNvSpPr>
            <a:spLocks noChangeArrowheads="1"/>
          </p:cNvSpPr>
          <p:nvPr/>
        </p:nvSpPr>
        <p:spPr bwMode="auto">
          <a:xfrm>
            <a:off x="2979738" y="40243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9">
            <a:extLst>
              <a:ext uri="{FF2B5EF4-FFF2-40B4-BE49-F238E27FC236}">
                <a16:creationId xmlns:a16="http://schemas.microsoft.com/office/drawing/2014/main" id="{B8ECAF81-1D4D-A333-0D45-7F3A43F357BA}"/>
              </a:ext>
            </a:extLst>
          </p:cNvPr>
          <p:cNvSpPr>
            <a:spLocks noChangeArrowheads="1"/>
          </p:cNvSpPr>
          <p:nvPr/>
        </p:nvSpPr>
        <p:spPr bwMode="auto">
          <a:xfrm>
            <a:off x="2217738" y="32904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3" name="Slide Number Placeholder 2">
            <a:extLst>
              <a:ext uri="{FF2B5EF4-FFF2-40B4-BE49-F238E27FC236}">
                <a16:creationId xmlns:a16="http://schemas.microsoft.com/office/drawing/2014/main" id="{E15FBB3C-C088-37FD-CABB-CB7ABAEB578B}"/>
              </a:ext>
            </a:extLst>
          </p:cNvPr>
          <p:cNvSpPr>
            <a:spLocks noGrp="1"/>
          </p:cNvSpPr>
          <p:nvPr>
            <p:ph type="sldNum" sz="quarter" idx="12"/>
          </p:nvPr>
        </p:nvSpPr>
        <p:spPr/>
        <p:txBody>
          <a:bodyPr/>
          <a:lstStyle/>
          <a:p>
            <a:fld id="{D99FA36A-733B-4FA8-82C5-A0DC086C6864}" type="slidenum">
              <a:rPr lang="en-IN" smtClean="0"/>
              <a:t>82</a:t>
            </a:fld>
            <a:endParaRPr lang="en-IN"/>
          </a:p>
        </p:txBody>
      </p:sp>
    </p:spTree>
    <p:extLst>
      <p:ext uri="{BB962C8B-B14F-4D97-AF65-F5344CB8AC3E}">
        <p14:creationId xmlns:p14="http://schemas.microsoft.com/office/powerpoint/2010/main" val="500564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1C9F-41C8-E868-1CFA-9AC5565117E2}"/>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600" b="1" dirty="0">
                <a:effectLst/>
                <a:latin typeface="Times New Roman" panose="02020603050405020304" pitchFamily="18" charset="0"/>
                <a:ea typeface="Times New Roman" panose="02020603050405020304" pitchFamily="18" charset="0"/>
              </a:rPr>
              <a:t>Table</a:t>
            </a:r>
            <a:r>
              <a:rPr lang="en-US" sz="3600" b="1" spc="-20" dirty="0">
                <a:effectLst/>
                <a:latin typeface="Times New Roman" panose="02020603050405020304" pitchFamily="18" charset="0"/>
                <a:ea typeface="Times New Roman" panose="02020603050405020304" pitchFamily="18" charset="0"/>
              </a:rPr>
              <a:t> </a:t>
            </a:r>
            <a:r>
              <a:rPr lang="en-US" sz="3600" b="1" spc="-20" dirty="0">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a:t>
            </a:r>
            <a:r>
              <a:rPr lang="en-US" sz="3600" b="1" spc="-1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Distribution</a:t>
            </a:r>
            <a:r>
              <a:rPr lang="en-US" sz="3600" b="1" spc="-2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of</a:t>
            </a:r>
            <a:r>
              <a:rPr lang="en-US" sz="3600" b="1" spc="-1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respondents</a:t>
            </a:r>
            <a:r>
              <a:rPr lang="en-US" sz="3600" b="1" spc="-1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based</a:t>
            </a:r>
            <a:r>
              <a:rPr lang="en-US" sz="3600" b="1" spc="-20" dirty="0">
                <a:effectLst/>
                <a:latin typeface="Times New Roman" panose="02020603050405020304" pitchFamily="18" charset="0"/>
                <a:ea typeface="Times New Roman" panose="02020603050405020304" pitchFamily="18" charset="0"/>
              </a:rPr>
              <a:t> </a:t>
            </a:r>
            <a:r>
              <a:rPr lang="en-US" sz="3600" b="1" dirty="0">
                <a:effectLst/>
                <a:latin typeface="Times New Roman" panose="02020603050405020304" pitchFamily="18" charset="0"/>
                <a:ea typeface="Times New Roman" panose="02020603050405020304" pitchFamily="18" charset="0"/>
              </a:rPr>
              <a:t>on</a:t>
            </a:r>
            <a:r>
              <a:rPr lang="en-US" sz="3600" b="1" spc="-25" dirty="0">
                <a:effectLst/>
                <a:latin typeface="Times New Roman" panose="02020603050405020304" pitchFamily="18" charset="0"/>
                <a:ea typeface="Times New Roman" panose="02020603050405020304" pitchFamily="18" charset="0"/>
              </a:rPr>
              <a:t> impact on </a:t>
            </a:r>
            <a:r>
              <a:rPr lang="en-US" sz="3600" b="1" dirty="0">
                <a:effectLst/>
                <a:latin typeface="Times New Roman" panose="02020603050405020304" pitchFamily="18" charset="0"/>
                <a:ea typeface="Times New Roman" panose="02020603050405020304" pitchFamily="18" charset="0"/>
              </a:rPr>
              <a:t>investment</a:t>
            </a:r>
            <a:endParaRPr lang="en-IN" sz="7200" dirty="0"/>
          </a:p>
        </p:txBody>
      </p:sp>
      <p:graphicFrame>
        <p:nvGraphicFramePr>
          <p:cNvPr id="42" name="Content Placeholder 41">
            <a:extLst>
              <a:ext uri="{FF2B5EF4-FFF2-40B4-BE49-F238E27FC236}">
                <a16:creationId xmlns:a16="http://schemas.microsoft.com/office/drawing/2014/main" id="{20810A0A-F1A5-7603-2ACF-7D2C59163255}"/>
              </a:ext>
            </a:extLst>
          </p:cNvPr>
          <p:cNvGraphicFramePr>
            <a:graphicFrameLocks noGrp="1"/>
          </p:cNvGraphicFramePr>
          <p:nvPr>
            <p:ph idx="1"/>
            <p:extLst>
              <p:ext uri="{D42A27DB-BD31-4B8C-83A1-F6EECF244321}">
                <p14:modId xmlns:p14="http://schemas.microsoft.com/office/powerpoint/2010/main" val="1224450766"/>
              </p:ext>
            </p:extLst>
          </p:nvPr>
        </p:nvGraphicFramePr>
        <p:xfrm>
          <a:off x="1023574" y="1875984"/>
          <a:ext cx="10417313" cy="4508885"/>
        </p:xfrm>
        <a:graphic>
          <a:graphicData uri="http://schemas.openxmlformats.org/drawingml/2006/table">
            <a:tbl>
              <a:tblPr firstRow="1" firstCol="1" lastRow="1" lastCol="1" bandRow="1" bandCol="1">
                <a:tableStyleId>{5940675A-B579-460E-94D1-54222C63F5DA}</a:tableStyleId>
              </a:tblPr>
              <a:tblGrid>
                <a:gridCol w="2089975">
                  <a:extLst>
                    <a:ext uri="{9D8B030D-6E8A-4147-A177-3AD203B41FA5}">
                      <a16:colId xmlns:a16="http://schemas.microsoft.com/office/drawing/2014/main" val="3717059093"/>
                    </a:ext>
                  </a:extLst>
                </a:gridCol>
                <a:gridCol w="1572313">
                  <a:extLst>
                    <a:ext uri="{9D8B030D-6E8A-4147-A177-3AD203B41FA5}">
                      <a16:colId xmlns:a16="http://schemas.microsoft.com/office/drawing/2014/main" val="101352571"/>
                    </a:ext>
                  </a:extLst>
                </a:gridCol>
                <a:gridCol w="1175281">
                  <a:extLst>
                    <a:ext uri="{9D8B030D-6E8A-4147-A177-3AD203B41FA5}">
                      <a16:colId xmlns:a16="http://schemas.microsoft.com/office/drawing/2014/main" val="3014099150"/>
                    </a:ext>
                  </a:extLst>
                </a:gridCol>
                <a:gridCol w="1548436">
                  <a:extLst>
                    <a:ext uri="{9D8B030D-6E8A-4147-A177-3AD203B41FA5}">
                      <a16:colId xmlns:a16="http://schemas.microsoft.com/office/drawing/2014/main" val="354271726"/>
                    </a:ext>
                  </a:extLst>
                </a:gridCol>
                <a:gridCol w="1225931">
                  <a:extLst>
                    <a:ext uri="{9D8B030D-6E8A-4147-A177-3AD203B41FA5}">
                      <a16:colId xmlns:a16="http://schemas.microsoft.com/office/drawing/2014/main" val="4262903741"/>
                    </a:ext>
                  </a:extLst>
                </a:gridCol>
                <a:gridCol w="1556705">
                  <a:extLst>
                    <a:ext uri="{9D8B030D-6E8A-4147-A177-3AD203B41FA5}">
                      <a16:colId xmlns:a16="http://schemas.microsoft.com/office/drawing/2014/main" val="168920229"/>
                    </a:ext>
                  </a:extLst>
                </a:gridCol>
                <a:gridCol w="1248672">
                  <a:extLst>
                    <a:ext uri="{9D8B030D-6E8A-4147-A177-3AD203B41FA5}">
                      <a16:colId xmlns:a16="http://schemas.microsoft.com/office/drawing/2014/main" val="123031137"/>
                    </a:ext>
                  </a:extLst>
                </a:gridCol>
              </a:tblGrid>
              <a:tr h="363670">
                <a:tc>
                  <a:txBody>
                    <a:bodyPr/>
                    <a:lstStyle/>
                    <a:p>
                      <a:pPr algn="l"/>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134620" marR="221615" algn="ctr">
                        <a:lnSpc>
                          <a:spcPts val="82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R="21590" algn="ctr">
                        <a:lnSpc>
                          <a:spcPts val="820"/>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45745" marR="250825" algn="ctr">
                        <a:lnSpc>
                          <a:spcPts val="82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algn="ctr">
                        <a:lnSpc>
                          <a:spcPts val="820"/>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247650" marR="253365" algn="ctr">
                        <a:lnSpc>
                          <a:spcPts val="82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pPr marL="295910" algn="l">
                        <a:lnSpc>
                          <a:spcPts val="820"/>
                        </a:lnSpc>
                      </a:pP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13453804"/>
                  </a:ext>
                </a:extLst>
              </a:tr>
              <a:tr h="363670">
                <a:tc>
                  <a:txBody>
                    <a:bodyPr/>
                    <a:lstStyle/>
                    <a:p>
                      <a:pPr algn="l"/>
                      <a:r>
                        <a:rPr lang="en-US" sz="1800">
                          <a:effectLst/>
                          <a:latin typeface="Times New Roman" panose="02020603050405020304" pitchFamily="18" charset="0"/>
                          <a:cs typeface="Times New Roman" panose="02020603050405020304" pitchFamily="18" charset="0"/>
                        </a:rPr>
                        <a:t> </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34620" marR="221615" algn="ctr">
                        <a:lnSpc>
                          <a:spcPts val="820"/>
                        </a:lnSpc>
                        <a:spcAft>
                          <a:spcPts val="0"/>
                        </a:spcAft>
                      </a:pPr>
                      <a:r>
                        <a:rPr lang="en-US" sz="1800" b="1" dirty="0">
                          <a:effectLst/>
                          <a:latin typeface="Times New Roman" panose="02020603050405020304" pitchFamily="18" charset="0"/>
                          <a:cs typeface="Times New Roman" panose="02020603050405020304" pitchFamily="18" charset="0"/>
                        </a:rPr>
                        <a:t>Frequency</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lnSpc>
                          <a:spcPts val="820"/>
                        </a:lnSpc>
                      </a:pPr>
                      <a:r>
                        <a:rPr lang="en-US" sz="1800" b="1">
                          <a:effectLst/>
                          <a:latin typeface="Times New Roman" panose="02020603050405020304" pitchFamily="18" charset="0"/>
                          <a:cs typeface="Times New Roman" panose="02020603050405020304" pitchFamily="18" charset="0"/>
                        </a:rPr>
                        <a:t>%</a:t>
                      </a:r>
                      <a:endParaRPr lang="en-IN"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50825" algn="ctr">
                        <a:lnSpc>
                          <a:spcPts val="820"/>
                        </a:lnSpc>
                        <a:spcAft>
                          <a:spcPts val="0"/>
                        </a:spcAft>
                      </a:pPr>
                      <a:r>
                        <a:rPr lang="en-US" sz="1800" b="1" dirty="0">
                          <a:effectLst/>
                          <a:latin typeface="Times New Roman" panose="02020603050405020304" pitchFamily="18" charset="0"/>
                          <a:cs typeface="Times New Roman" panose="02020603050405020304" pitchFamily="18" charset="0"/>
                        </a:rPr>
                        <a:t>Frequency</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820"/>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7650" marR="253365" algn="ctr">
                        <a:lnSpc>
                          <a:spcPts val="820"/>
                        </a:lnSpc>
                        <a:spcAft>
                          <a:spcPts val="0"/>
                        </a:spcAft>
                      </a:pPr>
                      <a:r>
                        <a:rPr lang="en-US" sz="1800" b="1" dirty="0">
                          <a:effectLst/>
                          <a:latin typeface="Times New Roman" panose="02020603050405020304" pitchFamily="18" charset="0"/>
                          <a:cs typeface="Times New Roman" panose="02020603050405020304" pitchFamily="18" charset="0"/>
                        </a:rPr>
                        <a:t>Frequency</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95910" algn="l">
                        <a:lnSpc>
                          <a:spcPts val="820"/>
                        </a:lnSpc>
                      </a:pPr>
                      <a:r>
                        <a:rPr lang="en-US" sz="1800" b="1" dirty="0">
                          <a:effectLst/>
                          <a:latin typeface="Times New Roman" panose="02020603050405020304" pitchFamily="18" charset="0"/>
                          <a:cs typeface="Times New Roman" panose="02020603050405020304" pitchFamily="18" charset="0"/>
                        </a:rPr>
                        <a:t>%</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7324780"/>
                  </a:ext>
                </a:extLst>
              </a:tr>
              <a:tr h="647848">
                <a:tc>
                  <a:txBody>
                    <a:bodyPr/>
                    <a:lstStyle/>
                    <a:p>
                      <a:pPr marL="71755" algn="l">
                        <a:spcBef>
                          <a:spcPts val="455"/>
                        </a:spcBef>
                        <a:spcAft>
                          <a:spcPts val="0"/>
                        </a:spcAft>
                      </a:pPr>
                      <a:r>
                        <a:rPr lang="en-US" sz="2200" dirty="0">
                          <a:effectLst/>
                          <a:latin typeface="Times New Roman" panose="02020603050405020304" pitchFamily="18" charset="0"/>
                          <a:cs typeface="Times New Roman" panose="02020603050405020304" pitchFamily="18" charset="0"/>
                        </a:rPr>
                        <a:t>Bought</a:t>
                      </a:r>
                      <a:r>
                        <a:rPr lang="en-US" sz="2200" spc="-1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land</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455"/>
                        </a:spcBef>
                        <a:spcAft>
                          <a:spcPts val="0"/>
                        </a:spcAft>
                      </a:pPr>
                      <a:r>
                        <a:rPr lang="en-US" sz="2200" dirty="0">
                          <a:effectLst/>
                          <a:latin typeface="Times New Roman" panose="02020603050405020304" pitchFamily="18" charset="0"/>
                          <a:cs typeface="Times New Roman" panose="02020603050405020304" pitchFamily="18" charset="0"/>
                        </a:rPr>
                        <a:t>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spcBef>
                          <a:spcPts val="455"/>
                        </a:spcBef>
                        <a:spcAft>
                          <a:spcPts val="0"/>
                        </a:spcAft>
                      </a:pPr>
                      <a:r>
                        <a:rPr lang="en-US" sz="2200" dirty="0">
                          <a:effectLst/>
                          <a:latin typeface="Times New Roman" panose="02020603050405020304" pitchFamily="18" charset="0"/>
                          <a:cs typeface="Times New Roman" panose="02020603050405020304" pitchFamily="18" charset="0"/>
                        </a:rPr>
                        <a:t>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455"/>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spcBef>
                          <a:spcPts val="455"/>
                        </a:spcBef>
                        <a:spcAft>
                          <a:spcPts val="0"/>
                        </a:spcAft>
                      </a:pPr>
                      <a:r>
                        <a:rPr lang="en-US" sz="2200">
                          <a:effectLst/>
                          <a:latin typeface="Times New Roman" panose="02020603050405020304" pitchFamily="18" charset="0"/>
                          <a:cs typeface="Times New Roman" panose="02020603050405020304" pitchFamily="18" charset="0"/>
                        </a:rPr>
                        <a:t>90.00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455"/>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455"/>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22210896"/>
                  </a:ext>
                </a:extLst>
              </a:tr>
              <a:tr h="554447">
                <a:tc>
                  <a:txBody>
                    <a:bodyPr/>
                    <a:lstStyle/>
                    <a:p>
                      <a:pPr marL="71755" algn="l">
                        <a:spcBef>
                          <a:spcPts val="220"/>
                        </a:spcBef>
                        <a:spcAft>
                          <a:spcPts val="0"/>
                        </a:spcAft>
                      </a:pPr>
                      <a:r>
                        <a:rPr lang="en-US" sz="2200">
                          <a:effectLst/>
                          <a:latin typeface="Times New Roman" panose="02020603050405020304" pitchFamily="18" charset="0"/>
                          <a:cs typeface="Times New Roman" panose="02020603050405020304" pitchFamily="18" charset="0"/>
                        </a:rPr>
                        <a:t>Construct</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house</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32715" marR="22161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38</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22250" marR="245110"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43.00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52</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spcBef>
                          <a:spcPts val="220"/>
                        </a:spcBef>
                        <a:spcAft>
                          <a:spcPts val="0"/>
                        </a:spcAft>
                      </a:pPr>
                      <a:r>
                        <a:rPr lang="en-US" sz="2200">
                          <a:effectLst/>
                          <a:latin typeface="Times New Roman" panose="02020603050405020304" pitchFamily="18" charset="0"/>
                          <a:cs typeface="Times New Roman" panose="02020603050405020304" pitchFamily="18" charset="0"/>
                        </a:rPr>
                        <a:t>57.00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2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2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05689944"/>
                  </a:ext>
                </a:extLst>
              </a:tr>
              <a:tr h="651311">
                <a:tc>
                  <a:txBody>
                    <a:bodyPr/>
                    <a:lstStyle/>
                    <a:p>
                      <a:pPr marL="71755" algn="l">
                        <a:spcBef>
                          <a:spcPts val="220"/>
                        </a:spcBef>
                        <a:spcAft>
                          <a:spcPts val="0"/>
                        </a:spcAft>
                      </a:pPr>
                      <a:r>
                        <a:rPr lang="en-US" sz="2200">
                          <a:effectLst/>
                          <a:latin typeface="Times New Roman" panose="02020603050405020304" pitchFamily="18" charset="0"/>
                          <a:cs typeface="Times New Roman" panose="02020603050405020304" pitchFamily="18" charset="0"/>
                        </a:rPr>
                        <a:t>Constructed</a:t>
                      </a:r>
                      <a:r>
                        <a:rPr lang="en-US" sz="2200" spc="-2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irrigation</a:t>
                      </a:r>
                      <a:r>
                        <a:rPr lang="en-US" sz="2200" spc="-15">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rPr>
                        <a:t>sources</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220"/>
                        </a:spcBef>
                        <a:spcAft>
                          <a:spcPts val="0"/>
                        </a:spcAft>
                      </a:pPr>
                      <a:r>
                        <a:rPr lang="en-US" sz="2200">
                          <a:effectLst/>
                          <a:latin typeface="Times New Roman" panose="02020603050405020304" pitchFamily="18" charset="0"/>
                          <a:cs typeface="Times New Roman" panose="02020603050405020304" pitchFamily="18" charset="0"/>
                        </a:rPr>
                        <a:t>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spcBef>
                          <a:spcPts val="220"/>
                        </a:spcBef>
                        <a:spcAft>
                          <a:spcPts val="0"/>
                        </a:spcAft>
                      </a:pPr>
                      <a:r>
                        <a:rPr lang="en-US" sz="2200">
                          <a:effectLst/>
                          <a:latin typeface="Times New Roman" panose="02020603050405020304" pitchFamily="18" charset="0"/>
                          <a:cs typeface="Times New Roman" panose="02020603050405020304" pitchFamily="18" charset="0"/>
                        </a:rPr>
                        <a:t>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99085" algn="r">
                        <a:spcBef>
                          <a:spcPts val="22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20"/>
                        </a:spcBef>
                        <a:spcAft>
                          <a:spcPts val="0"/>
                        </a:spcAft>
                      </a:pPr>
                      <a:r>
                        <a:rPr lang="en-US" sz="2200">
                          <a:effectLst/>
                          <a:latin typeface="Times New Roman" panose="02020603050405020304" pitchFamily="18" charset="0"/>
                          <a:cs typeface="Times New Roman" panose="02020603050405020304" pitchFamily="18" charset="0"/>
                        </a:rPr>
                        <a:t>90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20"/>
                        </a:spcBef>
                        <a:spcAft>
                          <a:spcPts val="0"/>
                        </a:spcAft>
                      </a:pPr>
                      <a:r>
                        <a:rPr lang="en-US" sz="2200">
                          <a:effectLst/>
                          <a:latin typeface="Times New Roman" panose="02020603050405020304" pitchFamily="18" charset="0"/>
                          <a:cs typeface="Times New Roman" panose="02020603050405020304" pitchFamily="18" charset="0"/>
                        </a:rPr>
                        <a:t>100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25537166"/>
                  </a:ext>
                </a:extLst>
              </a:tr>
              <a:tr h="651311">
                <a:tc>
                  <a:txBody>
                    <a:bodyPr/>
                    <a:lstStyle/>
                    <a:p>
                      <a:pPr marL="71755" algn="l">
                        <a:spcBef>
                          <a:spcPts val="215"/>
                        </a:spcBef>
                        <a:spcAft>
                          <a:spcPts val="0"/>
                        </a:spcAft>
                      </a:pPr>
                      <a:r>
                        <a:rPr lang="en-US" sz="2200" dirty="0">
                          <a:effectLst/>
                          <a:latin typeface="Times New Roman" panose="02020603050405020304" pitchFamily="18" charset="0"/>
                          <a:cs typeface="Times New Roman" panose="02020603050405020304" pitchFamily="18" charset="0"/>
                        </a:rPr>
                        <a:t>Started</a:t>
                      </a:r>
                      <a:r>
                        <a:rPr lang="en-US" sz="2200" spc="-15"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new</a:t>
                      </a:r>
                      <a:r>
                        <a:rPr lang="en-US" sz="2200" spc="-25"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enterprises</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215"/>
                        </a:spcBef>
                        <a:spcAft>
                          <a:spcPts val="0"/>
                        </a:spcAft>
                      </a:pPr>
                      <a:r>
                        <a:rPr lang="en-US" sz="2200">
                          <a:effectLst/>
                          <a:latin typeface="Times New Roman" panose="02020603050405020304" pitchFamily="18" charset="0"/>
                          <a:cs typeface="Times New Roman" panose="02020603050405020304" pitchFamily="18" charset="0"/>
                        </a:rPr>
                        <a:t>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1590" algn="ctr">
                        <a:spcBef>
                          <a:spcPts val="215"/>
                        </a:spcBef>
                        <a:spcAft>
                          <a:spcPts val="0"/>
                        </a:spcAft>
                      </a:pPr>
                      <a:r>
                        <a:rPr lang="en-US" sz="2200" dirty="0">
                          <a:effectLst/>
                          <a:latin typeface="Times New Roman" panose="02020603050405020304" pitchFamily="18" charset="0"/>
                          <a:cs typeface="Times New Roman" panose="02020603050405020304" pitchFamily="18" charset="0"/>
                        </a:rPr>
                        <a:t>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15"/>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99085" algn="r">
                        <a:spcBef>
                          <a:spcPts val="215"/>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15"/>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15"/>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61139499"/>
                  </a:ext>
                </a:extLst>
              </a:tr>
              <a:tr h="554447">
                <a:tc>
                  <a:txBody>
                    <a:bodyPr/>
                    <a:lstStyle/>
                    <a:p>
                      <a:pPr marL="71755" algn="l">
                        <a:spcBef>
                          <a:spcPts val="220"/>
                        </a:spcBef>
                        <a:spcAft>
                          <a:spcPts val="0"/>
                        </a:spcAft>
                      </a:pPr>
                      <a:r>
                        <a:rPr lang="en-US" sz="2200">
                          <a:effectLst/>
                          <a:latin typeface="Times New Roman" panose="02020603050405020304" pitchFamily="18" charset="0"/>
                          <a:cs typeface="Times New Roman" panose="02020603050405020304" pitchFamily="18" charset="0"/>
                        </a:rPr>
                        <a:t>Insurance</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88265" algn="ctr">
                        <a:spcBef>
                          <a:spcPts val="220"/>
                        </a:spcBef>
                        <a:spcAft>
                          <a:spcPts val="0"/>
                        </a:spcAft>
                      </a:pPr>
                      <a:r>
                        <a:rPr lang="en-US" sz="2200">
                          <a:effectLst/>
                          <a:latin typeface="Times New Roman" panose="02020603050405020304" pitchFamily="18" charset="0"/>
                          <a:cs typeface="Times New Roman" panose="02020603050405020304" pitchFamily="18" charset="0"/>
                        </a:rPr>
                        <a:t>2</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22250" marR="243840" algn="ctr">
                        <a:spcBef>
                          <a:spcPts val="220"/>
                        </a:spcBef>
                        <a:spcAft>
                          <a:spcPts val="0"/>
                        </a:spcAft>
                      </a:pPr>
                      <a:r>
                        <a:rPr lang="en-US" sz="2200">
                          <a:effectLst/>
                          <a:latin typeface="Times New Roman" panose="02020603050405020304" pitchFamily="18" charset="0"/>
                          <a:cs typeface="Times New Roman" panose="02020603050405020304" pitchFamily="18" charset="0"/>
                        </a:rPr>
                        <a:t>2.20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spcBef>
                          <a:spcPts val="220"/>
                        </a:spcBef>
                        <a:spcAft>
                          <a:spcPts val="0"/>
                        </a:spcAft>
                      </a:pPr>
                      <a:r>
                        <a:rPr lang="en-US" sz="2200">
                          <a:effectLst/>
                          <a:latin typeface="Times New Roman" panose="02020603050405020304" pitchFamily="18" charset="0"/>
                          <a:cs typeface="Times New Roman" panose="02020603050405020304" pitchFamily="18" charset="0"/>
                        </a:rPr>
                        <a:t>88</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spcBef>
                          <a:spcPts val="220"/>
                        </a:spcBef>
                        <a:spcAft>
                          <a:spcPts val="0"/>
                        </a:spcAft>
                      </a:pPr>
                      <a:r>
                        <a:rPr lang="en-US" sz="2200" dirty="0">
                          <a:effectLst/>
                          <a:latin typeface="Times New Roman" panose="02020603050405020304" pitchFamily="18" charset="0"/>
                          <a:cs typeface="Times New Roman" panose="02020603050405020304" pitchFamily="18" charset="0"/>
                        </a:rPr>
                        <a:t>97.80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spcBef>
                          <a:spcPts val="22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spcBef>
                          <a:spcPts val="22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74646598"/>
                  </a:ext>
                </a:extLst>
              </a:tr>
              <a:tr h="683683">
                <a:tc>
                  <a:txBody>
                    <a:bodyPr/>
                    <a:lstStyle/>
                    <a:p>
                      <a:pPr marL="71755" algn="l">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Opened</a:t>
                      </a:r>
                      <a:r>
                        <a:rPr lang="en-US" sz="2200" spc="-1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savings</a:t>
                      </a:r>
                    </a:p>
                    <a:p>
                      <a:pPr marL="71755" algn="l">
                        <a:lnSpc>
                          <a:spcPts val="830"/>
                        </a:lnSpc>
                        <a:spcBef>
                          <a:spcPts val="220"/>
                        </a:spcBef>
                        <a:spcAft>
                          <a:spcPts val="0"/>
                        </a:spcAft>
                      </a:pPr>
                      <a:endParaRPr lang="en-US" sz="2200" spc="-30" dirty="0">
                        <a:effectLst/>
                        <a:latin typeface="Times New Roman" panose="02020603050405020304" pitchFamily="18" charset="0"/>
                        <a:cs typeface="Times New Roman" panose="02020603050405020304" pitchFamily="18" charset="0"/>
                      </a:endParaRPr>
                    </a:p>
                    <a:p>
                      <a:pPr marL="71755" algn="l">
                        <a:lnSpc>
                          <a:spcPts val="830"/>
                        </a:lnSpc>
                        <a:spcBef>
                          <a:spcPts val="220"/>
                        </a:spcBef>
                        <a:spcAft>
                          <a:spcPts val="0"/>
                        </a:spcAft>
                      </a:pPr>
                      <a:r>
                        <a:rPr lang="en-US" sz="2200" spc="-3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account</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32715" marR="221615" algn="ctr">
                        <a:lnSpc>
                          <a:spcPts val="830"/>
                        </a:lnSpc>
                        <a:spcBef>
                          <a:spcPts val="220"/>
                        </a:spcBef>
                        <a:spcAft>
                          <a:spcPts val="0"/>
                        </a:spcAft>
                      </a:pPr>
                      <a:r>
                        <a:rPr lang="en-US" sz="2200">
                          <a:effectLst/>
                          <a:latin typeface="Times New Roman" panose="02020603050405020304" pitchFamily="18" charset="0"/>
                          <a:cs typeface="Times New Roman" panose="02020603050405020304" pitchFamily="18" charset="0"/>
                        </a:rPr>
                        <a:t>15</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22250" marR="245110" algn="ctr">
                        <a:lnSpc>
                          <a:spcPts val="830"/>
                        </a:lnSpc>
                        <a:spcBef>
                          <a:spcPts val="220"/>
                        </a:spcBef>
                        <a:spcAft>
                          <a:spcPts val="0"/>
                        </a:spcAft>
                      </a:pPr>
                      <a:r>
                        <a:rPr lang="en-US" sz="2200">
                          <a:effectLst/>
                          <a:latin typeface="Times New Roman" panose="02020603050405020304" pitchFamily="18" charset="0"/>
                          <a:cs typeface="Times New Roman" panose="02020603050405020304" pitchFamily="18" charset="0"/>
                        </a:rPr>
                        <a:t>16.70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1300" marR="250825" algn="ctr">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75</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60985" algn="r">
                        <a:lnSpc>
                          <a:spcPts val="830"/>
                        </a:lnSpc>
                        <a:spcBef>
                          <a:spcPts val="220"/>
                        </a:spcBef>
                        <a:spcAft>
                          <a:spcPts val="0"/>
                        </a:spcAft>
                      </a:pPr>
                      <a:r>
                        <a:rPr lang="en-US" sz="2200">
                          <a:effectLst/>
                          <a:latin typeface="Times New Roman" panose="02020603050405020304" pitchFamily="18" charset="0"/>
                          <a:cs typeface="Times New Roman" panose="02020603050405020304" pitchFamily="18" charset="0"/>
                        </a:rPr>
                        <a:t>83.30</a:t>
                      </a:r>
                      <a:endParaRPr lang="en-I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3205" marR="253365" algn="ctr">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90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2890" algn="l">
                        <a:lnSpc>
                          <a:spcPts val="830"/>
                        </a:lnSpc>
                        <a:spcBef>
                          <a:spcPts val="220"/>
                        </a:spcBef>
                        <a:spcAft>
                          <a:spcPts val="0"/>
                        </a:spcAft>
                      </a:pPr>
                      <a:r>
                        <a:rPr lang="en-US" sz="2200" dirty="0">
                          <a:effectLst/>
                          <a:latin typeface="Times New Roman" panose="02020603050405020304" pitchFamily="18" charset="0"/>
                          <a:cs typeface="Times New Roman" panose="02020603050405020304" pitchFamily="18" charset="0"/>
                        </a:rPr>
                        <a:t>100</a:t>
                      </a: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41642616"/>
                  </a:ext>
                </a:extLst>
              </a:tr>
            </a:tbl>
          </a:graphicData>
        </a:graphic>
      </p:graphicFrame>
      <p:sp>
        <p:nvSpPr>
          <p:cNvPr id="43" name="Rectangle 1">
            <a:extLst>
              <a:ext uri="{FF2B5EF4-FFF2-40B4-BE49-F238E27FC236}">
                <a16:creationId xmlns:a16="http://schemas.microsoft.com/office/drawing/2014/main" id="{77508FCE-FADF-1E1E-72E3-86963FED245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3" name="Slide Number Placeholder 2">
            <a:extLst>
              <a:ext uri="{FF2B5EF4-FFF2-40B4-BE49-F238E27FC236}">
                <a16:creationId xmlns:a16="http://schemas.microsoft.com/office/drawing/2014/main" id="{1A9C7E9E-82B0-B40E-CAED-14E5D696F2BF}"/>
              </a:ext>
            </a:extLst>
          </p:cNvPr>
          <p:cNvSpPr>
            <a:spLocks noGrp="1"/>
          </p:cNvSpPr>
          <p:nvPr>
            <p:ph type="sldNum" sz="quarter" idx="12"/>
          </p:nvPr>
        </p:nvSpPr>
        <p:spPr/>
        <p:txBody>
          <a:bodyPr/>
          <a:lstStyle/>
          <a:p>
            <a:fld id="{D99FA36A-733B-4FA8-82C5-A0DC086C6864}" type="slidenum">
              <a:rPr lang="en-IN" smtClean="0"/>
              <a:t>83</a:t>
            </a:fld>
            <a:endParaRPr lang="en-IN"/>
          </a:p>
        </p:txBody>
      </p:sp>
    </p:spTree>
    <p:extLst>
      <p:ext uri="{BB962C8B-B14F-4D97-AF65-F5344CB8AC3E}">
        <p14:creationId xmlns:p14="http://schemas.microsoft.com/office/powerpoint/2010/main" val="26717174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Graphical user interface, website&#10;&#10;Description automatically generated">
            <a:extLst>
              <a:ext uri="{FF2B5EF4-FFF2-40B4-BE49-F238E27FC236}">
                <a16:creationId xmlns:a16="http://schemas.microsoft.com/office/drawing/2014/main" id="{0B90EB96-E601-686E-8E47-761CBB134B79}"/>
              </a:ext>
            </a:extLst>
          </p:cNvPr>
          <p:cNvPicPr>
            <a:picLocks noChangeAspect="1"/>
          </p:cNvPicPr>
          <p:nvPr/>
        </p:nvPicPr>
        <p:blipFill rotWithShape="1">
          <a:blip r:embed="rId2">
            <a:extLst>
              <a:ext uri="{28A0092B-C50C-407E-A947-70E740481C1C}">
                <a14:useLocalDpi xmlns:a14="http://schemas.microsoft.com/office/drawing/2010/main" val="0"/>
              </a:ext>
            </a:extLst>
          </a:blip>
          <a:srcRect t="10179" b="26687"/>
          <a:stretch/>
        </p:blipFill>
        <p:spPr>
          <a:xfrm>
            <a:off x="1360715" y="1236526"/>
            <a:ext cx="8904513" cy="4384948"/>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2" name="Slide Number Placeholder 1">
            <a:extLst>
              <a:ext uri="{FF2B5EF4-FFF2-40B4-BE49-F238E27FC236}">
                <a16:creationId xmlns:a16="http://schemas.microsoft.com/office/drawing/2014/main" id="{1EDC99C3-2B37-DF99-1176-748F82E87545}"/>
              </a:ext>
            </a:extLst>
          </p:cNvPr>
          <p:cNvSpPr>
            <a:spLocks noGrp="1"/>
          </p:cNvSpPr>
          <p:nvPr>
            <p:ph type="sldNum" sz="quarter" idx="12"/>
          </p:nvPr>
        </p:nvSpPr>
        <p:spPr/>
        <p:txBody>
          <a:bodyPr/>
          <a:lstStyle/>
          <a:p>
            <a:fld id="{D99FA36A-733B-4FA8-82C5-A0DC086C6864}" type="slidenum">
              <a:rPr lang="en-IN" smtClean="0"/>
              <a:t>84</a:t>
            </a:fld>
            <a:endParaRPr lang="en-IN"/>
          </a:p>
        </p:txBody>
      </p:sp>
    </p:spTree>
    <p:extLst>
      <p:ext uri="{BB962C8B-B14F-4D97-AF65-F5344CB8AC3E}">
        <p14:creationId xmlns:p14="http://schemas.microsoft.com/office/powerpoint/2010/main" val="3942639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F2FE7D14-0318-63DB-FA18-2CDE8511591E}"/>
              </a:ext>
            </a:extLst>
          </p:cNvPr>
          <p:cNvPicPr>
            <a:picLocks noChangeAspect="1"/>
          </p:cNvPicPr>
          <p:nvPr/>
        </p:nvPicPr>
        <p:blipFill rotWithShape="1">
          <a:blip r:embed="rId2">
            <a:extLst>
              <a:ext uri="{28A0092B-C50C-407E-A947-70E740481C1C}">
                <a14:useLocalDpi xmlns:a14="http://schemas.microsoft.com/office/drawing/2010/main" val="0"/>
              </a:ext>
            </a:extLst>
          </a:blip>
          <a:srcRect l="16747" r="-2" b="-2"/>
          <a:stretch/>
        </p:blipFill>
        <p:spPr>
          <a:xfrm rot="21480000">
            <a:off x="1137837" y="1003258"/>
            <a:ext cx="9916327" cy="4764396"/>
          </a:xfrm>
          <a:prstGeom prst="rect">
            <a:avLst/>
          </a:prstGeom>
        </p:spPr>
      </p:pic>
      <p:sp>
        <p:nvSpPr>
          <p:cNvPr id="2" name="Slide Number Placeholder 1">
            <a:extLst>
              <a:ext uri="{FF2B5EF4-FFF2-40B4-BE49-F238E27FC236}">
                <a16:creationId xmlns:a16="http://schemas.microsoft.com/office/drawing/2014/main" id="{2C96790C-793C-01E1-F2CA-0A94CC75CC8C}"/>
              </a:ext>
            </a:extLst>
          </p:cNvPr>
          <p:cNvSpPr>
            <a:spLocks noGrp="1"/>
          </p:cNvSpPr>
          <p:nvPr>
            <p:ph type="sldNum" sz="quarter" idx="12"/>
          </p:nvPr>
        </p:nvSpPr>
        <p:spPr/>
        <p:txBody>
          <a:bodyPr/>
          <a:lstStyle/>
          <a:p>
            <a:fld id="{D99FA36A-733B-4FA8-82C5-A0DC086C6864}" type="slidenum">
              <a:rPr lang="en-IN" smtClean="0"/>
              <a:t>85</a:t>
            </a:fld>
            <a:endParaRPr lang="en-IN"/>
          </a:p>
        </p:txBody>
      </p:sp>
    </p:spTree>
    <p:extLst>
      <p:ext uri="{BB962C8B-B14F-4D97-AF65-F5344CB8AC3E}">
        <p14:creationId xmlns:p14="http://schemas.microsoft.com/office/powerpoint/2010/main" val="382561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3F57AE1D-8943-0EEF-D678-1F456B8AD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
        <p:nvSpPr>
          <p:cNvPr id="2" name="Slide Number Placeholder 1">
            <a:extLst>
              <a:ext uri="{FF2B5EF4-FFF2-40B4-BE49-F238E27FC236}">
                <a16:creationId xmlns:a16="http://schemas.microsoft.com/office/drawing/2014/main" id="{7F6DBF46-330E-169F-88A9-04881CA5B3F1}"/>
              </a:ext>
            </a:extLst>
          </p:cNvPr>
          <p:cNvSpPr>
            <a:spLocks noGrp="1"/>
          </p:cNvSpPr>
          <p:nvPr>
            <p:ph type="sldNum" sz="quarter" idx="12"/>
          </p:nvPr>
        </p:nvSpPr>
        <p:spPr/>
        <p:txBody>
          <a:bodyPr/>
          <a:lstStyle/>
          <a:p>
            <a:fld id="{D99FA36A-733B-4FA8-82C5-A0DC086C6864}" type="slidenum">
              <a:rPr lang="en-IN" smtClean="0"/>
              <a:t>9</a:t>
            </a:fld>
            <a:endParaRPr lang="en-IN"/>
          </a:p>
        </p:txBody>
      </p:sp>
    </p:spTree>
    <p:extLst>
      <p:ext uri="{BB962C8B-B14F-4D97-AF65-F5344CB8AC3E}">
        <p14:creationId xmlns:p14="http://schemas.microsoft.com/office/powerpoint/2010/main" val="2745243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3457</TotalTime>
  <Words>4491</Words>
  <Application>Microsoft Office PowerPoint</Application>
  <PresentationFormat>Widescreen</PresentationFormat>
  <Paragraphs>824</Paragraphs>
  <Slides>85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Meiryo</vt:lpstr>
      <vt:lpstr>Arial</vt:lpstr>
      <vt:lpstr>Calibri</vt:lpstr>
      <vt:lpstr>Calibri Light</vt:lpstr>
      <vt:lpstr>Impact</vt:lpstr>
      <vt:lpstr>Source Sans Pro</vt:lpstr>
      <vt:lpstr>Times New Roman</vt:lpstr>
      <vt:lpstr>Wingdings</vt:lpstr>
      <vt:lpstr>Office Theme</vt:lpstr>
      <vt:lpstr>PowerPoint Presentation</vt:lpstr>
      <vt:lpstr>Flagship Schemes of South Indian states in Agriculture</vt:lpstr>
      <vt:lpstr>Flow of presentation</vt:lpstr>
      <vt:lpstr>PowerPoint Presentation</vt:lpstr>
      <vt:lpstr>PowerPoint Presentation</vt:lpstr>
      <vt:lpstr>OBJECTIVES OF PRESENTATION</vt:lpstr>
      <vt:lpstr>South Indian States</vt:lpstr>
      <vt:lpstr>Telangana</vt:lpstr>
      <vt:lpstr>PowerPoint Presentation</vt:lpstr>
      <vt:lpstr>Introduction</vt:lpstr>
      <vt:lpstr>Objectives of the scheme</vt:lpstr>
      <vt:lpstr>Timeline</vt:lpstr>
      <vt:lpstr>Government’s rationale behind this scheme</vt:lpstr>
      <vt:lpstr>Current status</vt:lpstr>
      <vt:lpstr>Details of Rythu Bandhu </vt:lpstr>
      <vt:lpstr>Area Coverage</vt:lpstr>
      <vt:lpstr>Amount allocated Year wise</vt:lpstr>
      <vt:lpstr>Implementation of Rythu Bandhu</vt:lpstr>
      <vt:lpstr>PowerPoint Presentation</vt:lpstr>
      <vt:lpstr>Process flow for delivery of RBSs through cheques (Kharif 2018)</vt:lpstr>
      <vt:lpstr>PowerPoint Presentation</vt:lpstr>
      <vt:lpstr>Benefits of Rythu Bandhu Scheme</vt:lpstr>
      <vt:lpstr>Online portal</vt:lpstr>
      <vt:lpstr>PowerPoint Presentation</vt:lpstr>
      <vt:lpstr>IMPACT OF THE SCHEME ON THE FARMERS</vt:lpstr>
      <vt:lpstr> Impact of Rythu Bandhu  on other states</vt:lpstr>
      <vt:lpstr>PowerPoint Presentation</vt:lpstr>
      <vt:lpstr>Objective</vt:lpstr>
      <vt:lpstr>PowerPoint Presentation</vt:lpstr>
      <vt:lpstr>PowerPoint Presentation</vt:lpstr>
      <vt:lpstr>PowerPoint Presentation</vt:lpstr>
      <vt:lpstr>Current status</vt:lpstr>
      <vt:lpstr>PowerPoint Presentation</vt:lpstr>
      <vt:lpstr>NAVA RATNALU</vt:lpstr>
      <vt:lpstr>PowerPoint Presentation</vt:lpstr>
      <vt:lpstr>Introduction</vt:lpstr>
      <vt:lpstr>Objective</vt:lpstr>
      <vt:lpstr>Timeline</vt:lpstr>
      <vt:lpstr>Unit of Implementation and Mode of Payment </vt:lpstr>
      <vt:lpstr>PowerPoint Presentation</vt:lpstr>
      <vt:lpstr>Not eligible or Exclusions</vt:lpstr>
      <vt:lpstr>Benefits under YSR Rythu Bharosa</vt:lpstr>
      <vt:lpstr>PowerPoint Presentation</vt:lpstr>
      <vt:lpstr>PowerPoint Presentation</vt:lpstr>
      <vt:lpstr>PowerPoint Presentation</vt:lpstr>
      <vt:lpstr>Timeline</vt:lpstr>
      <vt:lpstr>Eligibility and selection of farmers</vt:lpstr>
      <vt:lpstr>PowerPoint Presentation</vt:lpstr>
      <vt:lpstr>PowerPoint Presentation</vt:lpstr>
      <vt:lpstr>Components under this scheme</vt:lpstr>
      <vt:lpstr>2.Diesel pump set</vt:lpstr>
      <vt:lpstr>3.Micro irrigation </vt:lpstr>
      <vt:lpstr>4.Protective Cultivation</vt:lpstr>
      <vt:lpstr>Impact of Krishi Bhagya scheme</vt:lpstr>
      <vt:lpstr>KRISHI YANTRA DHARE SCHEME</vt:lpstr>
      <vt:lpstr>PowerPoint Presentation</vt:lpstr>
      <vt:lpstr>PowerPoint Presentation</vt:lpstr>
      <vt:lpstr>  Objectives </vt:lpstr>
      <vt:lpstr>Features</vt:lpstr>
      <vt:lpstr>The details of  Service Provider wise CHSCs established.</vt:lpstr>
      <vt:lpstr>Machinery &amp; Equipment</vt:lpstr>
      <vt:lpstr>PowerPoint Presentation</vt:lpstr>
      <vt:lpstr>Impact of Krishi Yantra scheme of Karnataka</vt:lpstr>
      <vt:lpstr>Success story of CHSC at Sirwar, Raichur</vt:lpstr>
      <vt:lpstr>PowerPoint Presentation</vt:lpstr>
      <vt:lpstr>PowerPoint Presentation</vt:lpstr>
      <vt:lpstr>Uzhavar Santhai</vt:lpstr>
      <vt:lpstr>Objectives</vt:lpstr>
      <vt:lpstr>Why Uzhavar Santhai?</vt:lpstr>
      <vt:lpstr>Facilities provided at Uzhavar Santhai (Farmer's Market) </vt:lpstr>
      <vt:lpstr>PowerPoint Presentation</vt:lpstr>
      <vt:lpstr>Tamil Nadu Budget 2021</vt:lpstr>
      <vt:lpstr>PowerPoint Presentation</vt:lpstr>
      <vt:lpstr>PowerPoint Presentation</vt:lpstr>
      <vt:lpstr>Performance assessment of Krishi Bhagya scheme in  North Eastern Karnataka region</vt:lpstr>
      <vt:lpstr>Table 1: Performance assessment of the respondents (component wise) of Krishi Bhagya scheme</vt:lpstr>
      <vt:lpstr>Table 2: Performance assessment of the respondents based on farm pond utilization component of Krishi Bhagya scheme</vt:lpstr>
      <vt:lpstr>Table 3: Performance assessment of the respondents based on Diesel Pumpset utilization component of Krishi Bhagya scheme</vt:lpstr>
      <vt:lpstr>Table 4: Performance assessment of the respondents based on Micro irrigation component of Krishi Bhagya scheme</vt:lpstr>
      <vt:lpstr>Table 5: Performance assessment of the respondents based on Protective cultivation component of Krishi Bhagya scheme</vt:lpstr>
      <vt:lpstr>Impact of Uzhavar Sandhai on livelihood  empowerment of farmers</vt:lpstr>
      <vt:lpstr>Table 1 : Distribution of respondents based on impact on purchasing power</vt:lpstr>
      <vt:lpstr>Table 2 : Distribution of respondents based on impact on investment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Flagship Schemes of South India states in Agriculture</dc:title>
  <dc:creator>chinni bharath</dc:creator>
  <cp:lastModifiedBy>chinni bharath</cp:lastModifiedBy>
  <cp:revision>52</cp:revision>
  <dcterms:created xsi:type="dcterms:W3CDTF">2022-07-07T04:30:43Z</dcterms:created>
  <dcterms:modified xsi:type="dcterms:W3CDTF">2022-07-22T07:18:58Z</dcterms:modified>
</cp:coreProperties>
</file>