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</p:sldMasterIdLst>
  <p:notesMasterIdLst>
    <p:notesMasterId r:id="rId5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22" r:id="rId33"/>
    <p:sldId id="323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21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ir0UBEUfeD2AFnxm3h8WUwURu1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70F7936-91AD-4329-B1E6-3F1C65CDDC3F}">
  <a:tblStyle styleId="{970F7936-91AD-4329-B1E6-3F1C65CDDC3F}" styleName="Table_0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68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7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263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7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9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body" idx="2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body"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8" name="Google Shape;18;p70"/>
          <p:cNvSpPr txBox="1">
            <a:spLocks noGrp="1"/>
          </p:cNvSpPr>
          <p:nvPr>
            <p:ph type="body" idx="2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7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1" name="Google Shape;5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7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7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ex201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uasbangalore.edu.in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.wikipedia.org/wiki/Computer-assisted_telephone_interviewin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B592F2-DB77-4087-BF8B-316E47F34048}"/>
              </a:ext>
            </a:extLst>
          </p:cNvPr>
          <p:cNvSpPr txBox="1"/>
          <p:nvPr/>
        </p:nvSpPr>
        <p:spPr>
          <a:xfrm>
            <a:off x="3466121" y="1729211"/>
            <a:ext cx="3053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Online Data collection and Interpretation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B592F2-DB77-4087-BF8B-316E47F34048}"/>
              </a:ext>
            </a:extLst>
          </p:cNvPr>
          <p:cNvSpPr txBox="1"/>
          <p:nvPr/>
        </p:nvSpPr>
        <p:spPr>
          <a:xfrm>
            <a:off x="4260777" y="4929611"/>
            <a:ext cx="4404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Dr. Ganesamoorthi, S.</a:t>
            </a:r>
          </a:p>
          <a:p>
            <a:pPr algn="ctr"/>
            <a:r>
              <a:rPr lang="en-US" sz="1600" b="1" dirty="0" smtClean="0"/>
              <a:t>Associate Professor of Agril. Extension,</a:t>
            </a:r>
          </a:p>
          <a:p>
            <a:pPr algn="ctr"/>
            <a:r>
              <a:rPr lang="en-US" sz="1600" b="1" dirty="0" smtClean="0"/>
              <a:t>College of Agriculture, GKVK, Bengaluru</a:t>
            </a:r>
          </a:p>
          <a:p>
            <a:pPr algn="ctr"/>
            <a:r>
              <a:rPr lang="en-US" sz="1600" b="1" dirty="0" smtClean="0">
                <a:hlinkClick r:id="rId3"/>
              </a:rPr>
              <a:t>aex201@gmail.com</a:t>
            </a:r>
            <a:r>
              <a:rPr lang="en-US" sz="1600" b="1" dirty="0" smtClean="0"/>
              <a:t> 9731876687</a:t>
            </a:r>
          </a:p>
          <a:p>
            <a:pPr algn="ctr"/>
            <a:r>
              <a:rPr lang="en-US" sz="1600" b="1" dirty="0" smtClean="0">
                <a:hlinkClick r:id="rId4"/>
              </a:rPr>
              <a:t>www.uasbangalore.edu.in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"/>
          <p:cNvSpPr txBox="1">
            <a:spLocks noGrp="1"/>
          </p:cNvSpPr>
          <p:nvPr>
            <p:ph type="body" idx="2"/>
          </p:nvPr>
        </p:nvSpPr>
        <p:spPr>
          <a:xfrm>
            <a:off x="1547664" y="0"/>
            <a:ext cx="759633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Char char="•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Other benefits of collecting 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 data over Paper based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  surveys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</a:pP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4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1.Photographs </a:t>
            </a:r>
            <a:r>
              <a:rPr lang="en-US" sz="4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/Videos</a:t>
            </a:r>
            <a:endParaRPr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</a:pPr>
            <a:endParaRPr sz="48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</a:pPr>
            <a:r>
              <a:rPr lang="en-US" sz="4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2.GIS&amp;GPS</a:t>
            </a:r>
            <a:endParaRPr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</a:pPr>
            <a:endParaRPr sz="4800" dirty="0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/>
              <a:t>Methods/Modes of E-Data</a:t>
            </a:r>
            <a:br>
              <a:rPr lang="en-US"/>
            </a:br>
            <a:r>
              <a:rPr lang="en-US"/>
              <a:t>Collection</a:t>
            </a:r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1"/>
          </p:nvPr>
        </p:nvSpPr>
        <p:spPr>
          <a:xfrm>
            <a:off x="1547664" y="1268760"/>
            <a:ext cx="7139136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None/>
            </a:pPr>
            <a:r>
              <a:rPr lang="en-US" sz="2800" dirty="0">
                <a:solidFill>
                  <a:srgbClr val="00B0F0"/>
                </a:solidFill>
              </a:rPr>
              <a:t>1.Computer administered survey (CASIC)</a:t>
            </a:r>
            <a:endParaRPr sz="2800" dirty="0">
              <a:solidFill>
                <a:srgbClr val="00B0F0"/>
              </a:solidFill>
            </a:endParaRPr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2"/>
          </p:nvPr>
        </p:nvSpPr>
        <p:spPr>
          <a:xfrm>
            <a:off x="2134072" y="1844824"/>
            <a:ext cx="6563072" cy="46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Computer-assisted survey information collection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 (</a:t>
            </a: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CASIC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) refers to a variety of 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survey modes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that were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enabled by the introduction of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omputer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administered surveys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represented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the real first use of computers in collecting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survey data.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When using a computer administered survey, a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 is written to administer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the questions and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collect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the answer as it is chosen by the respondent through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online/offline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>
            <a:spLocks noGrp="1"/>
          </p:cNvSpPr>
          <p:nvPr>
            <p:ph type="body" idx="2"/>
          </p:nvPr>
        </p:nvSpPr>
        <p:spPr>
          <a:xfrm>
            <a:off x="1547664" y="404734"/>
            <a:ext cx="7596336" cy="645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The </a:t>
            </a:r>
            <a:r>
              <a:rPr lang="en-US" sz="2800" b="1" dirty="0"/>
              <a:t>survey may be administered </a:t>
            </a:r>
            <a:r>
              <a:rPr lang="en-US" sz="2800" dirty="0"/>
              <a:t>in several ways</a:t>
            </a:r>
            <a:endParaRPr dirty="0"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AutoNum type="arabicPeriod"/>
            </a:pPr>
            <a:r>
              <a:rPr lang="en-US" sz="2800" dirty="0"/>
              <a:t> By gathering a group of people in a </a:t>
            </a: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0000FF"/>
                </a:solidFill>
              </a:rPr>
              <a:t>location </a:t>
            </a:r>
            <a:r>
              <a:rPr lang="en-US" sz="2800" dirty="0"/>
              <a:t>to answer the questions </a:t>
            </a:r>
            <a:r>
              <a:rPr lang="en-US" sz="2800" dirty="0">
                <a:solidFill>
                  <a:srgbClr val="0000FF"/>
                </a:solidFill>
              </a:rPr>
              <a:t>at the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>
                <a:solidFill>
                  <a:srgbClr val="0000FF"/>
                </a:solidFill>
              </a:rPr>
              <a:t>     computer.</a:t>
            </a:r>
            <a:endParaRPr dirty="0">
              <a:solidFill>
                <a:srgbClr val="0000FF"/>
              </a:solidFill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AutoNum type="arabicPeriod" startAt="2"/>
            </a:pPr>
            <a:r>
              <a:rPr lang="en-US" sz="2800" dirty="0"/>
              <a:t>The survey may be installed on the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0000FF"/>
                </a:solidFill>
              </a:rPr>
              <a:t>organization’s network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3.  The program may be </a:t>
            </a:r>
            <a:r>
              <a:rPr lang="en-US" sz="2800" dirty="0">
                <a:solidFill>
                  <a:srgbClr val="0000FF"/>
                </a:solidFill>
              </a:rPr>
              <a:t>saved on disk </a:t>
            </a:r>
            <a:r>
              <a:rPr lang="en-US" sz="2800" dirty="0"/>
              <a:t>so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 that each individual can just open a </a:t>
            </a: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 survey on their desktop and then return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 the disc        </a:t>
            </a:r>
            <a:endParaRPr sz="28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(Booth </a:t>
            </a:r>
            <a:r>
              <a:rPr lang="en-US" sz="2400" dirty="0" err="1"/>
              <a:t>Kewley</a:t>
            </a:r>
            <a:r>
              <a:rPr lang="en-US" sz="2400" dirty="0"/>
              <a:t>, Rosenfeld, and Edwards1993)</a:t>
            </a:r>
            <a:endParaRPr sz="24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5"/>
          <p:cNvPicPr preferRelativeResize="0"/>
          <p:nvPr/>
        </p:nvPicPr>
        <p:blipFill rotWithShape="1">
          <a:blip r:embed="rId3">
            <a:alphaModFix/>
          </a:blip>
          <a:srcRect b="16026"/>
          <a:stretch/>
        </p:blipFill>
        <p:spPr>
          <a:xfrm>
            <a:off x="6660232" y="4319364"/>
            <a:ext cx="2483768" cy="239573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5"/>
          <p:cNvSpPr/>
          <p:nvPr/>
        </p:nvSpPr>
        <p:spPr>
          <a:xfrm>
            <a:off x="1619672" y="1340768"/>
            <a:ext cx="7524328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CATI (Computer-assisted telephone</a:t>
            </a:r>
            <a:endParaRPr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interviewing)</a:t>
            </a:r>
            <a:endParaRPr sz="3200" b="1" u="sng" dirty="0">
              <a:solidFill>
                <a:srgbClr val="FF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It is the initial CASIC mode where a </a:t>
            </a:r>
            <a:endParaRPr sz="32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FF"/>
                </a:solidFill>
                <a:latin typeface="Malgun Gothic"/>
                <a:ea typeface="Malgun Gothic"/>
                <a:cs typeface="Malgun Gothic"/>
                <a:sym typeface="Malgun Gothic"/>
              </a:rPr>
              <a:t>remotely present interviewer</a:t>
            </a:r>
            <a:r>
              <a:rPr lang="en-US" sz="3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 </a:t>
            </a:r>
            <a:r>
              <a:rPr lang="en-US" sz="3200" b="1" dirty="0">
                <a:solidFill>
                  <a:srgbClr val="0000FF"/>
                </a:solidFill>
                <a:latin typeface="Malgun Gothic"/>
                <a:ea typeface="Malgun Gothic"/>
                <a:cs typeface="Malgun Gothic"/>
                <a:sym typeface="Malgun Gothic"/>
              </a:rPr>
              <a:t>calls </a:t>
            </a:r>
            <a:endParaRPr sz="3200" b="1" dirty="0">
              <a:solidFill>
                <a:srgbClr val="0000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FF"/>
                </a:solidFill>
                <a:latin typeface="Malgun Gothic"/>
                <a:ea typeface="Malgun Gothic"/>
                <a:cs typeface="Malgun Gothic"/>
                <a:sym typeface="Malgun Gothic"/>
              </a:rPr>
              <a:t>respondents </a:t>
            </a:r>
            <a:r>
              <a:rPr lang="en-US" sz="3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by phone and enters the answers into a computerized </a:t>
            </a:r>
            <a:endParaRPr sz="32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questionnaire.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body" idx="2"/>
          </p:nvPr>
        </p:nvSpPr>
        <p:spPr>
          <a:xfrm>
            <a:off x="1187623" y="0"/>
            <a:ext cx="7956377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b="1" dirty="0">
                <a:solidFill>
                  <a:srgbClr val="00B0F0"/>
                </a:solidFill>
              </a:rPr>
              <a:t>CATI  function in the following manner</a:t>
            </a:r>
            <a:r>
              <a:rPr lang="en-US" dirty="0">
                <a:solidFill>
                  <a:srgbClr val="00B0F0"/>
                </a:solidFill>
              </a:rPr>
              <a:t>:</a:t>
            </a:r>
            <a:endParaRPr dirty="0">
              <a:solidFill>
                <a:srgbClr val="00B0F0"/>
              </a:solidFill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Noto Sans Symbols"/>
              <a:buChar char="⮚"/>
            </a:pPr>
            <a:r>
              <a:rPr lang="en-US" sz="2800" dirty="0"/>
              <a:t>A computerized questionnaire is </a:t>
            </a: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administered to respondents over the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telephone.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Noto Sans Symbols"/>
              <a:buChar char="⮚"/>
            </a:pPr>
            <a:r>
              <a:rPr lang="en-US" sz="2800" dirty="0"/>
              <a:t>The interviewer </a:t>
            </a:r>
            <a:r>
              <a:rPr lang="en-US" sz="2800" dirty="0">
                <a:solidFill>
                  <a:srgbClr val="0000FF"/>
                </a:solidFill>
              </a:rPr>
              <a:t>sits in front </a:t>
            </a:r>
            <a:r>
              <a:rPr lang="en-US" sz="2800" dirty="0"/>
              <a:t>of a computer screen.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Noto Sans Symbols"/>
              <a:buChar char="⮚"/>
            </a:pPr>
            <a:r>
              <a:rPr lang="en-US" sz="2800" dirty="0"/>
              <a:t>Upon command, the </a:t>
            </a:r>
            <a:r>
              <a:rPr lang="en-US" sz="2800" dirty="0">
                <a:solidFill>
                  <a:srgbClr val="0000FF"/>
                </a:solidFill>
              </a:rPr>
              <a:t>computer dials </a:t>
            </a:r>
            <a:r>
              <a:rPr lang="en-US" sz="2800" dirty="0"/>
              <a:t>the </a:t>
            </a: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 telephone number to be called.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Noto Sans Symbols"/>
              <a:buChar char="⮚"/>
            </a:pPr>
            <a:r>
              <a:rPr lang="en-US" sz="2800" dirty="0"/>
              <a:t>When contact is made, the interviewer read the questions posed on the computer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screen and </a:t>
            </a:r>
            <a:r>
              <a:rPr lang="en-US" sz="2800" dirty="0">
                <a:solidFill>
                  <a:srgbClr val="0000FF"/>
                </a:solidFill>
              </a:rPr>
              <a:t>records the respondent's answer         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 directly into the computer</a:t>
            </a:r>
            <a:r>
              <a:rPr lang="en-US" sz="1800" dirty="0"/>
              <a:t>.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sz="1800" dirty="0"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>
            <a:spLocks noGrp="1"/>
          </p:cNvSpPr>
          <p:nvPr>
            <p:ph type="body" idx="2"/>
          </p:nvPr>
        </p:nvSpPr>
        <p:spPr>
          <a:xfrm>
            <a:off x="1397762" y="104931"/>
            <a:ext cx="75963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>
                <a:solidFill>
                  <a:srgbClr val="0000FF"/>
                </a:solidFill>
              </a:rPr>
              <a:t>Intermediate and update reports </a:t>
            </a:r>
            <a:r>
              <a:rPr lang="en-US" sz="2400" dirty="0"/>
              <a:t>can be  compiled    instantaneously, as the data are  being collected.</a:t>
            </a:r>
            <a:endParaRPr sz="2400" dirty="0"/>
          </a:p>
          <a:p>
            <a:pPr marL="285750" lvl="0" indent="-28575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CATI software has </a:t>
            </a:r>
            <a:r>
              <a:rPr lang="en-US" sz="2400" dirty="0">
                <a:solidFill>
                  <a:srgbClr val="0000FF"/>
                </a:solidFill>
              </a:rPr>
              <a:t>built-in logic</a:t>
            </a:r>
            <a:r>
              <a:rPr lang="en-US" sz="2400" dirty="0"/>
              <a:t>, which also </a:t>
            </a:r>
            <a:endParaRPr sz="2400" dirty="0"/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   enhances data accuracy.</a:t>
            </a:r>
            <a:endParaRPr sz="2400" dirty="0"/>
          </a:p>
          <a:p>
            <a:pPr marL="285750" lvl="0" indent="-28575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 software has </a:t>
            </a:r>
            <a:r>
              <a:rPr lang="en-US" sz="2400" dirty="0">
                <a:solidFill>
                  <a:srgbClr val="0000FF"/>
                </a:solidFill>
              </a:rPr>
              <a:t>built-in branching logic</a:t>
            </a:r>
            <a:r>
              <a:rPr lang="en-US" sz="2400" dirty="0"/>
              <a:t>, which </a:t>
            </a:r>
            <a:r>
              <a:rPr lang="en-US" sz="2400" dirty="0">
                <a:solidFill>
                  <a:srgbClr val="0000FF"/>
                </a:solidFill>
              </a:rPr>
              <a:t>will skip questions </a:t>
            </a:r>
            <a:r>
              <a:rPr lang="en-US" sz="2400" dirty="0"/>
              <a:t>that are not applicable or will probe for more detail when warranted.</a:t>
            </a:r>
            <a:endParaRPr sz="2400" dirty="0"/>
          </a:p>
          <a:p>
            <a:pPr marL="285750" lvl="0" indent="-28575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>
                <a:solidFill>
                  <a:srgbClr val="0000FF"/>
                </a:solidFill>
              </a:rPr>
              <a:t>Automated dialers </a:t>
            </a:r>
            <a:r>
              <a:rPr lang="en-US" sz="2400" dirty="0"/>
              <a:t>are usually deployed to lower the waiting time for the interviewer, as well as to record the interview for quality purposes.</a:t>
            </a:r>
            <a:endParaRPr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1610744" y="0"/>
            <a:ext cx="7524328" cy="147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</a:pPr>
            <a:r>
              <a:rPr lang="en-US" sz="2800" b="0">
                <a:solidFill>
                  <a:srgbClr val="00B0F0"/>
                </a:solidFill>
              </a:rPr>
              <a:t>2.Computer-assisted personal interviewing</a:t>
            </a:r>
            <a:br>
              <a:rPr lang="en-US" sz="2800" b="0">
                <a:solidFill>
                  <a:srgbClr val="00B0F0"/>
                </a:solidFill>
              </a:rPr>
            </a:br>
            <a:r>
              <a:rPr lang="en-US" sz="2800" b="0">
                <a:solidFill>
                  <a:srgbClr val="00B0F0"/>
                </a:solidFill>
              </a:rPr>
              <a:t>(CAPI)</a:t>
            </a:r>
            <a:br>
              <a:rPr lang="en-US" sz="2800" b="0">
                <a:solidFill>
                  <a:srgbClr val="00B0F0"/>
                </a:solidFill>
              </a:rPr>
            </a:br>
            <a:endParaRPr sz="2800">
              <a:solidFill>
                <a:srgbClr val="00B0F0"/>
              </a:solidFill>
            </a:endParaRPr>
          </a:p>
        </p:txBody>
      </p:sp>
      <p:sp>
        <p:nvSpPr>
          <p:cNvPr id="204" name="Google Shape;204;p18"/>
          <p:cNvSpPr txBox="1">
            <a:spLocks noGrp="1"/>
          </p:cNvSpPr>
          <p:nvPr>
            <p:ph type="body" idx="2"/>
          </p:nvPr>
        </p:nvSpPr>
        <p:spPr>
          <a:xfrm>
            <a:off x="1547664" y="1340768"/>
            <a:ext cx="7596336" cy="465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IT was enabled by the introduction of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 </a:t>
            </a:r>
            <a:r>
              <a:rPr lang="en-US" sz="2800" b="1" dirty="0">
                <a:solidFill>
                  <a:srgbClr val="0000FF"/>
                </a:solidFill>
              </a:rPr>
              <a:t>portable computers</a:t>
            </a:r>
            <a:r>
              <a:rPr lang="en-US" sz="2800" dirty="0"/>
              <a:t> where a</a:t>
            </a:r>
            <a:r>
              <a:rPr lang="en-US" sz="2800" dirty="0">
                <a:solidFill>
                  <a:srgbClr val="0000FF"/>
                </a:solidFill>
              </a:rPr>
              <a:t> </a:t>
            </a:r>
            <a:r>
              <a:rPr lang="en-US" sz="2800" b="1" dirty="0">
                <a:solidFill>
                  <a:srgbClr val="0000FF"/>
                </a:solidFill>
              </a:rPr>
              <a:t>physically </a:t>
            </a:r>
            <a:endParaRPr sz="2800"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b="1" dirty="0">
                <a:solidFill>
                  <a:srgbClr val="0000FF"/>
                </a:solidFill>
              </a:rPr>
              <a:t>present interviewer</a:t>
            </a:r>
            <a:r>
              <a:rPr lang="en-US" sz="2800" dirty="0"/>
              <a:t> brings the computer with the questionnaire to the respondent </a:t>
            </a:r>
            <a:endParaRPr sz="2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/>
              <a:t>and enters the answers into it.</a:t>
            </a:r>
            <a:endParaRPr sz="2800" dirty="0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 b="0"/>
              <a:t>Characteristics of this interviewing </a:t>
            </a:r>
            <a:br>
              <a:rPr lang="en-US" sz="3600" b="0"/>
            </a:br>
            <a:r>
              <a:rPr lang="en-US" sz="3600" b="0"/>
              <a:t>technique are</a:t>
            </a:r>
            <a:endParaRPr sz="3600"/>
          </a:p>
        </p:txBody>
      </p:sp>
      <p:sp>
        <p:nvSpPr>
          <p:cNvPr id="210" name="Google Shape;210;p19"/>
          <p:cNvSpPr txBox="1">
            <a:spLocks noGrp="1"/>
          </p:cNvSpPr>
          <p:nvPr>
            <p:ph type="body" idx="2"/>
          </p:nvPr>
        </p:nvSpPr>
        <p:spPr>
          <a:xfrm>
            <a:off x="1619672" y="1124744"/>
            <a:ext cx="7344816" cy="54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Either the </a:t>
            </a:r>
            <a:r>
              <a:rPr lang="en-US" sz="2000" dirty="0">
                <a:solidFill>
                  <a:srgbClr val="0000FF"/>
                </a:solidFill>
              </a:rPr>
              <a:t>respondent or an interviewer operates </a:t>
            </a:r>
            <a:r>
              <a:rPr lang="en-US" sz="2000" dirty="0"/>
              <a:t>a </a:t>
            </a:r>
            <a:endParaRPr sz="20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   device (this could be a laptop, a tablet or a smartphone)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   and answers a questionnaire.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The questionnaire is an application that takes the </a:t>
            </a:r>
            <a:endParaRPr sz="20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   respondent through a set of questions using a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   pre-designed route based on answers given by the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   respondent.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>
                <a:solidFill>
                  <a:srgbClr val="0000FF"/>
                </a:solidFill>
              </a:rPr>
              <a:t>Help screens and error messages </a:t>
            </a:r>
            <a:r>
              <a:rPr lang="en-US" sz="2000" dirty="0"/>
              <a:t>are provided.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>
                <a:solidFill>
                  <a:srgbClr val="0000FF"/>
                </a:solidFill>
              </a:rPr>
              <a:t>Colorful screens </a:t>
            </a:r>
            <a:r>
              <a:rPr lang="en-US" sz="2000" dirty="0"/>
              <a:t>and on and off-screen stimuli can add </a:t>
            </a:r>
            <a:endParaRPr sz="20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to the respondent's </a:t>
            </a:r>
            <a:r>
              <a:rPr lang="en-US" sz="2000" dirty="0">
                <a:solidFill>
                  <a:srgbClr val="0000FF"/>
                </a:solidFill>
              </a:rPr>
              <a:t>interest and involvement </a:t>
            </a:r>
            <a:r>
              <a:rPr lang="en-US" sz="2000" dirty="0"/>
              <a:t>in the task.</a:t>
            </a:r>
            <a:endParaRPr sz="2000"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00B0F0"/>
                </a:solidFill>
              </a:rPr>
              <a:t>Advantages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216" name="Google Shape;216;p20"/>
          <p:cNvSpPr txBox="1">
            <a:spLocks noGrp="1"/>
          </p:cNvSpPr>
          <p:nvPr>
            <p:ph type="body" idx="2"/>
          </p:nvPr>
        </p:nvSpPr>
        <p:spPr>
          <a:xfrm>
            <a:off x="1619672" y="1340768"/>
            <a:ext cx="7524328" cy="551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0000FF"/>
                </a:solidFill>
              </a:rPr>
              <a:t>face-to-face setting </a:t>
            </a:r>
            <a:r>
              <a:rPr lang="en-US" sz="2000" dirty="0"/>
              <a:t>allows the interviewer to capture verbal and non-verbal feedback.</a:t>
            </a:r>
            <a:endParaRPr dirty="0"/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Modern devices can </a:t>
            </a:r>
            <a:r>
              <a:rPr lang="en-US" sz="2000" dirty="0">
                <a:solidFill>
                  <a:srgbClr val="0000FF"/>
                </a:solidFill>
              </a:rPr>
              <a:t>record audio feedback </a:t>
            </a:r>
            <a:r>
              <a:rPr lang="en-US" sz="2000" dirty="0"/>
              <a:t>from </a:t>
            </a:r>
            <a:endParaRPr sz="20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>    respondent.</a:t>
            </a:r>
            <a:endParaRPr dirty="0"/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Track </a:t>
            </a:r>
            <a:r>
              <a:rPr lang="en-US" sz="2000" dirty="0">
                <a:solidFill>
                  <a:srgbClr val="0000FF"/>
                </a:solidFill>
              </a:rPr>
              <a:t>GPS location and allows pictures </a:t>
            </a:r>
            <a:r>
              <a:rPr lang="en-US" sz="2000" dirty="0"/>
              <a:t>to be taken of the interview, thus adding to the quality of the data.</a:t>
            </a:r>
            <a:endParaRPr dirty="0"/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The presence of an interviewer helps when probing for   </a:t>
            </a:r>
            <a:r>
              <a:rPr lang="en-US" sz="2000" dirty="0">
                <a:solidFill>
                  <a:srgbClr val="0000FF"/>
                </a:solidFill>
              </a:rPr>
              <a:t>spontaneous awareness of certain topics</a:t>
            </a:r>
            <a:r>
              <a:rPr lang="en-US" sz="2000" dirty="0"/>
              <a:t>.</a:t>
            </a:r>
            <a:endParaRPr dirty="0"/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The interviewer can verify that the respondent answering the questions is the person that needs to be interviewed.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sz="2000" dirty="0"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>
                <a:solidFill>
                  <a:srgbClr val="00B0F0"/>
                </a:solidFill>
              </a:rPr>
              <a:t>Disadvantages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22" name="Google Shape;222;p21"/>
          <p:cNvSpPr txBox="1">
            <a:spLocks noGrp="1"/>
          </p:cNvSpPr>
          <p:nvPr>
            <p:ph type="body" idx="2"/>
          </p:nvPr>
        </p:nvSpPr>
        <p:spPr>
          <a:xfrm>
            <a:off x="1619672" y="1628800"/>
            <a:ext cx="7344816" cy="5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It is a relatively </a:t>
            </a:r>
            <a:r>
              <a:rPr lang="en-US" sz="2000" dirty="0">
                <a:solidFill>
                  <a:srgbClr val="0000FF"/>
                </a:solidFill>
              </a:rPr>
              <a:t>expensive means </a:t>
            </a:r>
            <a:r>
              <a:rPr lang="en-US" sz="2000" dirty="0"/>
              <a:t>of interviewing.</a:t>
            </a:r>
            <a:endParaRPr dirty="0"/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 dirty="0"/>
          </a:p>
          <a:p>
            <a:pPr marL="285750" lvl="0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 dirty="0"/>
              <a:t>In comparison to web interviewing it can be more </a:t>
            </a:r>
            <a:r>
              <a:rPr lang="en-US" sz="2000" dirty="0">
                <a:solidFill>
                  <a:srgbClr val="0000FF"/>
                </a:solidFill>
              </a:rPr>
              <a:t>time consuming to gather data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2"/>
          </p:nvPr>
        </p:nvSpPr>
        <p:spPr>
          <a:xfrm>
            <a:off x="467544" y="1340768"/>
            <a:ext cx="5184576" cy="525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Meaning of E-Data collection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Method/Types of Online-Data collection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Advantages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Disadvantages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Researchers used E-data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Articles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Research papers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Reference</a:t>
            </a:r>
            <a:endParaRPr dirty="0"/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587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 l="3880" t="5705" r="-3880" b="27485"/>
          <a:stretch/>
        </p:blipFill>
        <p:spPr>
          <a:xfrm flipH="1">
            <a:off x="5725275" y="2772125"/>
            <a:ext cx="3024350" cy="365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>
            <a:spLocks noGrp="1"/>
          </p:cNvSpPr>
          <p:nvPr>
            <p:ph type="title"/>
          </p:nvPr>
        </p:nvSpPr>
        <p:spPr>
          <a:xfrm>
            <a:off x="1619672" y="224853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</a:pPr>
            <a:r>
              <a:rPr lang="en-US" sz="3200" b="0" dirty="0">
                <a:solidFill>
                  <a:srgbClr val="00B0F0"/>
                </a:solidFill>
              </a:rPr>
              <a:t>3.Computer-Assisted Self Interviewing (CASI)</a:t>
            </a:r>
            <a:br>
              <a:rPr lang="en-US" sz="3200" b="0" dirty="0">
                <a:solidFill>
                  <a:srgbClr val="00B0F0"/>
                </a:solidFill>
              </a:rPr>
            </a:br>
            <a:endParaRPr sz="3200" dirty="0">
              <a:solidFill>
                <a:srgbClr val="00B0F0"/>
              </a:solidFill>
            </a:endParaRPr>
          </a:p>
        </p:txBody>
      </p:sp>
      <p:sp>
        <p:nvSpPr>
          <p:cNvPr id="228" name="Google Shape;228;p22"/>
          <p:cNvSpPr txBox="1">
            <a:spLocks noGrp="1"/>
          </p:cNvSpPr>
          <p:nvPr>
            <p:ph type="body" idx="2"/>
          </p:nvPr>
        </p:nvSpPr>
        <p:spPr>
          <a:xfrm>
            <a:off x="1547664" y="1768838"/>
            <a:ext cx="7596336" cy="508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>
                <a:solidFill>
                  <a:srgbClr val="0000FF"/>
                </a:solidFill>
              </a:rPr>
              <a:t>Interviewer Is absent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There are two kinds of computer-assisted self interviewing: </a:t>
            </a:r>
            <a:r>
              <a:rPr lang="en-US" sz="2400" dirty="0">
                <a:solidFill>
                  <a:srgbClr val="0000FF"/>
                </a:solidFill>
              </a:rPr>
              <a:t>a "video-CASI" and  an "audio-CASI".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Both types of computer-assisted self interviewing might have a big advantage over personal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interviewing, because </a:t>
            </a:r>
            <a:r>
              <a:rPr lang="en-US" sz="2400" dirty="0">
                <a:solidFill>
                  <a:srgbClr val="0000FF"/>
                </a:solidFill>
              </a:rPr>
              <a:t>subjects could be more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solidFill>
                  <a:srgbClr val="0000FF"/>
                </a:solidFill>
              </a:rPr>
              <a:t>inclined to answer sensitive questions</a:t>
            </a:r>
            <a:r>
              <a:rPr lang="en-US" sz="2400" dirty="0"/>
              <a:t>. The reason for this is that they feel that a CASI is more </a:t>
            </a:r>
            <a:r>
              <a:rPr lang="en-US" sz="2400" dirty="0">
                <a:solidFill>
                  <a:srgbClr val="0000FF"/>
                </a:solidFill>
              </a:rPr>
              <a:t>private</a:t>
            </a:r>
            <a:r>
              <a:rPr lang="en-US" sz="2400" dirty="0"/>
              <a:t> due to the absence of an interviewer.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00B0F0"/>
                </a:solidFill>
              </a:rPr>
              <a:t>Audio-CASI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234" name="Google Shape;234;p23"/>
          <p:cNvSpPr txBox="1">
            <a:spLocks noGrp="1"/>
          </p:cNvSpPr>
          <p:nvPr>
            <p:ph type="body" idx="2"/>
          </p:nvPr>
        </p:nvSpPr>
        <p:spPr>
          <a:xfrm>
            <a:off x="1619672" y="1052736"/>
            <a:ext cx="7344816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It allows researcher to enter their questions,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without the respondent being able to see. Here, the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respondent listens to the questions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being     asked through headphones, rather than reading  them on screen. This is the most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“private”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mode and is used in surveys that contain questions of a more sensitive nature. 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EX-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Watsapp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voice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message,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Audio messages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dirty="0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00B0F0"/>
                </a:solidFill>
              </a:rPr>
              <a:t>Advantages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240" name="Google Shape;240;p24"/>
          <p:cNvSpPr txBox="1">
            <a:spLocks noGrp="1"/>
          </p:cNvSpPr>
          <p:nvPr>
            <p:ph type="body" idx="2"/>
          </p:nvPr>
        </p:nvSpPr>
        <p:spPr>
          <a:xfrm>
            <a:off x="1691680" y="1124744"/>
            <a:ext cx="7344816" cy="501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There is </a:t>
            </a:r>
            <a:r>
              <a:rPr lang="en-US" sz="2400" dirty="0">
                <a:solidFill>
                  <a:srgbClr val="0000FF"/>
                </a:solidFill>
              </a:rPr>
              <a:t>no need to recruit or pay </a:t>
            </a:r>
            <a:r>
              <a:rPr lang="en-US" sz="2400" dirty="0"/>
              <a:t>interviewers.</a:t>
            </a:r>
            <a:endParaRPr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 Respondents are able to </a:t>
            </a:r>
            <a:r>
              <a:rPr lang="en-US" sz="2400" dirty="0">
                <a:solidFill>
                  <a:srgbClr val="0000FF"/>
                </a:solidFill>
              </a:rPr>
              <a:t>fill in the </a:t>
            </a:r>
            <a:r>
              <a:rPr lang="en-US" sz="2400" dirty="0" smtClean="0">
                <a:solidFill>
                  <a:srgbClr val="0000FF"/>
                </a:solidFill>
              </a:rPr>
              <a:t>questionnaires </a:t>
            </a:r>
            <a:r>
              <a:rPr lang="en-US" sz="2400" dirty="0">
                <a:solidFill>
                  <a:srgbClr val="0000FF"/>
                </a:solidFill>
              </a:rPr>
              <a:t>themselves</a:t>
            </a:r>
            <a:r>
              <a:rPr lang="en-US" sz="2400" dirty="0"/>
              <a:t>.</a:t>
            </a:r>
            <a:endParaRPr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 program can be placed on a </a:t>
            </a:r>
            <a:r>
              <a:rPr lang="en-US" sz="2400" dirty="0">
                <a:solidFill>
                  <a:srgbClr val="0000FF"/>
                </a:solidFill>
              </a:rPr>
              <a:t>web site, </a:t>
            </a:r>
            <a:endParaRPr sz="24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   potentially attracting a </a:t>
            </a:r>
            <a:r>
              <a:rPr lang="en-US" sz="2400" dirty="0">
                <a:solidFill>
                  <a:srgbClr val="0000FF"/>
                </a:solidFill>
              </a:rPr>
              <a:t>worldwide audience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Disadvantages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46" name="Google Shape;246;p25"/>
          <p:cNvSpPr txBox="1">
            <a:spLocks noGrp="1"/>
          </p:cNvSpPr>
          <p:nvPr>
            <p:ph type="body" idx="2"/>
          </p:nvPr>
        </p:nvSpPr>
        <p:spPr>
          <a:xfrm>
            <a:off x="1547664" y="1340768"/>
            <a:ext cx="7596336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 survey is likely to attract only respondents who are "</a:t>
            </a:r>
            <a:r>
              <a:rPr lang="en-US" sz="2400" dirty="0">
                <a:solidFill>
                  <a:srgbClr val="0000FF"/>
                </a:solidFill>
              </a:rPr>
              <a:t>computer savvy</a:t>
            </a:r>
            <a:r>
              <a:rPr lang="en-US" sz="2400" dirty="0"/>
              <a:t>", thus introducing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   potential bias to the survey.</a:t>
            </a:r>
            <a:endParaRPr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 survey can </a:t>
            </a:r>
            <a:r>
              <a:rPr lang="en-US" sz="2400" dirty="0">
                <a:solidFill>
                  <a:srgbClr val="0000FF"/>
                </a:solidFill>
              </a:rPr>
              <a:t>miss feedback and clarification/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solidFill>
                  <a:srgbClr val="0000FF"/>
                </a:solidFill>
              </a:rPr>
              <a:t>  quality control </a:t>
            </a:r>
            <a:r>
              <a:rPr lang="en-US" sz="2400" dirty="0"/>
              <a:t>that a personal interviewer could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  provide.</a:t>
            </a: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Video-CASI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2" name="Google Shape;252;p26"/>
          <p:cNvSpPr txBox="1">
            <a:spLocks noGrp="1"/>
          </p:cNvSpPr>
          <p:nvPr>
            <p:ph type="body" idx="2"/>
          </p:nvPr>
        </p:nvSpPr>
        <p:spPr>
          <a:xfrm>
            <a:off x="1547664" y="1988840"/>
            <a:ext cx="7488832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It is similar to CATI but the communication between a </a:t>
            </a:r>
            <a:r>
              <a:rPr lang="en-US" sz="2400" b="1" dirty="0"/>
              <a:t>remotely present interviewer</a:t>
            </a:r>
            <a:r>
              <a:rPr lang="en-US" sz="2400" dirty="0"/>
              <a:t> and the 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respondent is </a:t>
            </a:r>
            <a:r>
              <a:rPr lang="en-US" sz="2400" dirty="0">
                <a:solidFill>
                  <a:srgbClr val="0000FF"/>
                </a:solidFill>
              </a:rPr>
              <a:t>established via video chat</a:t>
            </a:r>
            <a:r>
              <a:rPr lang="en-US" sz="2400" dirty="0" smtClean="0"/>
              <a:t>.</a:t>
            </a: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 smtClean="0"/>
              <a:t>Video Banking/Shopping orders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 b="0" dirty="0">
                <a:solidFill>
                  <a:srgbClr val="FF0000"/>
                </a:solidFill>
              </a:rPr>
              <a:t> 4.Disc by mail</a:t>
            </a:r>
            <a:endParaRPr b="0" dirty="0">
              <a:solidFill>
                <a:srgbClr val="FF0000"/>
              </a:solidFill>
            </a:endParaRPr>
          </a:p>
        </p:txBody>
      </p:sp>
      <p:sp>
        <p:nvSpPr>
          <p:cNvPr id="258" name="Google Shape;258;p27"/>
          <p:cNvSpPr txBox="1">
            <a:spLocks noGrp="1"/>
          </p:cNvSpPr>
          <p:nvPr>
            <p:ph type="body" idx="2"/>
          </p:nvPr>
        </p:nvSpPr>
        <p:spPr>
          <a:xfrm>
            <a:off x="1619672" y="1124744"/>
            <a:ext cx="7524328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Noto Sans Symbols"/>
              <a:buChar char="⮚"/>
            </a:pPr>
            <a:r>
              <a:rPr lang="en-US" sz="3200" dirty="0"/>
              <a:t>It includes a </a:t>
            </a:r>
            <a:r>
              <a:rPr lang="en-US" sz="3200" dirty="0">
                <a:solidFill>
                  <a:srgbClr val="0000FF"/>
                </a:solidFill>
              </a:rPr>
              <a:t>floppy or optical disk </a:t>
            </a:r>
            <a:endParaRPr sz="32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</a:pPr>
            <a:r>
              <a:rPr lang="en-US" sz="3200" dirty="0"/>
              <a:t>   that is sent to the respondent. </a:t>
            </a:r>
            <a:endParaRPr sz="3200" dirty="0"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Noto Sans Symbols"/>
              <a:buChar char="⮚"/>
            </a:pPr>
            <a:r>
              <a:rPr lang="en-US" sz="3200" dirty="0"/>
              <a:t>The </a:t>
            </a:r>
            <a:r>
              <a:rPr lang="en-US" sz="3200" b="1" dirty="0"/>
              <a:t>interviewer is not present</a:t>
            </a:r>
            <a:r>
              <a:rPr lang="en-US" sz="3200" dirty="0"/>
              <a:t>.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>
                <a:solidFill>
                  <a:srgbClr val="00B0F0"/>
                </a:solidFill>
              </a:rPr>
              <a:t>5.Touch Tone Data Entry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2"/>
          </p:nvPr>
        </p:nvSpPr>
        <p:spPr>
          <a:xfrm>
            <a:off x="1619672" y="1556792"/>
            <a:ext cx="7344816" cy="518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It means that the respondent enters the 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   answers by the appropriate </a:t>
            </a:r>
            <a:r>
              <a:rPr lang="en-US" sz="2400" dirty="0">
                <a:solidFill>
                  <a:srgbClr val="0000FF"/>
                </a:solidFill>
              </a:rPr>
              <a:t>numeric keys on a </a:t>
            </a:r>
            <a:endParaRPr sz="24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solidFill>
                  <a:srgbClr val="0000FF"/>
                </a:solidFill>
              </a:rPr>
              <a:t>  telephone</a:t>
            </a:r>
            <a:r>
              <a:rPr lang="en-US" sz="2400" dirty="0"/>
              <a:t> handset or device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 </a:t>
            </a:r>
            <a:r>
              <a:rPr lang="en-US" sz="2400" b="1" dirty="0"/>
              <a:t>interviewer is not present</a:t>
            </a:r>
            <a:r>
              <a:rPr lang="en-US" sz="2400" dirty="0"/>
              <a:t>.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1593976" y="260648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>
                <a:solidFill>
                  <a:srgbClr val="00B0F0"/>
                </a:solidFill>
              </a:rPr>
              <a:t>6.Interactive voice response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(IVR)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70" name="Google Shape;270;p29"/>
          <p:cNvSpPr txBox="1">
            <a:spLocks noGrp="1"/>
          </p:cNvSpPr>
          <p:nvPr>
            <p:ph type="body" idx="2"/>
          </p:nvPr>
        </p:nvSpPr>
        <p:spPr>
          <a:xfrm>
            <a:off x="1475656" y="1628800"/>
            <a:ext cx="7668344" cy="436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It includes a wide range of approaches for voice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communication with a computer using the phone. Modern speech recognition enabled IVR systems 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allow the </a:t>
            </a:r>
            <a:r>
              <a:rPr lang="en-US" sz="2400" dirty="0">
                <a:solidFill>
                  <a:srgbClr val="0000FF"/>
                </a:solidFill>
              </a:rPr>
              <a:t>respondent to provide complex answers</a:t>
            </a:r>
            <a:r>
              <a:rPr lang="en-US" sz="2400" dirty="0"/>
              <a:t> 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through the telephone that are automatically 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recorded as text. </a:t>
            </a:r>
            <a:endParaRPr sz="2400"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 </a:t>
            </a:r>
            <a:r>
              <a:rPr lang="en-US" sz="2400" b="1" dirty="0"/>
              <a:t>interviewer is not present</a:t>
            </a:r>
            <a:r>
              <a:rPr lang="en-US" sz="2400" dirty="0"/>
              <a:t>.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>
                <a:solidFill>
                  <a:srgbClr val="00B0F0"/>
                </a:solidFill>
              </a:rPr>
              <a:t>7.Internet Surveys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76" name="Google Shape;276;p30"/>
          <p:cNvSpPr txBox="1">
            <a:spLocks noGrp="1"/>
          </p:cNvSpPr>
          <p:nvPr>
            <p:ph type="body" idx="2"/>
          </p:nvPr>
        </p:nvSpPr>
        <p:spPr>
          <a:xfrm>
            <a:off x="1547664" y="1988840"/>
            <a:ext cx="7488832" cy="47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It include a </a:t>
            </a:r>
            <a:r>
              <a:rPr lang="en-US" sz="2400" dirty="0">
                <a:solidFill>
                  <a:srgbClr val="0000FF"/>
                </a:solidFill>
              </a:rPr>
              <a:t>variety of survey modes </a:t>
            </a:r>
            <a:r>
              <a:rPr lang="en-US" sz="2400" dirty="0"/>
              <a:t>(e.g. mail, </a:t>
            </a: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/>
              <a:t>web) where the most widely used are web survey.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 </a:t>
            </a:r>
            <a:r>
              <a:rPr lang="en-US" sz="2400" b="1" dirty="0"/>
              <a:t>interviewer is not present</a:t>
            </a:r>
            <a:r>
              <a:rPr lang="en-US" sz="2400" dirty="0"/>
              <a:t>.</a:t>
            </a:r>
            <a:endParaRPr sz="2400"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>
                <a:solidFill>
                  <a:srgbClr val="00B0F0"/>
                </a:solidFill>
              </a:rPr>
              <a:t>8.Virtual Interview survey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82" name="Google Shape;282;p31"/>
          <p:cNvSpPr txBox="1">
            <a:spLocks noGrp="1"/>
          </p:cNvSpPr>
          <p:nvPr>
            <p:ph type="body" idx="2"/>
          </p:nvPr>
        </p:nvSpPr>
        <p:spPr>
          <a:xfrm>
            <a:off x="1619672" y="1196752"/>
            <a:ext cx="7416824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These are usually carried out via the Internet</a:t>
            </a:r>
            <a:endParaRPr dirty="0"/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where some kind of </a:t>
            </a:r>
            <a:r>
              <a:rPr lang="en-US" sz="2400" b="1" dirty="0"/>
              <a:t>virtual </a:t>
            </a:r>
            <a:r>
              <a:rPr lang="en-US" sz="2400" b="1" dirty="0" smtClean="0"/>
              <a:t>interviewer</a:t>
            </a:r>
          </a:p>
          <a:p>
            <a:pPr marL="742950" lvl="1" indent="-285750">
              <a:spcBef>
                <a:spcPts val="480"/>
              </a:spcBef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1800" b="1" dirty="0" smtClean="0">
                <a:solidFill>
                  <a:srgbClr val="0000FF"/>
                </a:solidFill>
              </a:rPr>
              <a:t>(SBI-Ask </a:t>
            </a:r>
            <a:r>
              <a:rPr lang="en-US" sz="1800" b="1" dirty="0" err="1" smtClean="0">
                <a:solidFill>
                  <a:srgbClr val="0000FF"/>
                </a:solidFill>
              </a:rPr>
              <a:t>Ila</a:t>
            </a:r>
            <a:r>
              <a:rPr lang="en-US" sz="1800" b="1" dirty="0" smtClean="0">
                <a:solidFill>
                  <a:srgbClr val="0000FF"/>
                </a:solidFill>
              </a:rPr>
              <a:t>)</a:t>
            </a:r>
            <a:endParaRPr sz="12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b="1" dirty="0"/>
              <a:t> </a:t>
            </a:r>
            <a:r>
              <a:rPr lang="en-US" sz="2400" dirty="0"/>
              <a:t> introduces the questions to the respondent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Future technological developments will enable increased virtualization and interviewers will   probably become completely computerized    virtual characters.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/>
              <a:t>The </a:t>
            </a:r>
            <a:r>
              <a:rPr lang="en-US" sz="2400" b="1" dirty="0"/>
              <a:t>interviewer is not present.</a:t>
            </a: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/>
              <a:t> Introduction</a:t>
            </a: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What is Online Data collection?</a:t>
            </a:r>
            <a:endParaRPr sz="2800" b="1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2636912"/>
            <a:ext cx="6822107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00B0F0"/>
                </a:solidFill>
              </a:rPr>
              <a:t>9. Computer-assisted web interviewing</a:t>
            </a:r>
            <a:br>
              <a:rPr lang="en-US" sz="2800">
                <a:solidFill>
                  <a:srgbClr val="00B0F0"/>
                </a:solidFill>
              </a:rPr>
            </a:br>
            <a:endParaRPr sz="2800">
              <a:solidFill>
                <a:srgbClr val="00B0F0"/>
              </a:solidFill>
            </a:endParaRPr>
          </a:p>
        </p:txBody>
      </p:sp>
      <p:sp>
        <p:nvSpPr>
          <p:cNvPr id="288" name="Google Shape;288;p32"/>
          <p:cNvSpPr txBox="1">
            <a:spLocks noGrp="1"/>
          </p:cNvSpPr>
          <p:nvPr>
            <p:ph type="body" idx="2"/>
          </p:nvPr>
        </p:nvSpPr>
        <p:spPr>
          <a:xfrm>
            <a:off x="1619672" y="764704"/>
            <a:ext cx="7344816" cy="609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Computer-assisted web interviewing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(CAWI) is an Internet surveying technique in which the interviewee follows a script provided in a website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742950" lvl="1" indent="-285750" algn="just">
              <a:spcBef>
                <a:spcPts val="0"/>
              </a:spcBef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Investigations / Trials</a:t>
            </a:r>
            <a:endParaRPr dirty="0">
              <a:solidFill>
                <a:srgbClr val="0000FF"/>
              </a:solidFill>
            </a:endParaRPr>
          </a:p>
          <a:p>
            <a:pPr marL="285750" lvl="0" indent="-28575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The questionnaires are made in a program for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 creating web interviews. The program allows for the</a:t>
            </a:r>
            <a:endParaRPr dirty="0"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questionnaire to contain pictures, audio and video </a:t>
            </a:r>
            <a:endParaRPr sz="24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clips, links to different web pages, etc. </a:t>
            </a:r>
            <a:endParaRPr dirty="0">
              <a:solidFill>
                <a:srgbClr val="0000FF"/>
              </a:solidFill>
            </a:endParaRPr>
          </a:p>
          <a:p>
            <a:pPr marL="285750" lvl="0" indent="-28575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The website is able to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customize the flow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of the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questionnaire based on the answers provided, as well</a:t>
            </a:r>
            <a:endParaRPr dirty="0"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as information already known about the participant. </a:t>
            </a:r>
            <a:endParaRPr dirty="0"/>
          </a:p>
          <a:p>
            <a:pPr marL="285750" lvl="0" indent="-28575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It is considered to be a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cheaper way of surveying</a:t>
            </a:r>
            <a:endParaRPr dirty="0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since one doesn't need to use people to hold surveys 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</a:pPr>
            <a:endParaRPr sz="2400" dirty="0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Times New Roman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TRADITIONAL DATA COLLECTION METHODS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Vs 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E DATA/ONLINE COLLECTION METHODS</a:t>
            </a:r>
            <a:endParaRPr sz="2400"/>
          </a:p>
        </p:txBody>
      </p:sp>
      <p:sp>
        <p:nvSpPr>
          <p:cNvPr id="389" name="Google Shape;389;p51"/>
          <p:cNvSpPr txBox="1">
            <a:spLocks noGrp="1"/>
          </p:cNvSpPr>
          <p:nvPr>
            <p:ph type="body" idx="2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endParaRPr/>
          </a:p>
        </p:txBody>
      </p:sp>
      <p:graphicFrame>
        <p:nvGraphicFramePr>
          <p:cNvPr id="390" name="Google Shape;390;p51"/>
          <p:cNvGraphicFramePr/>
          <p:nvPr>
            <p:extLst>
              <p:ext uri="{D42A27DB-BD31-4B8C-83A1-F6EECF244321}">
                <p14:modId xmlns:p14="http://schemas.microsoft.com/office/powerpoint/2010/main" val="398109004"/>
              </p:ext>
            </p:extLst>
          </p:nvPr>
        </p:nvGraphicFramePr>
        <p:xfrm>
          <a:off x="1691679" y="1484784"/>
          <a:ext cx="7293500" cy="4923975"/>
        </p:xfrm>
        <a:graphic>
          <a:graphicData uri="http://schemas.openxmlformats.org/drawingml/2006/table">
            <a:tbl>
              <a:tblPr firstRow="1" bandRow="1">
                <a:noFill/>
                <a:tableStyleId>{970F7936-91AD-4329-B1E6-3F1C65CDDC3F}</a:tableStyleId>
              </a:tblPr>
              <a:tblGrid>
                <a:gridCol w="877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5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00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3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S.NO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TRADITIONAL METHOD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ONLINE METHOD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Researcher should have basic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field experience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Field experience is not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needed but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requires 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knowledge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Only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basic infrastructure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 needed to store finished and unfinished surveys.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infrastructure must be in place to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charge the devices, backup and upload the data, and restore the software 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 all devices.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Presence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of interviewer is must 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 is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needed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Rate of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response is low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Rate of response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 high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chances of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errors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are 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more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Error free data 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collection method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Expensive method and it consumes lot of time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 effective  and it saves time</a:t>
                      </a:r>
                      <a:endParaRPr sz="18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96836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5" name="Google Shape;395;p52"/>
          <p:cNvGraphicFramePr/>
          <p:nvPr>
            <p:extLst>
              <p:ext uri="{D42A27DB-BD31-4B8C-83A1-F6EECF244321}">
                <p14:modId xmlns:p14="http://schemas.microsoft.com/office/powerpoint/2010/main" val="1239068587"/>
              </p:ext>
            </p:extLst>
          </p:nvPr>
        </p:nvGraphicFramePr>
        <p:xfrm>
          <a:off x="1691680" y="260648"/>
          <a:ext cx="7211175" cy="6481970"/>
        </p:xfrm>
        <a:graphic>
          <a:graphicData uri="http://schemas.openxmlformats.org/drawingml/2006/table">
            <a:tbl>
              <a:tblPr firstRow="1" bandRow="1">
                <a:noFill/>
                <a:tableStyleId>{970F7936-91AD-4329-B1E6-3F1C65CDDC3F}</a:tableStyleId>
              </a:tblPr>
              <a:tblGrid>
                <a:gridCol w="801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06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3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9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Lesser sample diversity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Greater sample diversity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6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Analysis of data requires more time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 data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entry is manual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Quick analysis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of data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entry is digitalized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4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Difficult to access</a:t>
                      </a:r>
                      <a:endParaRPr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Easy to access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provided there is internet connection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technical problems 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Technical problems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like power failures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1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respondent is required to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answer the questions immediately</a:t>
                      </a:r>
                      <a:endParaRPr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respondent can provide information or data for the researcher at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 own time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 convenience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Simplest method of data collection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where it is done in offline mode 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Complex in nature as it is online</a:t>
                      </a:r>
                      <a:endParaRPr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Immediate rate of return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of duly filled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questionnaie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rate of return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of the duly filled questionnaires.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2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 is commonly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used for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iliterates</a:t>
                      </a:r>
                      <a:endParaRPr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 is used for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literates like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scientists,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extn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personnel, academicians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etc</a:t>
                      </a:r>
                      <a:endParaRPr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24395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dirty="0"/>
              <a:t>Latest Online </a:t>
            </a:r>
            <a:r>
              <a:rPr lang="en-US" dirty="0" smtClean="0"/>
              <a:t>Software</a:t>
            </a:r>
            <a:endParaRPr dirty="0"/>
          </a:p>
        </p:txBody>
      </p:sp>
      <p:sp>
        <p:nvSpPr>
          <p:cNvPr id="294" name="Google Shape;294;p33"/>
          <p:cNvSpPr txBox="1">
            <a:spLocks noGrp="1"/>
          </p:cNvSpPr>
          <p:nvPr>
            <p:ph type="body" idx="2"/>
          </p:nvPr>
        </p:nvSpPr>
        <p:spPr>
          <a:xfrm>
            <a:off x="1691680" y="1124744"/>
            <a:ext cx="7344816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en-US" sz="3600" dirty="0"/>
              <a:t>These can be Grouped into 2 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en-US" sz="3600" dirty="0"/>
              <a:t>types:-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en-US" sz="3600" dirty="0"/>
              <a:t>   </a:t>
            </a:r>
            <a:r>
              <a:rPr lang="en-US" sz="3600" b="1" dirty="0">
                <a:solidFill>
                  <a:srgbClr val="0000FF"/>
                </a:solidFill>
              </a:rPr>
              <a:t>1.Paid</a:t>
            </a:r>
            <a:endParaRPr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en-US" sz="3600" b="1" dirty="0">
                <a:solidFill>
                  <a:srgbClr val="0000FF"/>
                </a:solidFill>
              </a:rPr>
              <a:t>   2.Free,open source</a:t>
            </a:r>
            <a:endParaRPr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Times New Roman"/>
              <a:buNone/>
            </a:pP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FORMS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300" name="Google Shape;300;p34"/>
          <p:cNvSpPr txBox="1">
            <a:spLocks noGrp="1"/>
          </p:cNvSpPr>
          <p:nvPr>
            <p:ph type="body" idx="2"/>
          </p:nvPr>
        </p:nvSpPr>
        <p:spPr>
          <a:xfrm>
            <a:off x="1692274" y="1268413"/>
            <a:ext cx="5183981" cy="532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Simple way to collect information             Conduct surveys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Perform quick assessments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Can be shared with a link or via email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Responses can be viewed immediately    with the option to save them to a spread    sheet or Google sheet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⮚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Google Drive is a free, web - based data   storage service offered by Google. It allows  users to create online documents and     edit them collaboratively. As well as word processing, spreadsheets and presentation .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1" name="Google Shape;30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0272" y="1095374"/>
            <a:ext cx="1905000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 rotWithShape="1">
          <a:blip r:embed="rId3">
            <a:alphaModFix/>
          </a:blip>
          <a:srcRect l="47592" t="20395" r="33543" b="17982"/>
          <a:stretch/>
        </p:blipFill>
        <p:spPr>
          <a:xfrm>
            <a:off x="5652120" y="19508"/>
            <a:ext cx="3477653" cy="683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 rotWithShape="1">
          <a:blip r:embed="rId4">
            <a:alphaModFix/>
          </a:blip>
          <a:srcRect l="47534" t="15624" r="33834" b="18147"/>
          <a:stretch/>
        </p:blipFill>
        <p:spPr>
          <a:xfrm>
            <a:off x="1763688" y="19508"/>
            <a:ext cx="3024336" cy="6838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6"/>
          <p:cNvPicPr preferRelativeResize="0"/>
          <p:nvPr/>
        </p:nvPicPr>
        <p:blipFill rotWithShape="1">
          <a:blip r:embed="rId3">
            <a:alphaModFix/>
          </a:blip>
          <a:srcRect l="47592" t="15569" r="33174" b="25218"/>
          <a:stretch/>
        </p:blipFill>
        <p:spPr>
          <a:xfrm>
            <a:off x="5940152" y="22412"/>
            <a:ext cx="3078632" cy="683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 rotWithShape="1">
          <a:blip r:embed="rId4">
            <a:alphaModFix/>
          </a:blip>
          <a:srcRect l="47742" t="15910" r="33024" b="17862"/>
          <a:stretch/>
        </p:blipFill>
        <p:spPr>
          <a:xfrm>
            <a:off x="1764632" y="22412"/>
            <a:ext cx="2502568" cy="6502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7"/>
          <p:cNvPicPr preferRelativeResize="0"/>
          <p:nvPr/>
        </p:nvPicPr>
        <p:blipFill rotWithShape="1">
          <a:blip r:embed="rId3">
            <a:alphaModFix/>
          </a:blip>
          <a:srcRect l="28481" t="15789" r="13199" b="17763"/>
          <a:stretch/>
        </p:blipFill>
        <p:spPr>
          <a:xfrm>
            <a:off x="1403648" y="30977"/>
            <a:ext cx="7740352" cy="682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8"/>
          <p:cNvPicPr preferRelativeResize="0"/>
          <p:nvPr/>
        </p:nvPicPr>
        <p:blipFill rotWithShape="1">
          <a:blip r:embed="rId3">
            <a:alphaModFix/>
          </a:blip>
          <a:srcRect l="12685" t="11454" r="13397" b="18388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9"/>
          <p:cNvPicPr preferRelativeResize="0"/>
          <p:nvPr/>
        </p:nvPicPr>
        <p:blipFill rotWithShape="1">
          <a:blip r:embed="rId3">
            <a:alphaModFix/>
          </a:blip>
          <a:srcRect l="11836" t="15352" r="13691" b="38376"/>
          <a:stretch/>
        </p:blipFill>
        <p:spPr>
          <a:xfrm>
            <a:off x="0" y="908720"/>
            <a:ext cx="9144000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body" idx="2"/>
          </p:nvPr>
        </p:nvSpPr>
        <p:spPr>
          <a:xfrm>
            <a:off x="1619672" y="1484784"/>
            <a:ext cx="7200800" cy="537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⮚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Facts and statistics collected together  for      reference or analysis.</a:t>
            </a:r>
            <a:endParaRPr/>
          </a:p>
          <a:p>
            <a:pPr marL="285750" lvl="0" indent="-285750" algn="just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⮚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The quantities, characters, or symbols on     which operations are performed by a                 computer, which may be stored and                        transmitted in the form of electrical signals &amp; recorded on magnetic, mechanical                 recording media.</a:t>
            </a:r>
            <a:endParaRPr/>
          </a:p>
          <a:p>
            <a:pPr marL="285750" lvl="0" indent="-285750" algn="l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⮚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Data can be defined as the qualitative or quantitative value of a variable.     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(Number, Images, Words, Figures,Facts)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2411760" y="594031"/>
            <a:ext cx="363753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u="sng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W</a:t>
            </a:r>
            <a:r>
              <a:rPr lang="en-US" sz="44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hat is Data?</a:t>
            </a:r>
            <a:endParaRPr sz="4400" b="1" u="sng">
              <a:solidFill>
                <a:srgbClr val="FF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0"/>
          <p:cNvPicPr preferRelativeResize="0"/>
          <p:nvPr/>
        </p:nvPicPr>
        <p:blipFill rotWithShape="1">
          <a:blip r:embed="rId3">
            <a:alphaModFix/>
          </a:blip>
          <a:srcRect l="12456" t="8550" r="13860" b="1408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1"/>
          <p:cNvPicPr preferRelativeResize="0"/>
          <p:nvPr/>
        </p:nvPicPr>
        <p:blipFill rotWithShape="1">
          <a:blip r:embed="rId3">
            <a:alphaModFix/>
          </a:blip>
          <a:srcRect l="12083" t="13816" r="13692" b="16886"/>
          <a:stretch/>
        </p:blipFill>
        <p:spPr>
          <a:xfrm>
            <a:off x="0" y="14934"/>
            <a:ext cx="9144000" cy="6843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2"/>
          <p:cNvPicPr preferRelativeResize="0"/>
          <p:nvPr/>
        </p:nvPicPr>
        <p:blipFill rotWithShape="1">
          <a:blip r:embed="rId3">
            <a:alphaModFix/>
          </a:blip>
          <a:srcRect l="12576" t="13815" r="13447" b="6249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3"/>
          <p:cNvPicPr preferRelativeResize="0"/>
          <p:nvPr/>
        </p:nvPicPr>
        <p:blipFill rotWithShape="1">
          <a:blip r:embed="rId3">
            <a:alphaModFix/>
          </a:blip>
          <a:srcRect l="12205" t="13377" r="13322" b="17982"/>
          <a:stretch/>
        </p:blipFill>
        <p:spPr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4"/>
          <p:cNvPicPr preferRelativeResize="0"/>
          <p:nvPr/>
        </p:nvPicPr>
        <p:blipFill rotWithShape="1">
          <a:blip r:embed="rId3">
            <a:alphaModFix/>
          </a:blip>
          <a:srcRect l="11959" t="17762" r="13199" b="15351"/>
          <a:stretch/>
        </p:blipFill>
        <p:spPr>
          <a:xfrm>
            <a:off x="-16768" y="0"/>
            <a:ext cx="91607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5"/>
          <p:cNvPicPr preferRelativeResize="0"/>
          <p:nvPr/>
        </p:nvPicPr>
        <p:blipFill rotWithShape="1">
          <a:blip r:embed="rId3">
            <a:alphaModFix/>
          </a:blip>
          <a:srcRect l="12827" t="22150" r="12827" b="13377"/>
          <a:stretch/>
        </p:blipFill>
        <p:spPr>
          <a:xfrm>
            <a:off x="1" y="29888"/>
            <a:ext cx="9144000" cy="682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6"/>
          <p:cNvPicPr preferRelativeResize="0"/>
          <p:nvPr/>
        </p:nvPicPr>
        <p:blipFill rotWithShape="1">
          <a:blip r:embed="rId3">
            <a:alphaModFix/>
          </a:blip>
          <a:srcRect l="12083" t="14363" r="13446" b="13705"/>
          <a:stretch/>
        </p:blipFill>
        <p:spPr>
          <a:xfrm>
            <a:off x="23011" y="0"/>
            <a:ext cx="91209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7"/>
          <p:cNvPicPr preferRelativeResize="0"/>
          <p:nvPr/>
        </p:nvPicPr>
        <p:blipFill rotWithShape="1">
          <a:blip r:embed="rId3">
            <a:alphaModFix/>
          </a:blip>
          <a:srcRect l="12576" t="16666" r="13447" b="18201"/>
          <a:stretch/>
        </p:blipFill>
        <p:spPr>
          <a:xfrm>
            <a:off x="5881" y="9491"/>
            <a:ext cx="9138120" cy="684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8"/>
          <p:cNvPicPr preferRelativeResize="0"/>
          <p:nvPr/>
        </p:nvPicPr>
        <p:blipFill rotWithShape="1">
          <a:blip r:embed="rId3">
            <a:alphaModFix/>
          </a:blip>
          <a:srcRect l="12083" t="12500" r="13446" b="2105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9"/>
          <p:cNvPicPr preferRelativeResize="0"/>
          <p:nvPr/>
        </p:nvPicPr>
        <p:blipFill rotWithShape="1">
          <a:blip r:embed="rId3">
            <a:alphaModFix/>
          </a:blip>
          <a:srcRect l="26879" t="28290" r="28119" b="23245"/>
          <a:stretch/>
        </p:blipFill>
        <p:spPr>
          <a:xfrm>
            <a:off x="1668" y="-31885"/>
            <a:ext cx="9142331" cy="6889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>
            <a:spLocks noGrp="1"/>
          </p:cNvSpPr>
          <p:nvPr>
            <p:ph type="body" idx="2"/>
          </p:nvPr>
        </p:nvSpPr>
        <p:spPr>
          <a:xfrm>
            <a:off x="1619672" y="476672"/>
            <a:ext cx="7200800" cy="63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It is the lowest unit of information        from which other measurements and        analysis can be done.</a:t>
            </a:r>
            <a:endParaRPr dirty="0"/>
          </a:p>
          <a:p>
            <a:pPr marL="285750" lvl="0" indent="-8255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endParaRPr sz="3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Collection of Data is a critical part of  social and behavioral research.</a:t>
            </a:r>
            <a:endParaRPr dirty="0"/>
          </a:p>
          <a:p>
            <a:pPr marL="285750" lvl="0" indent="-8255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endParaRPr sz="3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Data Collection </a:t>
            </a:r>
            <a:endParaRPr b="1" dirty="0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1.Offline Data collection</a:t>
            </a:r>
            <a:endParaRPr b="1" dirty="0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2.Online  Data collection</a:t>
            </a:r>
            <a:endParaRPr b="1" dirty="0">
              <a:solidFill>
                <a:srgbClr val="0000FF"/>
              </a:solidFill>
            </a:endParaRPr>
          </a:p>
          <a:p>
            <a:pPr marL="285750" lvl="0" indent="-82550" algn="just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None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0"/>
          <p:cNvPicPr preferRelativeResize="0"/>
          <p:nvPr/>
        </p:nvPicPr>
        <p:blipFill rotWithShape="1">
          <a:blip r:embed="rId3">
            <a:alphaModFix/>
          </a:blip>
          <a:srcRect l="12083" t="13158" r="13076" b="12280"/>
          <a:stretch/>
        </p:blipFill>
        <p:spPr>
          <a:xfrm>
            <a:off x="-8348" y="0"/>
            <a:ext cx="91523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6" descr="C:\Users\sandeep\Desktop\PPT\giphy (3).gif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75656" y="0"/>
            <a:ext cx="76683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/>
              <a:t>Definition and Meaning 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body" idx="2"/>
          </p:nvPr>
        </p:nvSpPr>
        <p:spPr>
          <a:xfrm>
            <a:off x="1619672" y="1052736"/>
            <a:ext cx="7416824" cy="561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With the development of technologies, data collection method also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changing according to development</a:t>
            </a: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E-Data collection is a kind of collection of Data           through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Electronic devices and Internet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With emergence of Electronic Gadgets and using         them in research for collection of data ,the word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E-Data came in to existence.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E-Data collection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is the process of 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gathering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4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information on variables of interest through 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Electronic gadgets and software's.                                </a:t>
            </a:r>
            <a:endParaRPr dirty="0">
              <a:solidFill>
                <a:srgbClr val="0000FF"/>
              </a:solidFill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1333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lang="en-US">
                <a:solidFill>
                  <a:srgbClr val="00B050"/>
                </a:solidFill>
              </a:rPr>
              <a:t>Advantages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2"/>
          </p:nvPr>
        </p:nvSpPr>
        <p:spPr>
          <a:xfrm>
            <a:off x="1691680" y="1412776"/>
            <a:ext cx="7200800" cy="528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Low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</a:t>
            </a:r>
            <a:endParaRPr sz="1050" dirty="0">
              <a:solidFill>
                <a:srgbClr val="0000FF"/>
              </a:solidFill>
            </a:endParaRPr>
          </a:p>
          <a:p>
            <a:pPr marL="285750" lvl="0" indent="-28575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Quick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Response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  <a:endParaRPr sz="1050" dirty="0">
              <a:solidFill>
                <a:srgbClr val="0000FF"/>
              </a:solidFill>
            </a:endParaRPr>
          </a:p>
          <a:p>
            <a:pPr marL="285750" indent="-285750">
              <a:spcBef>
                <a:spcPts val="800"/>
              </a:spcBef>
              <a:buSzPts val="4000"/>
              <a:buFont typeface="Noto Sans Symbols"/>
              <a:buChar char="⮚"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Convenience of time</a:t>
            </a:r>
            <a:endParaRPr lang="en-US" sz="2800" dirty="0">
              <a:solidFill>
                <a:srgbClr val="0000FF"/>
              </a:solidFill>
            </a:endParaRPr>
          </a:p>
          <a:p>
            <a:pPr marL="285750" lvl="0" indent="-28575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Better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respondent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engagement</a:t>
            </a:r>
            <a:endParaRPr sz="1050" dirty="0">
              <a:solidFill>
                <a:srgbClr val="0000FF"/>
              </a:solidFill>
            </a:endParaRPr>
          </a:p>
          <a:p>
            <a:pPr marL="285750" lvl="0" indent="-28575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Extensive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Research</a:t>
            </a:r>
            <a:endParaRPr sz="1050" dirty="0"/>
          </a:p>
          <a:p>
            <a:pPr marL="285750" lvl="0" indent="-28575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Accuracy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in data entry</a:t>
            </a:r>
            <a:endParaRPr sz="1050" dirty="0"/>
          </a:p>
          <a:p>
            <a:pPr marL="285750" lvl="0" indent="-28575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Authentic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data 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sources</a:t>
            </a:r>
          </a:p>
          <a:p>
            <a:pPr marL="285750" lvl="0" indent="-285750">
              <a:spcBef>
                <a:spcPts val="0"/>
              </a:spcBef>
              <a:buSzPts val="4000"/>
              <a:buFont typeface="Noto Sans Symbols"/>
              <a:buChar char="⮚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Increases sample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  <a:endParaRPr lang="en-US" sz="2800" dirty="0">
              <a:solidFill>
                <a:srgbClr val="0000FF"/>
              </a:solidFill>
            </a:endParaRPr>
          </a:p>
          <a:p>
            <a:pPr marL="285750" lvl="0" indent="-285750">
              <a:spcBef>
                <a:spcPts val="800"/>
              </a:spcBef>
              <a:buSzPts val="4000"/>
              <a:buFont typeface="Noto Sans Symbols"/>
              <a:buChar char="⮚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Easier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Access &amp; Convenience</a:t>
            </a:r>
            <a:endParaRPr lang="en-US" sz="2800" dirty="0">
              <a:solidFill>
                <a:srgbClr val="0000FF"/>
              </a:solidFill>
            </a:endParaRPr>
          </a:p>
          <a:p>
            <a:pPr marL="285750" lvl="0" indent="-285750">
              <a:spcBef>
                <a:spcPts val="800"/>
              </a:spcBef>
              <a:buSzPts val="4000"/>
              <a:buFont typeface="Noto Sans Symbols"/>
              <a:buChar char="⮚"/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Interviewer</a:t>
            </a:r>
            <a:endParaRPr lang="en-US" sz="2800" dirty="0"/>
          </a:p>
          <a:p>
            <a:pPr marL="285750" lvl="0" indent="-285750" algn="l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Noto Sans Symbols"/>
              <a:buChar char="⮚"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00191" y="0"/>
            <a:ext cx="2658045" cy="249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Disadvantages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54" name="Google Shape;154;p9"/>
          <p:cNvSpPr txBox="1">
            <a:spLocks noGrp="1"/>
          </p:cNvSpPr>
          <p:nvPr>
            <p:ph type="body" idx="2"/>
          </p:nvPr>
        </p:nvSpPr>
        <p:spPr>
          <a:xfrm>
            <a:off x="1691680" y="908720"/>
            <a:ext cx="7272808" cy="576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solidFill>
                  <a:srgbClr val="0000FF"/>
                </a:solidFill>
              </a:rPr>
              <a:t>Skewed</a:t>
            </a:r>
            <a:r>
              <a:rPr lang="en-US" sz="3200" dirty="0"/>
              <a:t> Sample</a:t>
            </a:r>
            <a:endParaRPr sz="3200" dirty="0"/>
          </a:p>
          <a:p>
            <a:pPr marL="285750" lvl="0" indent="-2857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solidFill>
                  <a:srgbClr val="0000FF"/>
                </a:solidFill>
              </a:rPr>
              <a:t>Representativeness &amp; authenticity</a:t>
            </a:r>
            <a:endParaRPr sz="3200" dirty="0">
              <a:solidFill>
                <a:srgbClr val="0000FF"/>
              </a:solidFill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/>
              <a:t>Significant </a:t>
            </a:r>
            <a:r>
              <a:rPr lang="en-US" sz="3200" dirty="0">
                <a:solidFill>
                  <a:srgbClr val="0000FF"/>
                </a:solidFill>
              </a:rPr>
              <a:t>cues</a:t>
            </a:r>
            <a:endParaRPr dirty="0">
              <a:solidFill>
                <a:srgbClr val="0000FF"/>
              </a:solidFill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solidFill>
                  <a:srgbClr val="0000FF"/>
                </a:solidFill>
              </a:rPr>
              <a:t>Malicious</a:t>
            </a:r>
            <a:r>
              <a:rPr lang="en-US" sz="3200" dirty="0"/>
              <a:t> responses</a:t>
            </a:r>
            <a:endParaRPr sz="3200" dirty="0"/>
          </a:p>
          <a:p>
            <a:pPr marL="285750" lvl="0" indent="-2857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solidFill>
                  <a:srgbClr val="0000FF"/>
                </a:solidFill>
              </a:rPr>
              <a:t>Design problem</a:t>
            </a:r>
          </a:p>
          <a:p>
            <a:pPr marL="285750" lvl="0" indent="-285750">
              <a:lnSpc>
                <a:spcPct val="150000"/>
              </a:lnSpc>
              <a:spcBef>
                <a:spcPts val="640"/>
              </a:spcBef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>
                <a:solidFill>
                  <a:srgbClr val="0000FF"/>
                </a:solidFill>
              </a:rPr>
              <a:t>Technical problems</a:t>
            </a:r>
          </a:p>
          <a:p>
            <a:pPr marL="285750" lvl="0" indent="-285750">
              <a:lnSpc>
                <a:spcPct val="150000"/>
              </a:lnSpc>
              <a:spcBef>
                <a:spcPts val="640"/>
              </a:spcBef>
              <a:buClr>
                <a:srgbClr val="FF0000"/>
              </a:buClr>
              <a:buSzPts val="3200"/>
              <a:buFont typeface="Noto Sans Symbols"/>
              <a:buChar char="⮚"/>
            </a:pPr>
            <a:r>
              <a:rPr lang="en-US" sz="3200" dirty="0" smtClean="0"/>
              <a:t>Power &amp; internet Net </a:t>
            </a:r>
            <a:r>
              <a:rPr lang="en-US" sz="3200" dirty="0" smtClean="0">
                <a:solidFill>
                  <a:srgbClr val="0000FF"/>
                </a:solidFill>
              </a:rPr>
              <a:t>instabilities</a:t>
            </a:r>
            <a:endParaRPr lang="en-US" sz="32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</a:pPr>
            <a:endParaRPr sz="3200" dirty="0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Times New Roman"/>
              <a:buNone/>
            </a:pPr>
            <a:r>
              <a:rPr lang="en-US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ELECTRONIC/ONLINE DATA </a:t>
            </a:r>
            <a:br>
              <a:rPr lang="en-US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COLLECTION METHODS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165" name="Google Shape;165;p11"/>
          <p:cNvSpPr txBox="1">
            <a:spLocks noGrp="1"/>
          </p:cNvSpPr>
          <p:nvPr>
            <p:ph type="body" idx="2"/>
          </p:nvPr>
        </p:nvSpPr>
        <p:spPr>
          <a:xfrm>
            <a:off x="1619672" y="1268760"/>
            <a:ext cx="7452320" cy="525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Online Data collection  can take on many forms ranging from 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mobiles,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computer to internet surveys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Online data collection methods allow for the collection of 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much of the same informatio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n collected via paper based </a:t>
            </a:r>
            <a:endParaRPr sz="3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3200" dirty="0" smtClean="0">
                <a:latin typeface="Times New Roman"/>
                <a:ea typeface="Times New Roman"/>
                <a:cs typeface="Times New Roman"/>
                <a:sym typeface="Times New Roman"/>
              </a:rPr>
              <a:t>surveys</a:t>
            </a:r>
            <a:endParaRPr sz="3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1599</Words>
  <Application>Microsoft Office PowerPoint</Application>
  <PresentationFormat>On-screen Show (4:3)</PresentationFormat>
  <Paragraphs>299</Paragraphs>
  <Slides>51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Custom Design</vt:lpstr>
      <vt:lpstr>PowerPoint Presentation</vt:lpstr>
      <vt:lpstr>Contents</vt:lpstr>
      <vt:lpstr> Introduction</vt:lpstr>
      <vt:lpstr>PowerPoint Presentation</vt:lpstr>
      <vt:lpstr>PowerPoint Presentation</vt:lpstr>
      <vt:lpstr>Definition and Meaning </vt:lpstr>
      <vt:lpstr>Advantages</vt:lpstr>
      <vt:lpstr>Disadvantages</vt:lpstr>
      <vt:lpstr>ELECTRONIC/ONLINE DATA  COLLECTION METHODS</vt:lpstr>
      <vt:lpstr>PowerPoint Presentation</vt:lpstr>
      <vt:lpstr>Methods/Modes of E-Data Collection</vt:lpstr>
      <vt:lpstr>PowerPoint Presentation</vt:lpstr>
      <vt:lpstr>PowerPoint Presentation</vt:lpstr>
      <vt:lpstr>PowerPoint Presentation</vt:lpstr>
      <vt:lpstr>PowerPoint Presentation</vt:lpstr>
      <vt:lpstr>2.Computer-assisted personal interviewing (CAPI) </vt:lpstr>
      <vt:lpstr>Characteristics of this interviewing  technique are</vt:lpstr>
      <vt:lpstr>Advantages</vt:lpstr>
      <vt:lpstr>Disadvantages</vt:lpstr>
      <vt:lpstr>3.Computer-Assisted Self Interviewing (CASI) </vt:lpstr>
      <vt:lpstr>Audio-CASI</vt:lpstr>
      <vt:lpstr>Advantages</vt:lpstr>
      <vt:lpstr>Disadvantages</vt:lpstr>
      <vt:lpstr>Video-CASI </vt:lpstr>
      <vt:lpstr> 4.Disc by mail</vt:lpstr>
      <vt:lpstr>5.Touch Tone Data Entry</vt:lpstr>
      <vt:lpstr>6.Interactive voice response (IVR)</vt:lpstr>
      <vt:lpstr>7.Internet Surveys</vt:lpstr>
      <vt:lpstr>8.Virtual Interview survey</vt:lpstr>
      <vt:lpstr>9. Computer-assisted web interviewing </vt:lpstr>
      <vt:lpstr> TRADITIONAL DATA COLLECTION METHODS                                              Vs        E DATA/ONLINE COLLECTION METHODS</vt:lpstr>
      <vt:lpstr>PowerPoint Presentation</vt:lpstr>
      <vt:lpstr>Latest Online Software</vt:lpstr>
      <vt:lpstr>GOOGLE 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Admin</cp:lastModifiedBy>
  <cp:revision>6</cp:revision>
  <dcterms:created xsi:type="dcterms:W3CDTF">2014-04-01T16:35:38Z</dcterms:created>
  <dcterms:modified xsi:type="dcterms:W3CDTF">2022-02-23T04:36:09Z</dcterms:modified>
</cp:coreProperties>
</file>