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7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3" r:id="rId20"/>
    <p:sldId id="274" r:id="rId21"/>
    <p:sldId id="275" r:id="rId22"/>
    <p:sldId id="276" r:id="rId23"/>
    <p:sldId id="277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jpe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jpeg" /><Relationship Id="rId4" Type="http://schemas.openxmlformats.org/officeDocument/2006/relationships/image" Target="../media/image22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6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6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kn.m.wikipedia.org/wiki/%E0%B2%85%E0%B2%A3%E0%B2%AC%E0%B3%86" TargetMode="Externa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png" /><Relationship Id="rId4" Type="http://schemas.openxmlformats.org/officeDocument/2006/relationships/image" Target="../media/image4.jpe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58ED0-F724-4651-82AB-A57415953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9529" y="778266"/>
            <a:ext cx="6884895" cy="2804171"/>
          </a:xfrm>
        </p:spPr>
        <p:txBody>
          <a:bodyPr anchor="b">
            <a:normAutofit fontScale="90000"/>
          </a:bodyPr>
          <a:lstStyle/>
          <a:p>
            <a:endParaRPr lang="en-US" sz="3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br>
              <a:rPr lang="en-US" sz="4000" b="1">
                <a:ea typeface="+mj-lt"/>
                <a:cs typeface="+mj-lt"/>
              </a:rPr>
            </a:br>
            <a:br>
              <a:rPr lang="en-US" sz="4000" b="1">
                <a:ea typeface="+mj-lt"/>
                <a:cs typeface="+mj-lt"/>
              </a:rPr>
            </a:br>
            <a:br>
              <a:rPr lang="en-US" sz="4000" b="1">
                <a:ea typeface="+mj-lt"/>
                <a:cs typeface="+mj-lt"/>
              </a:rPr>
            </a:br>
            <a:br>
              <a:rPr lang="en-US" sz="4000" b="1">
                <a:ea typeface="+mj-lt"/>
                <a:cs typeface="+mj-lt"/>
              </a:rPr>
            </a:br>
            <a:br>
              <a:rPr lang="en-US" sz="4000" b="1">
                <a:ea typeface="+mj-lt"/>
                <a:cs typeface="+mj-lt"/>
              </a:rPr>
            </a:br>
            <a:br>
              <a:rPr lang="en-US" sz="4000" b="1">
                <a:ea typeface="+mj-lt"/>
                <a:cs typeface="+mj-lt"/>
              </a:rPr>
            </a:br>
            <a:br>
              <a:rPr lang="en-US"/>
            </a:br>
            <a:endParaRPr lang="en-US"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BE115-6045-4DDC-B3CE-3995654D9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8411" y="900057"/>
            <a:ext cx="9066066" cy="3878133"/>
          </a:xfrm>
        </p:spPr>
        <p:txBody>
          <a:bodyPr anchor="t">
            <a:normAutofit/>
          </a:bodyPr>
          <a:lstStyle/>
          <a:p>
            <a:r>
              <a:rPr lang="en-US" sz="6000" b="1" err="1">
                <a:latin typeface="Calibri Light"/>
                <a:cs typeface="Calibri Light"/>
              </a:rPr>
              <a:t>ಕೃಷಿ</a:t>
            </a:r>
            <a:r>
              <a:rPr lang="en-US" sz="6000" b="1">
                <a:latin typeface="Calibri Light"/>
                <a:cs typeface="Calibri Light"/>
              </a:rPr>
              <a:t> </a:t>
            </a:r>
            <a:r>
              <a:rPr lang="en-US" sz="6000" b="1" err="1">
                <a:latin typeface="Calibri Light"/>
                <a:cs typeface="Calibri Light"/>
              </a:rPr>
              <a:t>ವಿಶ್ವವಿದ್ಯಾಲಯ</a:t>
            </a:r>
            <a:r>
              <a:rPr lang="en-US" sz="6000" b="1">
                <a:latin typeface="Calibri Light"/>
                <a:cs typeface="Calibri Light"/>
              </a:rPr>
              <a:t> </a:t>
            </a:r>
            <a:br>
              <a:rPr lang="en-US" sz="6000" b="1">
                <a:latin typeface="Calibri Light"/>
                <a:cs typeface="Calibri Light"/>
              </a:rPr>
            </a:br>
            <a:r>
              <a:rPr lang="en-US" sz="6000" b="1" err="1">
                <a:latin typeface="Calibri Light"/>
                <a:cs typeface="Calibri Light"/>
              </a:rPr>
              <a:t>ಜಿ.ಕೆ.ವಿ.ಕೆ</a:t>
            </a:r>
            <a:r>
              <a:rPr lang="en-US" sz="6000" b="1">
                <a:latin typeface="Calibri Light"/>
                <a:cs typeface="Calibri Light"/>
              </a:rPr>
              <a:t> </a:t>
            </a:r>
            <a:br>
              <a:rPr lang="en-US" sz="6000" b="1">
                <a:latin typeface="Calibri Light"/>
                <a:cs typeface="Calibri Light"/>
              </a:rPr>
            </a:br>
            <a:r>
              <a:rPr lang="en-US" sz="6000" b="1">
                <a:latin typeface="Calibri Light"/>
                <a:cs typeface="Calibri Light"/>
              </a:rPr>
              <a:t> </a:t>
            </a:r>
            <a:r>
              <a:rPr lang="en-US" sz="6000" b="1" err="1">
                <a:latin typeface="Calibri Light"/>
                <a:cs typeface="Calibri Light"/>
              </a:rPr>
              <a:t>ಬೆಂಗಳೂರು</a:t>
            </a:r>
            <a:endParaRPr lang="en-US" sz="6000" err="1">
              <a:ea typeface="+mn-lt"/>
              <a:cs typeface="+mn-lt"/>
            </a:endParaRPr>
          </a:p>
          <a:p>
            <a:endParaRPr lang="en-US" sz="60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1ED68-DC49-46E5-88DE-487B8E216651}"/>
              </a:ext>
            </a:extLst>
          </p:cNvPr>
          <p:cNvSpPr txBox="1"/>
          <p:nvPr/>
        </p:nvSpPr>
        <p:spPr>
          <a:xfrm>
            <a:off x="226003" y="3995348"/>
            <a:ext cx="1164474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cs typeface="Calibri"/>
              </a:rPr>
              <a:t> </a:t>
            </a:r>
            <a:r>
              <a:rPr lang="en-US" sz="3200" b="1" err="1">
                <a:solidFill>
                  <a:srgbClr val="C00000"/>
                </a:solidFill>
                <a:ea typeface="+mn-lt"/>
                <a:cs typeface="+mn-lt"/>
              </a:rPr>
              <a:t>ಗ್ರಾಮೀಣ</a:t>
            </a:r>
            <a:r>
              <a:rPr lang="en-US" sz="3200" b="1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en-US" sz="3200" b="1" err="1">
                <a:solidFill>
                  <a:srgbClr val="C00000"/>
                </a:solidFill>
                <a:cs typeface="Calibri"/>
              </a:rPr>
              <a:t>ಕೃಷಿ</a:t>
            </a:r>
            <a:r>
              <a:rPr lang="en-US" sz="3200" b="1">
                <a:solidFill>
                  <a:srgbClr val="C00000"/>
                </a:solidFill>
                <a:cs typeface="Calibri"/>
              </a:rPr>
              <a:t> </a:t>
            </a:r>
            <a:r>
              <a:rPr lang="en-US" sz="3200" b="1" err="1">
                <a:solidFill>
                  <a:srgbClr val="C00000"/>
                </a:solidFill>
                <a:cs typeface="Calibri"/>
              </a:rPr>
              <a:t>ಕಾರ್ಯಾನುಭಾವ</a:t>
            </a:r>
            <a:r>
              <a:rPr lang="en-US" sz="3200" b="1">
                <a:solidFill>
                  <a:srgbClr val="C00000"/>
                </a:solidFill>
                <a:cs typeface="Calibri"/>
              </a:rPr>
              <a:t> </a:t>
            </a:r>
            <a:r>
              <a:rPr lang="en-US" sz="3200" b="1" err="1">
                <a:solidFill>
                  <a:srgbClr val="C00000"/>
                </a:solidFill>
                <a:cs typeface="Calibri"/>
              </a:rPr>
              <a:t>ಕಾರ್ಯಕ್ರಮ</a:t>
            </a:r>
            <a:r>
              <a:rPr lang="en-US" sz="3200" b="1">
                <a:solidFill>
                  <a:srgbClr val="C00000"/>
                </a:solidFill>
                <a:cs typeface="Calibri"/>
              </a:rPr>
              <a:t> -೨೦೨೧</a:t>
            </a:r>
            <a:endParaRPr lang="en-US" sz="3200">
              <a:solidFill>
                <a:srgbClr val="C00000"/>
              </a:solidFill>
              <a:cs typeface="Calibri"/>
            </a:endParaRPr>
          </a:p>
          <a:p>
            <a:pPr algn="ctr"/>
            <a:r>
              <a:rPr lang="en-US" sz="3200" b="1">
                <a:solidFill>
                  <a:srgbClr val="C00000"/>
                </a:solidFill>
                <a:cs typeface="Calibri"/>
              </a:rPr>
              <a:t>     </a:t>
            </a:r>
            <a:r>
              <a:rPr lang="en-US" sz="3200" b="1" err="1">
                <a:solidFill>
                  <a:srgbClr val="C00000"/>
                </a:solidFill>
                <a:cs typeface="Calibri"/>
              </a:rPr>
              <a:t>ಎಲೇಹಳ್ಳಿ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A5220-AB48-184E-81F6-97B342204EA4}"/>
              </a:ext>
            </a:extLst>
          </p:cNvPr>
          <p:cNvSpPr txBox="1"/>
          <p:nvPr/>
        </p:nvSpPr>
        <p:spPr>
          <a:xfrm>
            <a:off x="8451272" y="5094658"/>
            <a:ext cx="267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400" b="1"/>
              <a:t>ದಿನಾಂಕ: 09/09/2021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27729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A0427-0D7A-427D-BF53-A7BFBC138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96" y="365125"/>
            <a:ext cx="10853304" cy="1325563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+mj-lt"/>
                <a:cs typeface="+mj-lt"/>
              </a:rPr>
              <a:t>ಬಿಳಿ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ಗುಂಡಿ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ಅಣಬೆ</a:t>
            </a:r>
            <a:endParaRPr lang="en-US" b="1" err="1"/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E18E-D753-474A-BDA9-930C3173D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8376"/>
            <a:ext cx="10922577" cy="531249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ಈ </a:t>
            </a:r>
            <a:r>
              <a:rPr lang="en-US" err="1">
                <a:ea typeface="+mn-lt"/>
                <a:cs typeface="+mn-lt"/>
              </a:rPr>
              <a:t>ಅಣಬೆ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ತಂಪಾದ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ವತವರಣದಲ್ಲಿ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ಬೆಳೆಯುತ್ತದೆ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pPr>
              <a:buFont typeface="Arial"/>
              <a:buChar char="•"/>
            </a:pPr>
            <a:r>
              <a:rPr lang="en-US" err="1">
                <a:ea typeface="+mn-lt"/>
                <a:cs typeface="+mn-lt"/>
              </a:rPr>
              <a:t>ಕಾಂಪೋಸ್ಟ್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ಗೊಬ್ಬರವನ್ನು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ತಯಾರಿಸಿ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ಅಣಬೆಯ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ಬೀಜಗಳನ್ನು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ಹಾಕಬೇಕು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/>
            </a:endParaRPr>
          </a:p>
          <a:p>
            <a:pPr>
              <a:buFont typeface="Arial"/>
              <a:buChar char="•"/>
            </a:pPr>
            <a:r>
              <a:rPr lang="en-US" err="1">
                <a:ea typeface="+mn-lt"/>
                <a:cs typeface="+mn-lt"/>
              </a:rPr>
              <a:t>ಬೀಜಗಳನ್ನು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ಹಾಕಿ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ಮೊಳಕೆ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ಒಡೆಯುವ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ತನಕ</a:t>
            </a:r>
            <a:r>
              <a:rPr lang="en-US">
                <a:ea typeface="+mn-lt"/>
                <a:cs typeface="+mn-lt"/>
              </a:rPr>
              <a:t> 20 </a:t>
            </a:r>
            <a:r>
              <a:rPr lang="en-US" err="1">
                <a:ea typeface="+mn-lt"/>
                <a:cs typeface="+mn-lt"/>
              </a:rPr>
              <a:t>ರಿಂದ</a:t>
            </a:r>
            <a:r>
              <a:rPr lang="en-US">
                <a:ea typeface="+mn-lt"/>
                <a:cs typeface="+mn-lt"/>
              </a:rPr>
              <a:t> 30 </a:t>
            </a:r>
            <a:r>
              <a:rPr lang="en-US" err="1">
                <a:ea typeface="+mn-lt"/>
                <a:cs typeface="+mn-lt"/>
              </a:rPr>
              <a:t>ತಾಪಮಾನ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ಇರಬೇಕು</a:t>
            </a:r>
            <a:endParaRPr lang="en-US" err="1"/>
          </a:p>
          <a:p>
            <a:pPr>
              <a:buFont typeface="Arial"/>
              <a:buChar char="•"/>
            </a:pPr>
            <a:r>
              <a:rPr lang="en-US" err="1">
                <a:ea typeface="+mn-lt"/>
                <a:cs typeface="+mn-lt"/>
              </a:rPr>
              <a:t>ಮೊಗ್ಗು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ಆಗಲು</a:t>
            </a:r>
            <a:r>
              <a:rPr lang="en-US">
                <a:ea typeface="+mn-lt"/>
                <a:cs typeface="+mn-lt"/>
              </a:rPr>
              <a:t> 14ರಿಂದ 16 'C </a:t>
            </a:r>
            <a:r>
              <a:rPr lang="en-US" err="1">
                <a:ea typeface="+mn-lt"/>
                <a:cs typeface="+mn-lt"/>
              </a:rPr>
              <a:t>ತಾಪಮಾನ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ಇರಬೇಕು</a:t>
            </a:r>
            <a:endParaRPr lang="en-US" err="1"/>
          </a:p>
          <a:p>
            <a:pPr>
              <a:buFont typeface="Arial"/>
              <a:buChar char="•"/>
            </a:pPr>
            <a:r>
              <a:rPr lang="en-US" err="1">
                <a:ea typeface="+mn-lt"/>
                <a:cs typeface="+mn-lt"/>
              </a:rPr>
              <a:t>ಹಿಮಾಚಲ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ಪ್ರದೇಶದಲ್ಲಿ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ನೈಸರ್ಗಿಕವಾಗಿ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ಬೆಳೆಯಬಹುದು</a:t>
            </a:r>
            <a:endParaRPr lang="en-US" err="1"/>
          </a:p>
          <a:p>
            <a:pPr>
              <a:buFont typeface="Arial"/>
              <a:buChar char="•"/>
            </a:pPr>
            <a:r>
              <a:rPr lang="en-US" err="1">
                <a:ea typeface="+mn-lt"/>
                <a:cs typeface="+mn-lt"/>
              </a:rPr>
              <a:t>ತಾಪಮಾನ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ನಿಯಂತ್ರಣ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ಕೊಠಡಿಗಳನ್ನು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ನಿರ್ಮಿಸಬೇಕು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70643E-9B09-4B3A-ACB5-01E0F9BC9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3" b="18305"/>
          <a:stretch/>
        </p:blipFill>
        <p:spPr>
          <a:xfrm>
            <a:off x="819150" y="4819650"/>
            <a:ext cx="2388178" cy="1672471"/>
          </a:xfrm>
          <a:prstGeom prst="rect">
            <a:avLst/>
          </a:prstGeom>
        </p:spPr>
      </p:pic>
      <p:pic>
        <p:nvPicPr>
          <p:cNvPr id="5" name="Picture 5" descr="A picture containing outdoor, bunch&#10;&#10;Description automatically generated">
            <a:extLst>
              <a:ext uri="{FF2B5EF4-FFF2-40B4-BE49-F238E27FC236}">
                <a16:creationId xmlns:a16="http://schemas.microsoft.com/office/drawing/2014/main" id="{3CAA30D9-EDC7-40EC-8873-3B7481283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4583153"/>
            <a:ext cx="2899063" cy="1969285"/>
          </a:xfrm>
          <a:prstGeom prst="rect">
            <a:avLst/>
          </a:prstGeom>
        </p:spPr>
      </p:pic>
      <p:pic>
        <p:nvPicPr>
          <p:cNvPr id="6" name="Picture 6" descr="A picture containing container, food, plastic, filled&#10;&#10;Description automatically generated">
            <a:extLst>
              <a:ext uri="{FF2B5EF4-FFF2-40B4-BE49-F238E27FC236}">
                <a16:creationId xmlns:a16="http://schemas.microsoft.com/office/drawing/2014/main" id="{AF799448-E260-452D-8CF2-914B81FB7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03" t="8833" r="8757" b="9312"/>
          <a:stretch/>
        </p:blipFill>
        <p:spPr>
          <a:xfrm>
            <a:off x="8941377" y="4369378"/>
            <a:ext cx="2165489" cy="224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5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0F67B-3DB2-4C26-B00E-33B701A1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1438852"/>
            <a:ext cx="10827327" cy="251836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+mj-lt"/>
                <a:cs typeface="+mj-lt"/>
              </a:rPr>
              <a:t>ಅಣಬೆ</a:t>
            </a:r>
            <a:r>
              <a:rPr lang="en-US" b="1">
                <a:ea typeface="+mj-lt"/>
                <a:cs typeface="+mj-lt"/>
              </a:rPr>
              <a:t>   </a:t>
            </a:r>
            <a:r>
              <a:rPr lang="en-US" b="1" err="1">
                <a:ea typeface="+mj-lt"/>
                <a:cs typeface="+mj-lt"/>
              </a:rPr>
              <a:t>ಕೃಷಿಗೆ</a:t>
            </a:r>
            <a:r>
              <a:rPr lang="en-US" b="1">
                <a:ea typeface="+mj-lt"/>
                <a:cs typeface="+mj-lt"/>
              </a:rPr>
              <a:t>   </a:t>
            </a:r>
            <a:r>
              <a:rPr lang="en-US" b="1" err="1">
                <a:ea typeface="+mj-lt"/>
                <a:cs typeface="+mj-lt"/>
              </a:rPr>
              <a:t>ಮುನ್ನೆಚ್ಚರಿಕಾ</a:t>
            </a:r>
            <a:r>
              <a:rPr lang="en-US" b="1">
                <a:ea typeface="+mj-lt"/>
                <a:cs typeface="+mj-lt"/>
              </a:rPr>
              <a:t>  </a:t>
            </a:r>
            <a:r>
              <a:rPr lang="en-US" b="1" err="1">
                <a:ea typeface="+mj-lt"/>
                <a:cs typeface="+mj-lt"/>
              </a:rPr>
              <a:t>ಕ್ರಮಗಳು</a:t>
            </a:r>
            <a:endParaRPr lang="en-US" err="1"/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D017-C5D0-46F4-9361-DCA8C7A46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60" y="1825625"/>
            <a:ext cx="108879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ea typeface="+mn-lt"/>
                <a:cs typeface="+mn-lt"/>
              </a:rPr>
              <a:t>ಅಣಬೆ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ಕೃಷಿ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ಮಾಡುವಾಗ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ಹೊಸ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ಕಚ್ಛಾ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ವಸ್ತುಗಳನ್ನು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ಬಳಸಬೇಕು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>
              <a:cs typeface="Calibri" panose="020F0502020204030204"/>
            </a:endParaRPr>
          </a:p>
          <a:p>
            <a:r>
              <a:rPr lang="en-US" sz="2400" err="1">
                <a:ea typeface="+mn-lt"/>
                <a:cs typeface="+mn-lt"/>
              </a:rPr>
              <a:t>ಉತ್ತಮ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ಬೆಳೆಗಾಗಿ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ನೀರಿನ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ನಿರ್ವಹಣೆ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ಮಹತ್ತರವಾಗಿದೆ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ಅಣಬೆ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ಕೃಷಿಯ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ವೇಳೆ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ಶುಚಿತ್ವ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ಕಾಪಾಡಬೇಕು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ಅಣಬೆ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ಬೆಳೆಯುವ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ಕೋಣೆಗೆ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ವಾರಕ್ಕೊಮ್ಮೆ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ಪಾರ್ಮಾಲ್ಡಿಹೈಡ್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ಮತ್ತು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ಡೈಕ್ಲೊರೋವಾಸ್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ಸಿಂಪಡಿಸಬೇಕು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ಕಿಟಕಿ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ಬಾಗಿಲುಗಳಿಗೆ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ತಂತಿಯ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ಬಲೆಗಳನ್ನು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ಅಳವಡಿಸಿ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ಕೋಣೆಗೆ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ಮತ್ತು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ನೊಣ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ಪ್ರವೇಶಿಸದಂತೆ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ಎಚ್ಚರ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ವಹಿಸಬೇಕು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ಒಂದು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ಬೆಳೆಯಿಂದ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ಇನ್ನೊಂದಕ್ಕೆ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ಕನಿಷ್ಟ</a:t>
            </a:r>
            <a:r>
              <a:rPr lang="en-US" sz="2400">
                <a:ea typeface="+mn-lt"/>
                <a:cs typeface="+mn-lt"/>
              </a:rPr>
              <a:t> ೩ </a:t>
            </a:r>
            <a:r>
              <a:rPr lang="en-US" sz="2400" err="1">
                <a:ea typeface="+mn-lt"/>
                <a:cs typeface="+mn-lt"/>
              </a:rPr>
              <a:t>ದಿನಗಳ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ಅಂತರವಿಡುವುದರಿಂದ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ಬೆಳೆ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ಕಲುಷಿತಗೊಳ್ಳುವುದನ್ನು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ತಡೆಯಬಹುದು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37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F590B-EDA1-4CFD-82BD-8826D993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52262"/>
            <a:ext cx="10896600" cy="338426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+mj-lt"/>
                <a:cs typeface="+mj-lt"/>
              </a:rPr>
              <a:t>ಅಣಬೆ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ಬೇಸಾಯಕ್ಕೆ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ಬೇಕಾಗುವ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ಸಾಮಗ್ರಿಗಳು</a:t>
            </a:r>
            <a:r>
              <a:rPr lang="en-US" b="1">
                <a:ea typeface="+mj-lt"/>
                <a:cs typeface="+mj-lt"/>
              </a:rPr>
              <a:t>.</a:t>
            </a:r>
            <a:endParaRPr lang="en-US" b="1">
              <a:cs typeface="Calibri Light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4496-04B9-4ACA-BC33-036784452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37" y="1825625"/>
            <a:ext cx="10861963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1.ಮಾಧ್ಯಮ(</a:t>
            </a:r>
            <a:r>
              <a:rPr lang="en-US" sz="2400" err="1">
                <a:ea typeface="+mn-lt"/>
                <a:cs typeface="+mn-lt"/>
              </a:rPr>
              <a:t>ಭತ್ತದ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ಹುಲ್ಲು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ಮೆಕ್ಕೆ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ಜೋಳದ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ಹುಲ್ಲು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ಮರದ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ಹೊಟ್ಟು,ಶೇಂಗಾ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ಹೊಟ್ಟು</a:t>
            </a:r>
            <a:r>
              <a:rPr lang="en-US" sz="2400">
                <a:ea typeface="+mn-lt"/>
                <a:cs typeface="+mn-lt"/>
              </a:rPr>
              <a:t>)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2.ಅಣಬೆ </a:t>
            </a:r>
            <a:r>
              <a:rPr lang="en-US" sz="2400" err="1">
                <a:ea typeface="+mn-lt"/>
                <a:cs typeface="+mn-lt"/>
              </a:rPr>
              <a:t>ಬೀಜ</a:t>
            </a:r>
            <a:endParaRPr lang="en-US" sz="2400" err="1"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3.ಮಾಧ್ಯಮ </a:t>
            </a:r>
            <a:r>
              <a:rPr lang="en-US" sz="2400" err="1">
                <a:ea typeface="+mn-lt"/>
                <a:cs typeface="+mn-lt"/>
              </a:rPr>
              <a:t>ಕುದಿಸಲು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ಪಾತ್ರೆ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4.ಟಾರ್ಪಾಲಿನ್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5.ರಬ್ಬರ್ </a:t>
            </a:r>
            <a:r>
              <a:rPr lang="en-US" sz="2400" err="1">
                <a:ea typeface="+mn-lt"/>
                <a:cs typeface="+mn-lt"/>
              </a:rPr>
              <a:t>ಬ್ಯಾಂಡ್</a:t>
            </a:r>
            <a:endParaRPr lang="en-US" sz="2400" err="1"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6.ಸೂಜಿ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7.ಡೆಟೊಲ್</a:t>
            </a:r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8.5kg </a:t>
            </a:r>
            <a:r>
              <a:rPr lang="en-US" sz="2400" err="1">
                <a:ea typeface="+mn-lt"/>
                <a:cs typeface="+mn-lt"/>
              </a:rPr>
              <a:t>ಕವರ್</a:t>
            </a: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9.ಕೊಠಡಿ- </a:t>
            </a:r>
            <a:r>
              <a:rPr lang="en-US" sz="2400" err="1">
                <a:ea typeface="+mn-lt"/>
                <a:cs typeface="+mn-lt"/>
              </a:rPr>
              <a:t>ಮೊದಲ</a:t>
            </a:r>
            <a:r>
              <a:rPr lang="en-US" sz="2400">
                <a:ea typeface="+mn-lt"/>
                <a:cs typeface="+mn-lt"/>
              </a:rPr>
              <a:t> 20 </a:t>
            </a:r>
            <a:r>
              <a:rPr lang="en-US" sz="2400" err="1">
                <a:ea typeface="+mn-lt"/>
                <a:cs typeface="+mn-lt"/>
              </a:rPr>
              <a:t>ದಿನ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ಸಂಪೂರ್ಣವಾಗಿ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ಬೆಳಕು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ಇರಬಾರದು</a:t>
            </a:r>
            <a:r>
              <a:rPr lang="en-US" sz="2400">
                <a:ea typeface="+mn-lt"/>
                <a:cs typeface="+mn-lt"/>
              </a:rPr>
              <a:t>, 20 </a:t>
            </a:r>
            <a:r>
              <a:rPr lang="en-US" sz="2400" err="1">
                <a:ea typeface="+mn-lt"/>
                <a:cs typeface="+mn-lt"/>
              </a:rPr>
              <a:t>ದಿನದ</a:t>
            </a:r>
            <a:r>
              <a:rPr lang="en-US" sz="2400">
                <a:ea typeface="+mn-lt"/>
                <a:cs typeface="+mn-lt"/>
              </a:rPr>
              <a:t>   </a:t>
            </a:r>
            <a:r>
              <a:rPr lang="en-US" sz="2400" err="1">
                <a:ea typeface="+mn-lt"/>
                <a:cs typeface="+mn-lt"/>
              </a:rPr>
              <a:t>ನಂತರ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ಸಂಪೂರ್ಣ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ಬೆಳಕು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ಇರಬೇಕು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176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67FC-73B6-4E93-8009-C26A654AD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397"/>
            <a:ext cx="10515600" cy="113291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+mj-lt"/>
                <a:cs typeface="+mj-lt"/>
              </a:rPr>
              <a:t>ಅಣಬೆ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ಬೇಸಾಯ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ಕ್ರಮಗಳು</a:t>
            </a:r>
            <a:endParaRPr lang="en-US" err="1"/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CB790-14DC-49A1-9AD1-111D2F17E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1. </a:t>
            </a:r>
            <a:r>
              <a:rPr lang="en-US" err="1">
                <a:ea typeface="+mn-lt"/>
                <a:cs typeface="+mn-lt"/>
              </a:rPr>
              <a:t>ಒಣ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ಭತ್ತದ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ಹುಲ್ಲನ್ನು</a:t>
            </a:r>
            <a:r>
              <a:rPr lang="en-US">
                <a:ea typeface="+mn-lt"/>
                <a:cs typeface="+mn-lt"/>
              </a:rPr>
              <a:t> 4-5cm </a:t>
            </a:r>
            <a:r>
              <a:rPr lang="en-US" err="1">
                <a:ea typeface="+mn-lt"/>
                <a:cs typeface="+mn-lt"/>
              </a:rPr>
              <a:t>ಉದ್ದದ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ತಂಡುಗಳಾಗಿ</a:t>
            </a:r>
            <a:r>
              <a:rPr lang="en-US">
                <a:ea typeface="+mn-lt"/>
                <a:cs typeface="+mn-lt"/>
              </a:rPr>
              <a:t> </a:t>
            </a:r>
            <a:endParaRPr lang="en-US" err="1"/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  </a:t>
            </a:r>
            <a:r>
              <a:rPr lang="en-US" err="1">
                <a:ea typeface="+mn-lt"/>
                <a:cs typeface="+mn-lt"/>
              </a:rPr>
              <a:t>ಕತ್ತರಿಸಬೇಕು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br>
              <a:rPr lang="en-US"/>
            </a:br>
            <a:endParaRPr lang="en-US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A12FC-6D27-4B2A-A588-BC9C1873554D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5" name="Picture 5" descr="A picture containing outdoor, grass&#10;&#10;Description automatically generated">
            <a:extLst>
              <a:ext uri="{FF2B5EF4-FFF2-40B4-BE49-F238E27FC236}">
                <a16:creationId xmlns:a16="http://schemas.microsoft.com/office/drawing/2014/main" id="{BAD67C7B-2D47-4444-9A50-2D43665A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89" y="3197802"/>
            <a:ext cx="3220316" cy="2791690"/>
          </a:xfrm>
          <a:prstGeom prst="rect">
            <a:avLst/>
          </a:prstGeom>
        </p:spPr>
      </p:pic>
      <p:pic>
        <p:nvPicPr>
          <p:cNvPr id="6" name="Picture 6" descr="A picture containing hay, grass, person, pile&#10;&#10;Description automatically generated">
            <a:extLst>
              <a:ext uri="{FF2B5EF4-FFF2-40B4-BE49-F238E27FC236}">
                <a16:creationId xmlns:a16="http://schemas.microsoft.com/office/drawing/2014/main" id="{254E4796-AE12-42CA-8CC1-5C7BA6930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105" y="3240232"/>
            <a:ext cx="3738995" cy="2793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7B8BEB-D6D4-4876-9907-176139324E5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8E632-DF2E-44A7-99D8-4D6B1053CF5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1EB07-45FC-4339-A66C-33ABE8755AB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DBB5A-0729-47BB-94FF-BDA1751DD72E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pic>
        <p:nvPicPr>
          <p:cNvPr id="12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31F1709-88F8-41D0-A92B-231CDAFFC3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3" t="27114" r="22713" b="6776"/>
          <a:stretch/>
        </p:blipFill>
        <p:spPr>
          <a:xfrm rot="5400000">
            <a:off x="3791851" y="2670383"/>
            <a:ext cx="1973019" cy="1960101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BFBFAEED-CA0C-A143-9FB9-98ECE7F9F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3" r="-11163" b="12874"/>
          <a:stretch/>
        </p:blipFill>
        <p:spPr>
          <a:xfrm>
            <a:off x="5288693" y="4338881"/>
            <a:ext cx="2326112" cy="210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9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B569F-CAE5-4517-82CD-BE7AF643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32" y="604694"/>
            <a:ext cx="10818668" cy="5572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2. </a:t>
            </a:r>
            <a:r>
              <a:rPr lang="en-US" sz="2400" err="1">
                <a:ea typeface="+mn-lt"/>
                <a:cs typeface="+mn-lt"/>
              </a:rPr>
              <a:t>ಕತ್ತರಿಸಿದ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ಹುಲ್ಲನ್ನು</a:t>
            </a:r>
            <a:r>
              <a:rPr lang="en-US" sz="2400">
                <a:ea typeface="+mn-lt"/>
                <a:cs typeface="+mn-lt"/>
              </a:rPr>
              <a:t> ೧೦-೧೨ </a:t>
            </a:r>
            <a:r>
              <a:rPr lang="en-US" sz="2400" err="1">
                <a:ea typeface="+mn-lt"/>
                <a:cs typeface="+mn-lt"/>
              </a:rPr>
              <a:t>ಗಂಟೆಗಳ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ಕಾಲ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/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    </a:t>
            </a:r>
            <a:r>
              <a:rPr lang="en-US" sz="2400" err="1">
                <a:ea typeface="+mn-lt"/>
                <a:cs typeface="+mn-lt"/>
              </a:rPr>
              <a:t>ತಣ್ಣೀರಿನಲ್ಲಿ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ನೆನೆಸಿಡಬೇಕು</a:t>
            </a:r>
            <a:r>
              <a:rPr lang="en-US" sz="24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    </a:t>
            </a:r>
            <a:r>
              <a:rPr lang="en-US" sz="2400" err="1">
                <a:ea typeface="+mn-lt"/>
                <a:cs typeface="+mn-lt"/>
              </a:rPr>
              <a:t>ಇದರಿಂದ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ಮೇಲೆ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ಇರುವ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ಧೂಳು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ಕೀಟಾಣು</a:t>
            </a:r>
            <a:r>
              <a:rPr lang="en-US" sz="2400">
                <a:ea typeface="+mn-lt"/>
                <a:cs typeface="+mn-lt"/>
              </a:rPr>
              <a:t>,</a:t>
            </a: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   </a:t>
            </a:r>
            <a:r>
              <a:rPr lang="en-US" sz="2400" err="1">
                <a:ea typeface="+mn-lt"/>
                <a:cs typeface="+mn-lt"/>
              </a:rPr>
              <a:t>ರೋಗಾಣುಗಳನ್ನು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ಮೊದಲನೇ</a:t>
            </a: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   </a:t>
            </a:r>
            <a:r>
              <a:rPr lang="en-US" sz="2400" err="1">
                <a:ea typeface="+mn-lt"/>
                <a:cs typeface="+mn-lt"/>
              </a:rPr>
              <a:t>ಹಂತದಲ್ಲಿ</a:t>
            </a:r>
            <a:r>
              <a:rPr lang="en-US" sz="2400">
                <a:ea typeface="+mn-lt"/>
                <a:cs typeface="+mn-lt"/>
              </a:rPr>
              <a:t>  </a:t>
            </a:r>
            <a:r>
              <a:rPr lang="en-US" sz="2400" err="1">
                <a:ea typeface="+mn-lt"/>
                <a:cs typeface="+mn-lt"/>
              </a:rPr>
              <a:t>ಹೋಗಲಾಡಿಸಬಹುದು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    </a:t>
            </a:r>
            <a:r>
              <a:rPr lang="en-US" sz="2400" err="1">
                <a:cs typeface="Calibri" panose="020F0502020204030204"/>
              </a:rPr>
              <a:t>ನಂತರ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ನೀರನ್ನು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ಬಸಿಯಬೇಕು</a:t>
            </a:r>
            <a:r>
              <a:rPr lang="en-US" sz="2400">
                <a:cs typeface="Calibri" panose="020F0502020204030204"/>
              </a:rPr>
              <a:t> .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br>
              <a:rPr lang="en-US"/>
            </a:br>
            <a:endParaRPr lang="en-US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755292D-34CE-4F45-B2DF-A4B8B2679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92" y="289850"/>
            <a:ext cx="3031129" cy="280355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DF34EB8-85CA-B148-B3BE-B1196E24C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14572"/>
            <a:ext cx="5229412" cy="317193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C4B88F-AAF5-9945-8FF3-10BC8403A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54" y="3398439"/>
            <a:ext cx="3031129" cy="292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73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54F0B-AACA-4D18-BCA8-BACA8D248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128" y="452310"/>
            <a:ext cx="10534752" cy="5724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3.  </a:t>
            </a:r>
            <a:r>
              <a:rPr lang="en-US" err="1">
                <a:ea typeface="+mn-lt"/>
                <a:cs typeface="+mn-lt"/>
              </a:rPr>
              <a:t>ನೆನೆಸಿದ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ಮಾಧ್ಯಮವನ್ನು</a:t>
            </a:r>
            <a:r>
              <a:rPr lang="en-US">
                <a:ea typeface="+mn-lt"/>
                <a:cs typeface="+mn-lt"/>
              </a:rPr>
              <a:t> ( 1೦೦⁰ c </a:t>
            </a:r>
            <a:r>
              <a:rPr lang="en-US" err="1">
                <a:ea typeface="+mn-lt"/>
                <a:cs typeface="+mn-lt"/>
              </a:rPr>
              <a:t>ಉಷ್ಣಾಂಶ</a:t>
            </a:r>
            <a:r>
              <a:rPr lang="en-US">
                <a:ea typeface="+mn-lt"/>
                <a:cs typeface="+mn-lt"/>
              </a:rPr>
              <a:t> )</a:t>
            </a:r>
            <a:r>
              <a:rPr lang="en-IN">
                <a:ea typeface="+mn-lt"/>
                <a:cs typeface="+mn-lt"/>
              </a:rPr>
              <a:t> ನೀರಿನಲ್ಲಿ</a:t>
            </a:r>
            <a:r>
              <a:rPr lang="en-US">
                <a:ea typeface="+mn-lt"/>
                <a:cs typeface="+mn-lt"/>
              </a:rPr>
              <a:t> 30-50 </a:t>
            </a:r>
            <a:r>
              <a:rPr lang="en-US" err="1">
                <a:ea typeface="+mn-lt"/>
                <a:cs typeface="+mn-lt"/>
              </a:rPr>
              <a:t>ನಿಮಿಷಗಳ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ಕಾಲ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ಕುದಿಸಬೇಕು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r>
              <a:rPr lang="en-US" err="1">
                <a:ea typeface="+mn-lt"/>
                <a:cs typeface="+mn-lt"/>
              </a:rPr>
              <a:t>ಇದರಿಂದ</a:t>
            </a:r>
            <a:r>
              <a:rPr lang="en-US">
                <a:ea typeface="+mn-lt"/>
                <a:cs typeface="+mn-lt"/>
              </a:rPr>
              <a:t> ರೋಗಗ</a:t>
            </a:r>
            <a:r>
              <a:rPr lang="en-IN">
                <a:ea typeface="+mn-lt"/>
                <a:cs typeface="+mn-lt"/>
              </a:rPr>
              <a:t>ಳನ್ನು </a:t>
            </a:r>
            <a:r>
              <a:rPr lang="en-US">
                <a:ea typeface="+mn-lt"/>
                <a:cs typeface="+mn-lt"/>
              </a:rPr>
              <a:t>ಮುಕ್ತಗೊಳಿಸಬಹುದು.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br>
              <a:rPr lang="en-US"/>
            </a:br>
            <a:endParaRPr lang="en-US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C1EED1E-BDAD-A946-AA60-CA9F014D0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72" y="2474130"/>
            <a:ext cx="3940992" cy="370283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2347287-715C-F94F-94C9-62B340055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37" y="1968872"/>
            <a:ext cx="45910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428C6-C03F-4C06-9FE3-A79810055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79" y="682807"/>
            <a:ext cx="10515600" cy="5492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4. </a:t>
            </a:r>
            <a:r>
              <a:rPr lang="en-US" err="1">
                <a:cs typeface="Calibri"/>
              </a:rPr>
              <a:t>ನೀರನ್ನು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ಬಸಿದು</a:t>
            </a:r>
            <a:r>
              <a:rPr lang="en-US">
                <a:cs typeface="Calibri"/>
              </a:rPr>
              <a:t> , </a:t>
            </a:r>
            <a:r>
              <a:rPr lang="en-US" err="1">
                <a:cs typeface="Calibri"/>
              </a:rPr>
              <a:t>ಹುಲ್ಲನ್ನು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ಕೊಠಡಿಯೊಳಗೆ</a:t>
            </a:r>
            <a:r>
              <a:rPr lang="en-US">
                <a:cs typeface="Calibri"/>
              </a:rPr>
              <a:t> ಶುಚಿಯಾದ ಜಾಗದಲ್ಲಿ </a:t>
            </a:r>
            <a:r>
              <a:rPr lang="en-US" err="1">
                <a:cs typeface="Calibri"/>
              </a:rPr>
              <a:t>ಹರಡಿ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ಆರಲು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ಬಿಡಿ</a:t>
            </a:r>
            <a:r>
              <a:rPr lang="en-US">
                <a:cs typeface="Calibri"/>
              </a:rPr>
              <a:t>.</a:t>
            </a:r>
            <a:endParaRPr lang="en-IN">
              <a:cs typeface="Calibri"/>
            </a:endParaRPr>
          </a:p>
          <a:p>
            <a:r>
              <a:rPr lang="en-IN">
                <a:cs typeface="Calibri"/>
              </a:rPr>
              <a:t>ಬತ್ತದ ಹುಲ್ಲನ್ನು ಕಾಯಲ್ಲಿ ಹಿಡಿದು ಹಿಂಡಿದಾಗ ಅದರಿಂದ ನೀರು ಸೋರಬರದು,ಇದು ಸರಿಯಾದ ಹುಲ್ಲಿನ ತೇವಾಂಶವನ್ನು ತಿಳಿಸುತ್ತದೆ.</a:t>
            </a:r>
            <a:endParaRPr lang="en-US"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E1338D9-1FD4-8D4D-8A71-7229F1A3B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1670" y="2893948"/>
            <a:ext cx="3702832" cy="347586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0BB9D40-3712-2048-8451-F83972576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/>
          <a:stretch/>
        </p:blipFill>
        <p:spPr>
          <a:xfrm rot="16200000">
            <a:off x="2105261" y="1922545"/>
            <a:ext cx="349758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1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46E27-B408-8F47-BF6D-E2784F4C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13" y="-102280"/>
            <a:ext cx="10901490" cy="1323950"/>
          </a:xfrm>
        </p:spPr>
        <p:txBody>
          <a:bodyPr/>
          <a:lstStyle/>
          <a:p>
            <a:r>
              <a:rPr lang="en-IN" b="1"/>
              <a:t>5.ಪಾಲಿಥೀನ್ ಚೀಲಗಳಿಗೆ ತುಂಬುವ ವಿಧಾನ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33E24-304B-404C-AD9B-B772EA21B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09" y="1434437"/>
            <a:ext cx="11038813" cy="4873455"/>
          </a:xfrm>
        </p:spPr>
        <p:txBody>
          <a:bodyPr/>
          <a:lstStyle/>
          <a:p>
            <a:r>
              <a:rPr lang="en-IN"/>
              <a:t>ಮೊದಲು ಪಾಲಿಥಿನ್ ಚೀಲಗಳನ್ನು (18×11 ಅಂಗುಲ) ತಳಭಾಗದಲ್ಲಿ ಸ್ವಲ್ಪ(ಕಾಲು ಅಡಿ) ಅಣಬೆ ಬೀಜ ಹರಡಬೇಕು.</a:t>
            </a:r>
          </a:p>
          <a:p>
            <a:r>
              <a:rPr lang="en-IN"/>
              <a:t>ನಂತರ ಒಂದು ಪದರ ಬೇಯಿಸಿದ, ಆರಿಸಿದ ಹುಲ್ಲು(4 ರಿಂದ 5 ಅಂಗುಲ) </a:t>
            </a:r>
          </a:p>
          <a:p>
            <a:pPr marL="0" indent="0">
              <a:buNone/>
            </a:pPr>
            <a:r>
              <a:rPr lang="en-IN"/>
              <a:t>ನಂತರ ಅಣಬೆ ಬೀಜ (ಒಂದು ಹಿಡಿ) ಹೀಗೆ ಪದರ ಪದರವಾಗಿ ಹುಲ್ಲು ಮತ್ತು </a:t>
            </a:r>
          </a:p>
          <a:p>
            <a:pPr marL="0" indent="0">
              <a:buNone/>
            </a:pPr>
            <a:r>
              <a:rPr lang="en-IN"/>
              <a:t>ಅಣಬೆಬೀಜವನ್ನು ಹಾಕಿ ಚೀಲ ತುಂಬುವವರೆಗು ತುಂಬಿ</a:t>
            </a:r>
          </a:p>
          <a:p>
            <a:pPr marL="0" indent="0">
              <a:buNone/>
            </a:pPr>
            <a:r>
              <a:rPr lang="en-IN"/>
              <a:t> (ಪ್ರತೀ ಚೀಲಕ್ಕೆ ಸುಮಾರು 100 ಗ್ರಾಂ ಬೀಜ ಬೇಕಾಗುತ್ತದೆ).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64DACF-A2B6-9B43-BF32-CBEA66F5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7" y="4389272"/>
            <a:ext cx="5927252" cy="22015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6FC2ABB-9449-1445-914B-6233C6BDD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2976705"/>
            <a:ext cx="1798859" cy="364550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3C9BFDC-1A29-1945-A9C6-3DE2461EF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76" y="4378810"/>
            <a:ext cx="2837787" cy="22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4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6112D-E62F-4244-83EF-328456BA4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58" y="550107"/>
            <a:ext cx="11234406" cy="6038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N">
                <a:cs typeface="Calibri"/>
              </a:rPr>
              <a:t>6.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ತುಂಬಿದ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ಚೀಲದ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ಬಾಯಿಯನ್ನು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ನೂಲಿನ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ದಾರದಿಂದ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ಅಥವಾ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ರಬ್ಬರ್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ಬ್ಯಾಂಡ್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ನಿಂದ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ಕಟ್ಟಿ</a:t>
            </a:r>
            <a:r>
              <a:rPr lang="en-US">
                <a:cs typeface="Calibri"/>
              </a:rPr>
              <a:t> </a:t>
            </a:r>
            <a:r>
              <a:rPr lang="en-IN">
                <a:cs typeface="Calibri"/>
              </a:rPr>
              <a:t>    </a:t>
            </a:r>
            <a:r>
              <a:rPr lang="en-US">
                <a:cs typeface="Calibri"/>
              </a:rPr>
              <a:t>,</a:t>
            </a:r>
            <a:r>
              <a:rPr lang="en-US" err="1">
                <a:cs typeface="Calibri"/>
              </a:rPr>
              <a:t>ಚೀಲಕ್ಕೆ</a:t>
            </a:r>
            <a:r>
              <a:rPr lang="en-US">
                <a:cs typeface="Calibri"/>
              </a:rPr>
              <a:t> 8- 10 </a:t>
            </a:r>
            <a:r>
              <a:rPr lang="en-US" err="1">
                <a:cs typeface="Calibri"/>
              </a:rPr>
              <a:t>ಸಣ್ಣ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ರಂದ್ರಗಳನ್ನು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ಮಾಡಬೇಕು</a:t>
            </a:r>
            <a:r>
              <a:rPr lang="en-US">
                <a:cs typeface="Calibri"/>
              </a:rPr>
              <a:t> . </a:t>
            </a:r>
            <a:endParaRPr lang="en-US"/>
          </a:p>
          <a:p>
            <a:pPr marL="0" indent="0">
              <a:buNone/>
            </a:pPr>
            <a:r>
              <a:rPr lang="en-IN">
                <a:ea typeface="+mn-lt"/>
                <a:cs typeface="+mn-lt"/>
              </a:rPr>
              <a:t>7.</a:t>
            </a:r>
            <a:r>
              <a:rPr lang="en-US">
                <a:ea typeface="+mn-lt"/>
                <a:cs typeface="+mn-lt"/>
              </a:rPr>
              <a:t>ತುಂಬಿದ </a:t>
            </a:r>
            <a:r>
              <a:rPr lang="en-US" err="1">
                <a:ea typeface="+mn-lt"/>
                <a:cs typeface="+mn-lt"/>
              </a:rPr>
              <a:t>ಅಣಬೆ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ಚೀಲವನ್ನು</a:t>
            </a:r>
            <a:r>
              <a:rPr lang="en-US">
                <a:ea typeface="+mn-lt"/>
                <a:cs typeface="+mn-lt"/>
              </a:rPr>
              <a:t> 21 </a:t>
            </a:r>
            <a:r>
              <a:rPr lang="en-US" err="1">
                <a:ea typeface="+mn-lt"/>
                <a:cs typeface="+mn-lt"/>
              </a:rPr>
              <a:t>ದಿನದ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ಕಾಲ</a:t>
            </a:r>
            <a:r>
              <a:rPr lang="en-US">
                <a:ea typeface="+mn-lt"/>
                <a:cs typeface="+mn-lt"/>
              </a:rPr>
              <a:t> ಕತ್ತಲೆ</a:t>
            </a:r>
            <a:r>
              <a:rPr lang="en-IN">
                <a:ea typeface="+mn-lt"/>
                <a:cs typeface="+mn-lt"/>
              </a:rPr>
              <a:t> ಕೋಣೆ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ಯಲ್ಲಿ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ಇಡಬೇಕು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err="1">
                <a:ea typeface="+mn-lt"/>
                <a:cs typeface="+mn-lt"/>
              </a:rPr>
              <a:t>ಇದರಿಂದ</a:t>
            </a:r>
            <a:r>
              <a:rPr lang="en-US">
                <a:ea typeface="+mn-lt"/>
                <a:cs typeface="+mn-lt"/>
              </a:rPr>
              <a:t> ಶಿಲೀ೦ದ್ರದ </a:t>
            </a:r>
            <a:r>
              <a:rPr lang="en-US" err="1">
                <a:ea typeface="+mn-lt"/>
                <a:cs typeface="+mn-lt"/>
              </a:rPr>
              <a:t>ಬೆಳವಣಿಗೆಗೆ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ಸಹಾಯ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ವಾಗುತ್ತದೆ</a:t>
            </a:r>
            <a:r>
              <a:rPr lang="en-US">
                <a:ea typeface="+mn-lt"/>
                <a:cs typeface="+mn-lt"/>
              </a:rPr>
              <a:t>. 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BA64BF-DD05-7A4F-A0A0-789F0381F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7" y="2556892"/>
            <a:ext cx="3626195" cy="384455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4E4104F-CFB7-5E4D-A4AE-D3B8CDD71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68" y="2549632"/>
            <a:ext cx="3626195" cy="375100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3DC89E8-EE5F-094E-B6E5-C79B3CB78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91" y="2462229"/>
            <a:ext cx="3726149" cy="37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6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D2A32-02B5-4B54-BEC0-521FB6045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05" y="403412"/>
            <a:ext cx="10754795" cy="5773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N">
                <a:ea typeface="+mn-lt"/>
                <a:cs typeface="+mn-lt"/>
              </a:rPr>
              <a:t>8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IN">
                <a:ea typeface="+mn-lt"/>
                <a:cs typeface="+mn-lt"/>
              </a:rPr>
              <a:t>ಶಿಲೀಂದ್ರ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ಬೆಳವಣಿಗೆ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ಸರಿಯಾದ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ರೀತಿಯಲ್ಲಿ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ಆಗುತ್ತಿದೆಯೋ</a:t>
            </a:r>
            <a:r>
              <a:rPr lang="en-US">
                <a:ea typeface="+mn-lt"/>
                <a:cs typeface="+mn-lt"/>
              </a:rPr>
              <a:t> ಇಲ್ಲವ</a:t>
            </a:r>
            <a:r>
              <a:rPr lang="en-IN">
                <a:ea typeface="+mn-lt"/>
                <a:cs typeface="+mn-lt"/>
              </a:rPr>
              <a:t> ವೋ ಅಂತ</a:t>
            </a:r>
            <a:r>
              <a:rPr lang="en-US">
                <a:ea typeface="+mn-lt"/>
                <a:cs typeface="+mn-lt"/>
              </a:rPr>
              <a:t> ತಿಳಿಯಬೇಕಾದರೆ</a:t>
            </a:r>
            <a:r>
              <a:rPr lang="en-US" err="1">
                <a:ea typeface="+mn-lt"/>
                <a:cs typeface="+mn-lt"/>
              </a:rPr>
              <a:t>,ಭತ್ತದ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ಹುಲ್ಲಿನ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ಮೇಲೆ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ಬೆಳ್ಳಗಿನ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ಬೆಳವಣಿಗೆ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ಆಗಿರುತ್ತದೆ,ಆಗ,ಶಿಲೀಂದ್ರ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ಸರಿಯಾಗಿ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ಬೆಳವಣಿಗೆ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ಆಗಿದೆ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ಎಂದು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ಅರ್ಥ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br>
              <a:rPr lang="en-US"/>
            </a:b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B0E0C3C-ED52-BC4A-8DE3-BA33DD09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49" y="2362112"/>
            <a:ext cx="5437623" cy="409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72A9611-1285-4F7E-8841-7D4D7F1E5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31015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22F1B-6321-4EB2-8CF1-FD469E007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/>
              <a:t> </a:t>
            </a:r>
            <a:br>
              <a:rPr lang="en-US" sz="4000"/>
            </a:br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15786-5D29-42EA-9C8F-3C1DF943B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405" y="1282542"/>
            <a:ext cx="5935006" cy="4894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400" b="1" err="1"/>
              <a:t>ಪದ್ಧತಿ</a:t>
            </a:r>
            <a:r>
              <a:rPr lang="en-US" sz="5400" b="1"/>
              <a:t> </a:t>
            </a:r>
            <a:r>
              <a:rPr lang="en-US" sz="5400" b="1" err="1"/>
              <a:t>ಪ್ರಾತ್ಯಕ್ಷಿತೆ</a:t>
            </a:r>
            <a:r>
              <a:rPr lang="en-US" sz="5400" b="1"/>
              <a:t> </a:t>
            </a:r>
            <a:endParaRPr lang="en-US" sz="54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4400" b="1">
              <a:cs typeface="Calibri"/>
            </a:endParaRPr>
          </a:p>
          <a:p>
            <a:pPr algn="l"/>
            <a:br>
              <a:rPr lang="en-US" sz="2000" b="1"/>
            </a:br>
            <a:r>
              <a:rPr lang="en-US" sz="2000" b="1"/>
              <a:t>     </a:t>
            </a:r>
            <a:r>
              <a:rPr lang="en-US" sz="3200" b="1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en-US" sz="3200" b="1" err="1">
                <a:solidFill>
                  <a:schemeClr val="accent3">
                    <a:lumMod val="50000"/>
                  </a:schemeClr>
                </a:solidFill>
              </a:rPr>
              <a:t>ವಿಷಯ</a:t>
            </a:r>
            <a:r>
              <a:rPr lang="en-US" sz="3200" b="1">
                <a:solidFill>
                  <a:schemeClr val="accent3">
                    <a:lumMod val="50000"/>
                  </a:schemeClr>
                </a:solidFill>
              </a:rPr>
              <a:t>:-</a:t>
            </a:r>
            <a:endParaRPr lang="en-US" sz="3200">
              <a:solidFill>
                <a:schemeClr val="accent3">
                  <a:lumMod val="50000"/>
                </a:schemeClr>
              </a:solidFill>
            </a:endParaRPr>
          </a:p>
          <a:p>
            <a:pPr algn="l"/>
            <a:r>
              <a:rPr lang="en-US" sz="3600" b="1" err="1">
                <a:solidFill>
                  <a:schemeClr val="accent2">
                    <a:lumMod val="50000"/>
                  </a:schemeClr>
                </a:solidFill>
              </a:rPr>
              <a:t>ಅಣಬೆ</a:t>
            </a:r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3600" b="1" err="1">
                <a:solidFill>
                  <a:schemeClr val="accent2">
                    <a:lumMod val="50000"/>
                  </a:schemeClr>
                </a:solidFill>
              </a:rPr>
              <a:t>ಬೇಸಾಯ</a:t>
            </a:r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3600" b="1" err="1">
                <a:solidFill>
                  <a:schemeClr val="accent2">
                    <a:lumMod val="50000"/>
                  </a:schemeClr>
                </a:solidFill>
              </a:rPr>
              <a:t>ಕ್ರಮಗಳು</a:t>
            </a:r>
            <a:endParaRPr lang="en-US" sz="3600" b="1">
              <a:solidFill>
                <a:schemeClr val="accent2">
                  <a:lumMod val="50000"/>
                </a:schemeClr>
              </a:solidFill>
              <a:cs typeface="Calibri" panose="020F0502020204030204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319A8-E85F-4FF4-B65C-93506F355147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020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08147-54A4-4F91-A6AD-B01991B1F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31" y="586781"/>
            <a:ext cx="11136609" cy="55901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 </a:t>
            </a:r>
            <a:r>
              <a:rPr lang="en-IN">
                <a:ea typeface="+mn-lt"/>
                <a:cs typeface="+mn-lt"/>
              </a:rPr>
              <a:t>9.</a:t>
            </a:r>
            <a:r>
              <a:rPr lang="en-US">
                <a:ea typeface="+mn-lt"/>
                <a:cs typeface="+mn-lt"/>
              </a:rPr>
              <a:t> 21 </a:t>
            </a:r>
            <a:r>
              <a:rPr lang="en-US" err="1">
                <a:ea typeface="+mn-lt"/>
                <a:cs typeface="+mn-lt"/>
              </a:rPr>
              <a:t>ದಿನದ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ನಂತರ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ಕತ್ತಲೆ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ಕೋಣೆ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ಇಂದ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ಬೆಳಕಿಗೆ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ತರಬೇಕು.</a:t>
            </a:r>
            <a:r>
              <a:rPr lang="en-US">
                <a:ea typeface="+mn-lt"/>
                <a:cs typeface="+mn-lt"/>
              </a:rPr>
              <a:t>ಕಿಟ</a:t>
            </a:r>
            <a:r>
              <a:rPr lang="en-IN">
                <a:ea typeface="+mn-lt"/>
                <a:cs typeface="+mn-lt"/>
              </a:rPr>
              <a:t>ಕಿ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ತೆಗೆದು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ಬೆಳಕು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ಬರಲು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ಬಿಡಬೇಕು</a:t>
            </a:r>
            <a:r>
              <a:rPr lang="en-US">
                <a:ea typeface="+mn-lt"/>
                <a:cs typeface="+mn-lt"/>
              </a:rPr>
              <a:t>.</a:t>
            </a:r>
            <a:endParaRPr lang="en-US" err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IN">
                <a:ea typeface="+mn-lt"/>
                <a:cs typeface="+mn-lt"/>
              </a:rPr>
              <a:t>10.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ಚೀಲಗಳನ್ನು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ತೆಗೆದು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ದಿನಕ್ಕೆ</a:t>
            </a:r>
            <a:r>
              <a:rPr lang="en-US">
                <a:ea typeface="+mn-lt"/>
                <a:cs typeface="+mn-lt"/>
              </a:rPr>
              <a:t> 3ಬಾರಿ </a:t>
            </a:r>
            <a:r>
              <a:rPr lang="en-US" err="1">
                <a:ea typeface="+mn-lt"/>
                <a:cs typeface="+mn-lt"/>
              </a:rPr>
              <a:t>ನೀರನ್ನ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ಕೊಡಬೇಕು</a:t>
            </a:r>
            <a:r>
              <a:rPr lang="en-US">
                <a:ea typeface="+mn-lt"/>
                <a:cs typeface="+mn-lt"/>
              </a:rPr>
              <a:t>(</a:t>
            </a:r>
            <a:r>
              <a:rPr lang="en-US" err="1">
                <a:ea typeface="+mn-lt"/>
                <a:cs typeface="+mn-lt"/>
              </a:rPr>
              <a:t>ಬೆಳಗ್ಗೆ,ಮಧ್ಯಾಹ್ನ,ಸಂಜೆ</a:t>
            </a:r>
            <a:r>
              <a:rPr lang="en-US">
                <a:ea typeface="+mn-lt"/>
                <a:cs typeface="+mn-lt"/>
              </a:rPr>
              <a:t>).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err="1">
                <a:ea typeface="+mn-lt"/>
                <a:cs typeface="+mn-lt"/>
              </a:rPr>
              <a:t>ಇದರಿಂದ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ಭತ್ತದ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ಮೇಲೆ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ಬೆಳೆದ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ಶಿಲೀಂದ್ರ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ಮೊಳಕೆ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ಹೊಡೆಯಲು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ಸಹಾಯವಾಗುತ್ತದೆ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br>
              <a:rPr lang="en-US"/>
            </a:br>
            <a:endParaRPr lang="en-US">
              <a:cs typeface="Calibri" panose="020F0502020204030204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C9603B2-03AC-BD4B-A0C6-E76F04E24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51" y="2738310"/>
            <a:ext cx="5167860" cy="39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8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2010A-2938-4BB9-95B3-73A8B8DC7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76" y="550107"/>
            <a:ext cx="10620324" cy="56268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1</a:t>
            </a:r>
            <a:r>
              <a:rPr lang="en-IN">
                <a:ea typeface="+mn-lt"/>
                <a:cs typeface="+mn-lt"/>
              </a:rPr>
              <a:t>1.</a:t>
            </a:r>
            <a:r>
              <a:rPr lang="en-US">
                <a:ea typeface="+mn-lt"/>
                <a:cs typeface="+mn-lt"/>
              </a:rPr>
              <a:t>ಬೆಳಕಿನ </a:t>
            </a:r>
            <a:r>
              <a:rPr lang="en-US" err="1">
                <a:ea typeface="+mn-lt"/>
                <a:cs typeface="+mn-lt"/>
              </a:rPr>
              <a:t>ಕೋಣೆಗೆ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ತಂದ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ನಂತರ</a:t>
            </a:r>
            <a:r>
              <a:rPr lang="en-US">
                <a:ea typeface="+mn-lt"/>
                <a:cs typeface="+mn-lt"/>
              </a:rPr>
              <a:t> 7-10 </a:t>
            </a:r>
            <a:r>
              <a:rPr lang="en-US" err="1">
                <a:ea typeface="+mn-lt"/>
                <a:cs typeface="+mn-lt"/>
              </a:rPr>
              <a:t>ದಿನಗಳಲ್ಲಿ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ಮೊದಲನೇ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ಮೊಳಕೆ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ಹೊಡೆಯಲು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ಶುರುವಾಗುತ್ತದೆ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br>
              <a:rPr lang="en-US"/>
            </a:b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A103548-83D6-6E4C-B490-9BB2B190C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48" y="2004894"/>
            <a:ext cx="5486903" cy="408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0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DD4C-BB72-4E7A-9358-F744EAA09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53" y="501209"/>
            <a:ext cx="10681447" cy="5675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1</a:t>
            </a:r>
            <a:r>
              <a:rPr lang="en-IN">
                <a:ea typeface="+mn-lt"/>
                <a:cs typeface="+mn-lt"/>
              </a:rPr>
              <a:t>2.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ಮೊಳಕೆ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ಬಂದ</a:t>
            </a:r>
            <a:r>
              <a:rPr lang="en-US">
                <a:ea typeface="+mn-lt"/>
                <a:cs typeface="+mn-lt"/>
              </a:rPr>
              <a:t> ೩-೪ </a:t>
            </a:r>
            <a:r>
              <a:rPr lang="en-US" err="1">
                <a:ea typeface="+mn-lt"/>
                <a:cs typeface="+mn-lt"/>
              </a:rPr>
              <a:t>ದಿನದಲ್ಲಿ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ಚೆನ್ನಾಗಿ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ಬೆಳವಣಿಗೆ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ಆಗಿರುತ್ತದೆ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1</a:t>
            </a:r>
            <a:r>
              <a:rPr lang="en-IN">
                <a:ea typeface="+mn-lt"/>
                <a:cs typeface="+mn-lt"/>
              </a:rPr>
              <a:t>3.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ಬೆಳವಣಿಗೆ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ಆದ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ಅಣಬೆಯ್ನು</a:t>
            </a:r>
            <a:r>
              <a:rPr lang="en-US">
                <a:ea typeface="+mn-lt"/>
                <a:cs typeface="+mn-lt"/>
              </a:rPr>
              <a:t> ೩-೪ </a:t>
            </a:r>
            <a:r>
              <a:rPr lang="en-US" err="1">
                <a:ea typeface="+mn-lt"/>
                <a:cs typeface="+mn-lt"/>
              </a:rPr>
              <a:t>ದಿನದಲ್ಲೇ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ಕಟಾವು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ಮಾಡಬೇಕು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ಇಲ್ಲವಾದರೆ</a:t>
            </a:r>
            <a:r>
              <a:rPr lang="en-US">
                <a:ea typeface="+mn-lt"/>
                <a:cs typeface="+mn-lt"/>
              </a:rPr>
              <a:t> ಬ</a:t>
            </a:r>
            <a:r>
              <a:rPr lang="en-IN">
                <a:ea typeface="+mn-lt"/>
                <a:cs typeface="+mn-lt"/>
              </a:rPr>
              <a:t>ಲೆ</a:t>
            </a:r>
            <a:r>
              <a:rPr lang="en-US">
                <a:ea typeface="+mn-lt"/>
                <a:cs typeface="+mn-lt"/>
              </a:rPr>
              <a:t>ತು </a:t>
            </a:r>
            <a:r>
              <a:rPr lang="en-US" err="1">
                <a:ea typeface="+mn-lt"/>
                <a:cs typeface="+mn-lt"/>
              </a:rPr>
              <a:t>ಹೋಗಿ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ಬಳಕೆಗೆ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IN">
                <a:ea typeface="+mn-lt"/>
                <a:cs typeface="+mn-lt"/>
              </a:rPr>
              <a:t>ಉಪಯೋಗಿಸಲು ಯೋಗ್ಯವಾಗರುವುದಿಲ್ಲ.</a:t>
            </a:r>
            <a:endParaRPr lang="en-US">
              <a:ea typeface="+mn-lt"/>
              <a:cs typeface="+mn-lt"/>
            </a:endParaRPr>
          </a:p>
          <a:p>
            <a:r>
              <a:rPr lang="en-US" err="1"/>
              <a:t>ಪ್ರತಿ</a:t>
            </a:r>
            <a:r>
              <a:rPr lang="en-US"/>
              <a:t> 2 </a:t>
            </a:r>
            <a:r>
              <a:rPr lang="en-US" err="1"/>
              <a:t>ಕೆ.ಜಿ</a:t>
            </a:r>
            <a:r>
              <a:rPr lang="en-US"/>
              <a:t>. </a:t>
            </a:r>
            <a:r>
              <a:rPr lang="en-US" err="1"/>
              <a:t>ಒಣಗಿದ</a:t>
            </a:r>
            <a:r>
              <a:rPr lang="en-US"/>
              <a:t> </a:t>
            </a:r>
            <a:r>
              <a:rPr lang="en-US" err="1"/>
              <a:t>ಹುಲ್ಲಿನಿಂದ</a:t>
            </a:r>
            <a:r>
              <a:rPr lang="en-US"/>
              <a:t> (3 </a:t>
            </a:r>
            <a:r>
              <a:rPr lang="en-US" err="1"/>
              <a:t>ಬ್ಯಾಗ್</a:t>
            </a:r>
            <a:r>
              <a:rPr lang="en-US"/>
              <a:t> </a:t>
            </a:r>
            <a:r>
              <a:rPr lang="en-US" err="1"/>
              <a:t>ನಿಂದ</a:t>
            </a:r>
            <a:r>
              <a:rPr lang="en-US"/>
              <a:t> ) </a:t>
            </a:r>
            <a:r>
              <a:rPr lang="en-US" err="1"/>
              <a:t>ಸುಮಾರು</a:t>
            </a:r>
            <a:r>
              <a:rPr lang="en-US"/>
              <a:t> 1 </a:t>
            </a:r>
            <a:r>
              <a:rPr lang="en-US" err="1"/>
              <a:t>ರಿಂದ</a:t>
            </a:r>
            <a:r>
              <a:rPr lang="en-US"/>
              <a:t> 1.5 </a:t>
            </a:r>
            <a:r>
              <a:rPr lang="en-US" err="1"/>
              <a:t>ಕೆ.ಜಿ</a:t>
            </a:r>
            <a:r>
              <a:rPr lang="en-US"/>
              <a:t>. </a:t>
            </a:r>
            <a:r>
              <a:rPr lang="en-US" err="1"/>
              <a:t>ಇಳುವರಿಯನ್ನು</a:t>
            </a:r>
            <a:r>
              <a:rPr lang="en-US"/>
              <a:t> </a:t>
            </a:r>
            <a:r>
              <a:rPr lang="en-US" err="1"/>
              <a:t>ಪಡೆಯಬಹುದು</a:t>
            </a:r>
            <a:r>
              <a:rPr lang="en-US"/>
              <a:t>.</a:t>
            </a:r>
            <a:br>
              <a:rPr lang="en-US"/>
            </a:br>
            <a:endParaRPr lang="en-US">
              <a:cs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65AFAA4-514B-8746-8D97-88941AA9A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72" y="2945146"/>
            <a:ext cx="4286056" cy="37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CBA1E-9499-437A-9A72-F7DA1615E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556" y="599005"/>
            <a:ext cx="10779244" cy="55779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1</a:t>
            </a:r>
            <a:r>
              <a:rPr lang="en-IN">
                <a:ea typeface="+mn-lt"/>
                <a:cs typeface="+mn-lt"/>
              </a:rPr>
              <a:t>4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ತಾಜಾ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ಅಣಬೆಗಳನ್ನು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ಮಾರಾಟ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ಮಾಡಬಹುದು.ತಾಜಾ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ಅಣಬೆಗಳು</a:t>
            </a:r>
            <a:r>
              <a:rPr lang="en-US">
                <a:ea typeface="+mn-lt"/>
                <a:cs typeface="+mn-lt"/>
              </a:rPr>
              <a:t>    </a:t>
            </a:r>
            <a:r>
              <a:rPr lang="en-US" err="1">
                <a:ea typeface="+mn-lt"/>
                <a:cs typeface="+mn-lt"/>
              </a:rPr>
              <a:t>ಮಾರಾಟವಾಗದದಿದ್ದ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ಸಂದರ್ಭದಲ್ಲಿ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ತಾಜಾ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ಅಣಬೆಗಳನ್ನು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ಅಲ್ಯೂಮಿನಿಯಂ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ಟ್ರೇಗಳಲ್ಲಿ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ಒಣಗಿಸಿ</a:t>
            </a:r>
            <a:r>
              <a:rPr lang="en-US">
                <a:ea typeface="+mn-lt"/>
                <a:cs typeface="+mn-lt"/>
              </a:rPr>
              <a:t> ,</a:t>
            </a:r>
            <a:r>
              <a:rPr lang="en-US" err="1">
                <a:ea typeface="+mn-lt"/>
                <a:cs typeface="+mn-lt"/>
              </a:rPr>
              <a:t>ಒಣಗಿಸಿದ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ಯಾಗಿ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ಮಾರಾಟ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ಮಾಡಬಹುದು.ಒಣಗಿಸಿದ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ಯನ್ನು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ಪೌಡರ್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ರೂಪದಲ್ಲಿ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ಮಾರಾಟ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ಮಾಡಬಹುದು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ಅಣಬೆ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ಉಪ್ಪಿನಕಾಯಿ</a:t>
            </a:r>
            <a:r>
              <a:rPr lang="en-US">
                <a:ea typeface="+mn-lt"/>
                <a:cs typeface="+mn-lt"/>
              </a:rPr>
              <a:t>.</a:t>
            </a:r>
            <a:br>
              <a:rPr lang="en-US"/>
            </a:br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4AB4804-B700-634A-A35A-7956D4BDA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6"/>
          <a:stretch/>
        </p:blipFill>
        <p:spPr>
          <a:xfrm>
            <a:off x="359302" y="3007342"/>
            <a:ext cx="5113244" cy="302050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3F5A10-00AB-0D48-9983-6098AB1E1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00" y="2903946"/>
            <a:ext cx="6172334" cy="31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3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0596-E0F7-8A4C-9414-8D92F0783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0150"/>
            <a:ext cx="10515600" cy="5406813"/>
          </a:xfrm>
        </p:spPr>
        <p:txBody>
          <a:bodyPr/>
          <a:lstStyle/>
          <a:p>
            <a:pPr marL="0" indent="0">
              <a:buNone/>
            </a:pPr>
            <a:r>
              <a:rPr lang="en-IN"/>
              <a:t>https://youtu.be/Hhlvub_GIlI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4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A9E4E-13E9-40FD-B3E7-F92AF287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41" y="1443"/>
            <a:ext cx="10515600" cy="1325563"/>
          </a:xfrm>
        </p:spPr>
        <p:txBody>
          <a:bodyPr/>
          <a:lstStyle/>
          <a:p>
            <a:r>
              <a:rPr lang="en-US" err="1">
                <a:cs typeface="Calibri Light"/>
              </a:rPr>
              <a:t>ಪರಿಚಯ</a:t>
            </a:r>
            <a:r>
              <a:rPr lang="en-US">
                <a:cs typeface="Calibri Light"/>
              </a:rPr>
              <a:t> 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C765E-FA47-4283-8CA9-135D5AC1D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297421"/>
            <a:ext cx="10931236" cy="54164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  <a:hlinkClick r:id="rId2"/>
              </a:rPr>
              <a:t>ಅಣಬೆ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ಸಸ್ಯವರ್ಗಕ್ಕೆ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ಸೇರಿದ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ಶಿಲೀಂದ್ರ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ಆಹಾರ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ಪದಾರ್ಥಗಳ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ಪಟ್ಟಿಯಲ್ಲಿ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ಅಣಬೆಯನ್ನು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ತರಕಾರಿ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ಎಂದು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ಗುರುತಿಸಲಾಗುತ್ತದೆ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>
              <a:cs typeface="Calibri" panose="020F0502020204030204"/>
            </a:endParaRPr>
          </a:p>
          <a:p>
            <a:r>
              <a:rPr lang="en-US" sz="2400" err="1">
                <a:ea typeface="+mn-lt"/>
                <a:cs typeface="+mn-lt"/>
              </a:rPr>
              <a:t>ಶಿಲೀಂದ್ರ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ಗಳ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ಗೊಂಚಲು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ಎಂದು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ಪರಿಗಣಿಸಲ್ಪಟ್ಟ</a:t>
            </a:r>
            <a:r>
              <a:rPr lang="en-US" sz="2400">
                <a:ea typeface="+mn-lt"/>
                <a:cs typeface="+mn-lt"/>
              </a:rPr>
              <a:t> ಈ </a:t>
            </a:r>
            <a:r>
              <a:rPr lang="en-US" sz="2400" err="1">
                <a:ea typeface="+mn-lt"/>
                <a:cs typeface="+mn-lt"/>
              </a:rPr>
              <a:t>ಅಣಬೆ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ಅತಿ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ಹೆಚ್ಚಿನ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ಪೌಷ್ಟಿಕಾಂಶಗಳನ್ನು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ಹೊಂದಿದೆ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ಸಸಾರಜನಕ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ಮತ್ತು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ವಿವಿಧ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ಖನಜಾಂಶಗಳ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ಆಗರ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ಎಂದೆನಿಸಿದ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ಅಣಬೆ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ಇಂದಿನ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ಆಹಾರ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ಪಟ್ಟಿಯಲ್ಲಿ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ಒಂದಾಗಿ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ಹೋಗಿದೆ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ಇದೊಂದು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ಉತ್ತಮ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ಆಹಾರ</a:t>
            </a:r>
            <a:r>
              <a:rPr lang="en-US" sz="2400">
                <a:ea typeface="+mn-lt"/>
                <a:cs typeface="+mn-lt"/>
              </a:rPr>
              <a:t>. </a:t>
            </a:r>
            <a:r>
              <a:rPr lang="en-US" sz="2400" err="1">
                <a:ea typeface="+mn-lt"/>
                <a:cs typeface="+mn-lt"/>
              </a:rPr>
              <a:t>ಹಲವಾರು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ವಿಧದ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ಅಣಬೆಗಳನ್ನು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ನಾವು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ಕಾಣಬಹುದು</a:t>
            </a:r>
            <a:r>
              <a:rPr lang="en-US" sz="2400">
                <a:ea typeface="+mn-lt"/>
                <a:cs typeface="+mn-lt"/>
              </a:rPr>
              <a:t>. 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ಪ್ರಪಂಚದಾದ್ಯಂತ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ಎರಡು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ಸಾವಿರಕ್ಕೂ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ಹೆಚ್ಚು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ವಿಧದ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ಅಣಬೆಗಳಿವೆ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ಅದರಲ್ಲಿ</a:t>
            </a:r>
            <a:r>
              <a:rPr lang="en-US" sz="2400">
                <a:ea typeface="+mn-lt"/>
                <a:cs typeface="+mn-lt"/>
              </a:rPr>
              <a:t> 60%ರಿಂದ 70 %</a:t>
            </a:r>
            <a:r>
              <a:rPr lang="en-US" sz="2400" err="1">
                <a:ea typeface="+mn-lt"/>
                <a:cs typeface="+mn-lt"/>
              </a:rPr>
              <a:t>ತಿನ್ನಲು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ಯೋಗ್ಯ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ಆದರೆ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ಕೃತಕವಾಗಿ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ಬೆಳೆದ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ಅಥವಾ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ಮಾರುಕಟ್ಟೆ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ಯಲ್ಲಿ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ದೊರೆಯುವ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ಅಣಬೆಗಳನ್ನು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ಯಾವುದೇ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ಅನುಮಾನವಿಲ್ಲದೇ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ತಿನ್ನಬಹುದು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/>
          </a:p>
          <a:p>
            <a:endParaRPr lang="en-US" sz="2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3F6FF-565D-4CD2-B876-4AB72BACCEF4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88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25080-FDAE-4AF3-BEB1-34C2C7B84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723" y="215035"/>
            <a:ext cx="10515600" cy="62909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  </a:t>
            </a:r>
            <a:r>
              <a:rPr lang="en-US" sz="2400" err="1">
                <a:ea typeface="+mn-lt"/>
                <a:cs typeface="+mn-lt"/>
              </a:rPr>
              <a:t>ಅಣಬೆ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ಕೃಷಿಯಿಂದ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ಕಡಿಮೆ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ವೇಳೆಯಲ್ಲಿ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ಹಾಗೂ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ಅಲ್ಪ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ಪ್ರದೇಶದಲ್ಲಿ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ಅಧಿಕ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ಇಳುವರಿ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ಪಡೆಯಬಹುದು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Calibri" panose="020F0502020204030204"/>
            </a:endParaRPr>
          </a:p>
          <a:p>
            <a:r>
              <a:rPr lang="en-US" sz="2400" err="1">
                <a:ea typeface="+mn-lt"/>
                <a:cs typeface="+mn-lt"/>
              </a:rPr>
              <a:t>ಸಸಾರಜನಕ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ಮತ್ತು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ವಿವಿಧ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ಖನಜಾಂಶಗಳ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ಆಗರ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ಎಂದೆನಿಸಿ</a:t>
            </a:r>
            <a:r>
              <a:rPr lang="en-US" sz="2400">
                <a:ea typeface="+mn-lt"/>
                <a:cs typeface="+mn-lt"/>
              </a:rPr>
              <a:t> ದ </a:t>
            </a:r>
            <a:r>
              <a:rPr lang="en-US" sz="2400" err="1">
                <a:ea typeface="+mn-lt"/>
                <a:cs typeface="+mn-lt"/>
              </a:rPr>
              <a:t>ಅಣಬೆ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ಇಂದಿನ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ಆಹಾರ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ಪಟ್ಟಿಯಲ್ಲಿ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ಒಂದಾಗಿ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ಹೋಗಿದೆ</a:t>
            </a:r>
            <a:endParaRPr lang="en-US" sz="2400">
              <a:cs typeface="Calibri"/>
            </a:endParaRPr>
          </a:p>
          <a:p>
            <a:r>
              <a:rPr lang="en-US" sz="2400" err="1">
                <a:ea typeface="+mn-lt"/>
                <a:cs typeface="+mn-lt"/>
              </a:rPr>
              <a:t>ಅಣಬೆಯಿಂದ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ವಿವಿಧ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ಬಗೆಯ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ಆಹಾರ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ತಯಾರಿಸಬಹುದು</a:t>
            </a:r>
            <a:r>
              <a:rPr lang="en-US" sz="2400">
                <a:ea typeface="+mn-lt"/>
                <a:cs typeface="+mn-lt"/>
              </a:rPr>
              <a:t>. </a:t>
            </a:r>
          </a:p>
          <a:p>
            <a:r>
              <a:rPr lang="en-US" sz="2400" err="1">
                <a:ea typeface="+mn-lt"/>
                <a:cs typeface="+mn-lt"/>
              </a:rPr>
              <a:t>ಇದನ್ನು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ಹಸಿಯಾಗಿಯೇ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ನಾನಾ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ರೀತಿಯ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ಅಡುಗೆಯಲ್ಲಿ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ಬಳಸಬಹುದು</a:t>
            </a:r>
            <a:r>
              <a:rPr lang="en-US" sz="2400">
                <a:ea typeface="+mn-lt"/>
                <a:cs typeface="+mn-lt"/>
              </a:rPr>
              <a:t>.</a:t>
            </a:r>
          </a:p>
          <a:p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ಅಣಬೆಯಲ್ಲಿ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ಆರೋಗ್ಯಕ್ಕೆ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ಅವಶ್ಯಕವಾದ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ಪೋಷಕಾಂಶಗಳು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ಇರುವುದರಿಂದ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ನೀರಿನಲ್ಲಿ</a:t>
            </a:r>
            <a:r>
              <a:rPr lang="en-US" sz="2400">
                <a:ea typeface="+mn-lt"/>
                <a:cs typeface="+mn-lt"/>
              </a:rPr>
              <a:t> ೨೦ </a:t>
            </a:r>
            <a:r>
              <a:rPr lang="en-US" sz="2400" err="1">
                <a:ea typeface="+mn-lt"/>
                <a:cs typeface="+mn-lt"/>
              </a:rPr>
              <a:t>ನಿಮಿಷ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ಬೇಯಿಸಿ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ಕುಡಿಯಬಹುದು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/>
          </a:p>
          <a:p>
            <a:r>
              <a:rPr lang="en-US" sz="2400" err="1">
                <a:ea typeface="+mn-lt"/>
                <a:cs typeface="+mn-lt"/>
              </a:rPr>
              <a:t>ಬಿಸಿಲಿನಲ್ಲಿ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ಒಣಗಿಸಿ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ಪುಡಿ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ಮಾಡಿ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ಹಾಲಿನೊಂದಿಗೆ</a:t>
            </a:r>
            <a:r>
              <a:rPr lang="en-US" sz="2400">
                <a:ea typeface="+mn-lt"/>
                <a:cs typeface="+mn-lt"/>
              </a:rPr>
              <a:t> ಬೆ</a:t>
            </a:r>
            <a:r>
              <a:rPr lang="en-IN" sz="2400">
                <a:ea typeface="+mn-lt"/>
                <a:cs typeface="+mn-lt"/>
              </a:rPr>
              <a:t>ರೆಸಿ</a:t>
            </a:r>
            <a:r>
              <a:rPr lang="en-US" sz="2400">
                <a:ea typeface="+mn-lt"/>
                <a:cs typeface="+mn-lt"/>
              </a:rPr>
              <a:t>ಕೊಂಡು </a:t>
            </a:r>
            <a:r>
              <a:rPr lang="en-US" sz="2400" err="1">
                <a:ea typeface="+mn-lt"/>
                <a:cs typeface="+mn-lt"/>
              </a:rPr>
              <a:t>ಕುಡಿಯಬಹುದು</a:t>
            </a:r>
            <a:r>
              <a:rPr lang="en-US" sz="2400">
                <a:ea typeface="+mn-lt"/>
                <a:cs typeface="+mn-lt"/>
              </a:rPr>
              <a:t>.</a:t>
            </a:r>
          </a:p>
          <a:p>
            <a:r>
              <a:rPr lang="en-US" sz="2400" err="1">
                <a:cs typeface="Calibri"/>
              </a:rPr>
              <a:t>ಕಪ್ಪೆ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ಚಿಪ್ಪಿನ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ಅಣಬೆಯು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ರೊಗ</a:t>
            </a:r>
            <a:r>
              <a:rPr lang="en-US" sz="2400">
                <a:cs typeface="Calibri"/>
              </a:rPr>
              <a:t> </a:t>
            </a:r>
            <a:r>
              <a:rPr lang="en-US" sz="2400" err="1">
                <a:cs typeface="Calibri"/>
              </a:rPr>
              <a:t>ನಿರೋದಕ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ಶಕ್ತಿಯನ್ನು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ಹೆಚ್ಚಿಸುತ್ತದೆ</a:t>
            </a:r>
            <a:r>
              <a:rPr lang="en-US" sz="2400">
                <a:cs typeface="Calibri"/>
              </a:rPr>
              <a:t>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773C5F9-F454-4C6A-969D-639F6D480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215" y="4637375"/>
            <a:ext cx="1914525" cy="2085975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385B4CA3-FA90-49A0-9F69-D2D74A6C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02" y="4712710"/>
            <a:ext cx="2143125" cy="2143125"/>
          </a:xfrm>
          <a:prstGeom prst="rect">
            <a:avLst/>
          </a:prstGeom>
        </p:spPr>
      </p:pic>
      <p:pic>
        <p:nvPicPr>
          <p:cNvPr id="7" name="Picture 7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03E682ED-EDC7-4AC5-B3D1-7F123B1F6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83" b="17857"/>
          <a:stretch/>
        </p:blipFill>
        <p:spPr>
          <a:xfrm>
            <a:off x="3420340" y="4901045"/>
            <a:ext cx="2476500" cy="174047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87C8090-D328-482B-8FA4-55012C8CB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39" r="315" b="315"/>
          <a:stretch/>
        </p:blipFill>
        <p:spPr>
          <a:xfrm>
            <a:off x="9279082" y="4066309"/>
            <a:ext cx="2734548" cy="26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7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table, arranged&#10;&#10;Description automatically generated">
            <a:extLst>
              <a:ext uri="{FF2B5EF4-FFF2-40B4-BE49-F238E27FC236}">
                <a16:creationId xmlns:a16="http://schemas.microsoft.com/office/drawing/2014/main" id="{E3679182-6345-49B0-92D3-245E72118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58" b="724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4C3CB-EE7E-41BB-8A7B-67B2F977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ea typeface="+mj-lt"/>
                <a:cs typeface="+mj-lt"/>
              </a:rPr>
              <a:t>ಅಣಬೆಯ ಔಷದೀಯ ಗುಣಗಳು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7C91E-A1C1-4255-950D-CC0DE8671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34891"/>
            <a:ext cx="4593021" cy="35117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ಜೀರ್ಣ ಕ್ರಿಯೆ</a:t>
            </a:r>
          </a:p>
          <a:p>
            <a:r>
              <a:rPr lang="en-US" sz="1800">
                <a:ea typeface="+mn-lt"/>
                <a:cs typeface="+mn-lt"/>
              </a:rPr>
              <a:t>ರಕ್ತ ಸಂಚಾರ</a:t>
            </a:r>
          </a:p>
          <a:p>
            <a:r>
              <a:rPr lang="en-US" sz="1800">
                <a:ea typeface="+mn-lt"/>
                <a:cs typeface="+mn-lt"/>
              </a:rPr>
              <a:t>ಸಕ್ಕರೆ ಅಂಶ ನಿಯಂತ್ರಣ</a:t>
            </a:r>
          </a:p>
          <a:p>
            <a:r>
              <a:rPr lang="en-US" sz="1800">
                <a:ea typeface="+mn-lt"/>
                <a:cs typeface="+mn-lt"/>
              </a:rPr>
              <a:t>ನರ ಸಂಬಂಧಿ ತೊಂದರೆಗಳ ನಿಯಂತ್ರಣ</a:t>
            </a:r>
          </a:p>
          <a:p>
            <a:r>
              <a:rPr lang="en-US" sz="1800">
                <a:ea typeface="+mn-lt"/>
                <a:cs typeface="+mn-lt"/>
              </a:rPr>
              <a:t>ಕಿಡ್ನಿ ತೊಂದರೆಗಳ ನಿವಾರಣೆಗೆ</a:t>
            </a:r>
          </a:p>
          <a:p>
            <a:r>
              <a:rPr lang="en-US" sz="1800">
                <a:ea typeface="+mn-lt"/>
                <a:cs typeface="+mn-lt"/>
              </a:rPr>
              <a:t>ಲಿವರ್ ತೊಂದರೆಗಳ ನಿವಾರಣೆ</a:t>
            </a:r>
          </a:p>
          <a:p>
            <a:r>
              <a:rPr lang="en-US" sz="1800">
                <a:ea typeface="+mn-lt"/>
                <a:cs typeface="+mn-lt"/>
              </a:rPr>
              <a:t>ರೋಗ ನಿರೋಧಕತೆ</a:t>
            </a:r>
          </a:p>
          <a:p>
            <a:pPr marL="0" indent="0">
              <a:buNone/>
            </a:pPr>
            <a:endParaRPr lang="en-US" sz="1800">
              <a:ea typeface="+mn-lt"/>
              <a:cs typeface="+mn-lt"/>
            </a:endParaRPr>
          </a:p>
          <a:p>
            <a:endParaRPr lang="en-US" sz="18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433FA-75A5-4EB6-B9C2-B380B015504B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10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FDCDB-26C2-4054-AC52-9657BF24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77" y="1443"/>
            <a:ext cx="10515600" cy="1325563"/>
          </a:xfrm>
        </p:spPr>
        <p:txBody>
          <a:bodyPr/>
          <a:lstStyle/>
          <a:p>
            <a:r>
              <a:rPr lang="en-US" b="1" err="1">
                <a:cs typeface="Calibri Light"/>
              </a:rPr>
              <a:t>ಪ್ರಸಿದ್ಧ</a:t>
            </a:r>
            <a:r>
              <a:rPr lang="en-US" b="1">
                <a:cs typeface="Calibri Light"/>
              </a:rPr>
              <a:t> </a:t>
            </a:r>
            <a:r>
              <a:rPr lang="en-US" b="1" err="1">
                <a:cs typeface="Calibri Light"/>
              </a:rPr>
              <a:t>ಅಣಬೆ</a:t>
            </a:r>
            <a:r>
              <a:rPr lang="en-US" b="1">
                <a:cs typeface="Calibri Light"/>
              </a:rPr>
              <a:t> </a:t>
            </a:r>
            <a:r>
              <a:rPr lang="en-US" b="1" err="1">
                <a:cs typeface="Calibri Light"/>
              </a:rPr>
              <a:t>ವಿಧಗಳು</a:t>
            </a:r>
            <a:r>
              <a:rPr lang="en-US" b="1">
                <a:cs typeface="Calibri Light"/>
              </a:rPr>
              <a:t>: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5AAB6-79DF-417C-A1AA-63BD55EBF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77" y="145328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ಡಿಂಗ್ರಿ ಅಣಬೆ/ ಕಪ್ಪೆ ಚಿಪ್ಪು ಅಣಬೆ</a:t>
            </a:r>
          </a:p>
          <a:p>
            <a:r>
              <a:rPr lang="en-US" sz="2400">
                <a:ea typeface="+mn-lt"/>
                <a:cs typeface="+mn-lt"/>
              </a:rPr>
              <a:t>ಹಾಲು ಬಿಳಿ ಅಣಬೆ</a:t>
            </a:r>
          </a:p>
          <a:p>
            <a:r>
              <a:rPr lang="en-US" sz="2400">
                <a:ea typeface="+mn-lt"/>
                <a:cs typeface="+mn-lt"/>
              </a:rPr>
              <a:t>ಭತ್ತದ ಹುಲ್ಲಿನ ಅಣಬೆ</a:t>
            </a:r>
          </a:p>
          <a:p>
            <a:r>
              <a:rPr lang="en-US" sz="2400">
                <a:ea typeface="+mn-lt"/>
                <a:cs typeface="+mn-lt"/>
              </a:rPr>
              <a:t>ಬಿಳಿ ಗುಂಡಿ ಅಣಬೆ</a:t>
            </a:r>
            <a:br>
              <a:rPr lang="en-US" sz="2400"/>
            </a:br>
            <a:endParaRPr lang="en-US" sz="2400"/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CC30B975-B305-4838-8170-91A5BC53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22" y="3429000"/>
            <a:ext cx="4018164" cy="3054927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1E1F812-0CD8-4997-AC38-558038BC8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" r="139" b="7306"/>
          <a:stretch/>
        </p:blipFill>
        <p:spPr>
          <a:xfrm>
            <a:off x="5401887" y="2045469"/>
            <a:ext cx="6369291" cy="45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40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5979A-D11B-4885-9040-C7D1678AC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15" y="295699"/>
            <a:ext cx="10515600" cy="1568017"/>
          </a:xfrm>
        </p:spPr>
        <p:txBody>
          <a:bodyPr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 </a:t>
            </a:r>
            <a:r>
              <a:rPr lang="en-US" b="1" err="1">
                <a:ea typeface="+mj-lt"/>
                <a:cs typeface="+mj-lt"/>
              </a:rPr>
              <a:t>ಡಿಂಗ್ರಿ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ಅಣಬೆ</a:t>
            </a:r>
            <a:r>
              <a:rPr lang="en-US" b="1">
                <a:ea typeface="+mj-lt"/>
                <a:cs typeface="+mj-lt"/>
              </a:rPr>
              <a:t>/ </a:t>
            </a:r>
            <a:r>
              <a:rPr lang="en-US" b="1" err="1">
                <a:ea typeface="+mj-lt"/>
                <a:cs typeface="+mj-lt"/>
              </a:rPr>
              <a:t>ಕಪ್ಪೆ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ಚಿಪ್ಪು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ಅಣಬೆ</a:t>
            </a:r>
            <a:endParaRPr lang="en-US" b="1">
              <a:cs typeface="Calibri Light"/>
            </a:endParaRPr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A5BFD-1EA0-4723-9B59-B9762664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15" y="1079708"/>
            <a:ext cx="10732077" cy="51999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ಈ </a:t>
            </a:r>
            <a:r>
              <a:rPr lang="en-US" err="1">
                <a:cs typeface="Calibri"/>
              </a:rPr>
              <a:t>ಅಣಬೆಯನ್ನು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ಕಡಿಮೆ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ವೆಚ್ಚದಲ್ಲಿ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ಕೈತೊಟದ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ತರಕಾರಿಯಂತೆ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ಮನೆಗಳಲ್ಲಿ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ಬೆಳೆಯಬುದು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ಬೀಜ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ಬಿತ್ತನೆ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ಮಾಡಿದ</a:t>
            </a:r>
            <a:r>
              <a:rPr lang="en-US">
                <a:cs typeface="Calibri"/>
              </a:rPr>
              <a:t> 23 </a:t>
            </a:r>
            <a:r>
              <a:rPr lang="en-US" err="1">
                <a:cs typeface="Calibri"/>
              </a:rPr>
              <a:t>ರಿಂದ</a:t>
            </a:r>
            <a:r>
              <a:rPr lang="en-US">
                <a:cs typeface="Calibri"/>
              </a:rPr>
              <a:t> 25 </a:t>
            </a:r>
            <a:r>
              <a:rPr lang="en-US" err="1">
                <a:cs typeface="Calibri"/>
              </a:rPr>
              <a:t>ದಿನಗಳಲ್ಲಿ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ಮೊದಲಿನ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ಕೊಯಿಲು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ಮಡಬಹುದು</a:t>
            </a:r>
            <a:r>
              <a:rPr lang="en-US">
                <a:cs typeface="Calibri"/>
              </a:rPr>
              <a:t>. </a:t>
            </a:r>
          </a:p>
          <a:p>
            <a:r>
              <a:rPr lang="en-US">
                <a:cs typeface="Calibri"/>
              </a:rPr>
              <a:t>ಈ </a:t>
            </a:r>
            <a:r>
              <a:rPr lang="en-US" err="1">
                <a:cs typeface="Calibri"/>
              </a:rPr>
              <a:t>ಅಣಬೆಯನ್ನು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ಭತ್ತದ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ಹುಲ್ಲು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ಗೋಧಿ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ಹುಲ್ಲು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ಮುಂತಾದವುಗಳ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ಮೇಲೆ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ಬೆಳೆಯಬಹುದು</a:t>
            </a:r>
            <a:r>
              <a:rPr lang="en-US">
                <a:cs typeface="Calibri"/>
              </a:rPr>
              <a:t>.</a:t>
            </a:r>
          </a:p>
          <a:p>
            <a:r>
              <a:rPr lang="en-US">
                <a:cs typeface="Calibri"/>
              </a:rPr>
              <a:t>ಈ </a:t>
            </a:r>
            <a:r>
              <a:rPr lang="en-US" err="1">
                <a:cs typeface="Calibri"/>
              </a:rPr>
              <a:t>ಅಣಬೆಯು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ಸುಮಾರು</a:t>
            </a:r>
            <a:r>
              <a:rPr lang="en-US">
                <a:cs typeface="Calibri"/>
              </a:rPr>
              <a:t> 20-25 </a:t>
            </a:r>
            <a:r>
              <a:rPr lang="en-US" err="1">
                <a:cs typeface="Calibri"/>
              </a:rPr>
              <a:t>ಡಿಗ್ರಿ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ಸೆಂ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ಉಷ್ಣಾಂಶ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ಮತ್ತು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ಶೇ</a:t>
            </a:r>
            <a:r>
              <a:rPr lang="en-US">
                <a:cs typeface="Calibri"/>
              </a:rPr>
              <a:t>. 70 </a:t>
            </a:r>
            <a:r>
              <a:rPr lang="en-US" err="1">
                <a:cs typeface="Calibri"/>
              </a:rPr>
              <a:t>ರಷ್ಟು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ತೇವಾಂಶಾವಿರುವ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ಕಡೆಗಳಲ್ಲಿ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ಚೆನ್ನಾಗಿ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ಬೆಳೆಯುತ್ತದೆ</a:t>
            </a:r>
            <a:r>
              <a:rPr lang="en-US">
                <a:cs typeface="Calibri"/>
              </a:rPr>
              <a:t>.</a:t>
            </a:r>
          </a:p>
        </p:txBody>
      </p:sp>
      <p:pic>
        <p:nvPicPr>
          <p:cNvPr id="5" name="Picture 5" descr="A picture containing outdoor, grass, stone&#10;&#10;Description automatically generated">
            <a:extLst>
              <a:ext uri="{FF2B5EF4-FFF2-40B4-BE49-F238E27FC236}">
                <a16:creationId xmlns:a16="http://schemas.microsoft.com/office/drawing/2014/main" id="{1456BC01-D925-44BB-91AC-46D38075D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4017613"/>
            <a:ext cx="2743199" cy="278863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92CCF95-5843-4ECE-A6B6-77C58D0D1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1" y="4071512"/>
            <a:ext cx="2743199" cy="280206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FF1D3D7-E9D7-4FD5-86C2-DB97BC785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628" y="4104410"/>
            <a:ext cx="3080903" cy="19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3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785C2-377F-451D-8F8A-841CEB59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5" y="291378"/>
            <a:ext cx="10801350" cy="1559358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+mj-lt"/>
                <a:cs typeface="+mj-lt"/>
              </a:rPr>
              <a:t>ಹಾಲು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ಬಿಳಿ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ಅಣಬೆ</a:t>
            </a:r>
            <a:endParaRPr lang="en-US" b="1" err="1"/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AA9A2-26D6-453E-A16C-EC4AF4692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916421"/>
            <a:ext cx="10844645" cy="56502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ಈ </a:t>
            </a:r>
            <a:r>
              <a:rPr lang="en-US" err="1">
                <a:ea typeface="+mn-lt"/>
                <a:cs typeface="+mn-lt"/>
              </a:rPr>
              <a:t>ಅಣಬೆ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ಎಲ್ಲಾ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ವಾತಾವರಣಗಳಿಗು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ಸೂಕ್ತವಲ್ಲ</a:t>
            </a:r>
            <a:r>
              <a:rPr lang="en-US">
                <a:ea typeface="+mn-lt"/>
                <a:cs typeface="+mn-lt"/>
              </a:rPr>
              <a:t> 30 </a:t>
            </a:r>
            <a:r>
              <a:rPr lang="en-US" err="1">
                <a:ea typeface="+mn-lt"/>
                <a:cs typeface="+mn-lt"/>
              </a:rPr>
              <a:t>ಡಿಗ್ರೀ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ಗೂ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ಹೆಚ್ಚು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ತಾಪಮಾನ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ಇರಬೇಕು</a:t>
            </a:r>
            <a:r>
              <a:rPr lang="en-US">
                <a:ea typeface="+mn-lt"/>
                <a:cs typeface="+mn-lt"/>
              </a:rPr>
              <a:t> .</a:t>
            </a:r>
            <a:endParaRPr lang="en-US">
              <a:cs typeface="Calibri" panose="020F0502020204030204"/>
            </a:endParaRPr>
          </a:p>
          <a:p>
            <a:r>
              <a:rPr lang="en-US" err="1">
                <a:ea typeface="+mn-lt"/>
                <a:cs typeface="+mn-lt"/>
              </a:rPr>
              <a:t>ಎಲ್ಲಾ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ಉಷ್ಣ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ವಲಯಗಳಲ್ಲಿ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ಬೆಳೆಯಬಹುದಾಗಿದೆ</a:t>
            </a:r>
            <a:r>
              <a:rPr lang="en-US">
                <a:ea typeface="+mn-lt"/>
                <a:cs typeface="+mn-lt"/>
              </a:rPr>
              <a:t>.</a:t>
            </a:r>
            <a:endParaRPr lang="en-US" err="1"/>
          </a:p>
          <a:p>
            <a:r>
              <a:rPr lang="en-US" err="1">
                <a:ea typeface="+mn-lt"/>
                <a:cs typeface="+mn-lt"/>
              </a:rPr>
              <a:t>ಕಡಿಮೆ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ಉಷ್ಣ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ವಲಯದಲ್ಲಿ</a:t>
            </a:r>
            <a:r>
              <a:rPr lang="en-US">
                <a:ea typeface="+mn-lt"/>
                <a:cs typeface="+mn-lt"/>
              </a:rPr>
              <a:t>  </a:t>
            </a:r>
            <a:r>
              <a:rPr lang="en-US" err="1">
                <a:ea typeface="+mn-lt"/>
                <a:cs typeface="+mn-lt"/>
              </a:rPr>
              <a:t>ಬೆಳೆಯಲು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ನಾವು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ಹೊರಗಡೆ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ಇಂದ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ತಾಪವನ್ನು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ನೀಡಬೇಕು</a:t>
            </a:r>
            <a:r>
              <a:rPr lang="en-US">
                <a:ea typeface="+mn-lt"/>
                <a:cs typeface="+mn-lt"/>
              </a:rPr>
              <a:t>.</a:t>
            </a:r>
            <a:endParaRPr lang="en-US" err="1"/>
          </a:p>
          <a:p>
            <a:r>
              <a:rPr lang="en-US" err="1">
                <a:ea typeface="+mn-lt"/>
                <a:cs typeface="+mn-lt"/>
              </a:rPr>
              <a:t>ತಾಪಮಾನ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ನಿಯಂತ್ರಣ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ಕೊಠಡಿಗಳನ್ನು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ನಿರ್ಮಿಸಬೇಕು</a:t>
            </a:r>
            <a:r>
              <a:rPr lang="en-US">
                <a:ea typeface="+mn-lt"/>
                <a:cs typeface="+mn-lt"/>
              </a:rPr>
              <a:t>.</a:t>
            </a:r>
            <a:endParaRPr lang="en-US" err="1"/>
          </a:p>
          <a:p>
            <a:r>
              <a:rPr lang="en-US" err="1">
                <a:ea typeface="+mn-lt"/>
                <a:cs typeface="+mn-lt"/>
              </a:rPr>
              <a:t>ಹೆಚ್ಚಿನ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ಶೇಖರಣಾ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ಸಾಮರ್ಥ್ಯ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ಇರುತ್ತದೆ</a:t>
            </a:r>
            <a:r>
              <a:rPr lang="en-US">
                <a:ea typeface="+mn-lt"/>
                <a:cs typeface="+mn-lt"/>
              </a:rPr>
              <a:t>.</a:t>
            </a:r>
            <a:endParaRPr lang="en-US" err="1"/>
          </a:p>
          <a:p>
            <a:r>
              <a:rPr lang="en-US">
                <a:ea typeface="+mn-lt"/>
                <a:cs typeface="+mn-lt"/>
              </a:rPr>
              <a:t>5 </a:t>
            </a:r>
            <a:r>
              <a:rPr lang="en-US" err="1">
                <a:ea typeface="+mn-lt"/>
                <a:cs typeface="+mn-lt"/>
              </a:rPr>
              <a:t>ರಿಂದ</a:t>
            </a:r>
            <a:r>
              <a:rPr lang="en-US">
                <a:ea typeface="+mn-lt"/>
                <a:cs typeface="+mn-lt"/>
              </a:rPr>
              <a:t> 6 </a:t>
            </a:r>
            <a:r>
              <a:rPr lang="en-US" err="1">
                <a:ea typeface="+mn-lt"/>
                <a:cs typeface="+mn-lt"/>
              </a:rPr>
              <a:t>ದಿನಗಳ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ವರೆಗೆ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ಶೇಖರಿಸಿಢಬಹುದು</a:t>
            </a:r>
            <a:r>
              <a:rPr lang="en-US">
                <a:ea typeface="+mn-lt"/>
                <a:cs typeface="+mn-lt"/>
              </a:rPr>
              <a:t>.</a:t>
            </a:r>
            <a:endParaRPr lang="en-US">
              <a:cs typeface="Calibri"/>
            </a:endParaRPr>
          </a:p>
          <a:p>
            <a:pPr marL="0" indent="0">
              <a:buNone/>
            </a:pPr>
            <a:br>
              <a:rPr lang="en-US"/>
            </a:br>
            <a:endParaRPr lang="en-US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821E6C1-F111-43A6-B85C-C120AA7F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170" y="4031039"/>
            <a:ext cx="4154630" cy="2761782"/>
          </a:xfrm>
          <a:prstGeom prst="rect">
            <a:avLst/>
          </a:prstGeom>
        </p:spPr>
      </p:pic>
      <p:pic>
        <p:nvPicPr>
          <p:cNvPr id="5" name="Picture 5" descr="A picture containing fungus&#10;&#10;Description automatically generated">
            <a:extLst>
              <a:ext uri="{FF2B5EF4-FFF2-40B4-BE49-F238E27FC236}">
                <a16:creationId xmlns:a16="http://schemas.microsoft.com/office/drawing/2014/main" id="{671F00B5-371F-416E-812E-75655CF38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957" y="4722220"/>
            <a:ext cx="2977096" cy="20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29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DA14-CD49-4F6B-B84A-EB56B8D24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96" y="850033"/>
            <a:ext cx="10853304" cy="840655"/>
          </a:xfrm>
        </p:spPr>
        <p:txBody>
          <a:bodyPr>
            <a:normAutofit fontScale="90000"/>
          </a:bodyPr>
          <a:lstStyle/>
          <a:p>
            <a:r>
              <a:rPr lang="en-US" b="1" err="1">
                <a:ea typeface="+mj-lt"/>
                <a:cs typeface="+mj-lt"/>
              </a:rPr>
              <a:t>ಭತ್ತದ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ಹುಲ್ಲಿನ</a:t>
            </a:r>
            <a:r>
              <a:rPr lang="en-US" b="1">
                <a:ea typeface="+mj-lt"/>
                <a:cs typeface="+mj-lt"/>
              </a:rPr>
              <a:t> </a:t>
            </a:r>
            <a:r>
              <a:rPr lang="en-US" b="1" err="1">
                <a:ea typeface="+mj-lt"/>
                <a:cs typeface="+mj-lt"/>
              </a:rPr>
              <a:t>ಅಣಬೆ</a:t>
            </a:r>
            <a:endParaRPr lang="en-US" b="1" err="1"/>
          </a:p>
          <a:p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8A19D-F32C-44FB-AB43-ED263BBD1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96" y="1340716"/>
            <a:ext cx="10853304" cy="48362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ಈ </a:t>
            </a:r>
            <a:r>
              <a:rPr lang="en-US" dirty="0" err="1">
                <a:ea typeface="+mn-lt"/>
                <a:cs typeface="+mn-lt"/>
              </a:rPr>
              <a:t>ಅಣಬೆಯನ್ನು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ಎಲ್ಲಾ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ವಾತಾವರಣ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ಗಳಲ್ಲಿ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ಬೆಳೆಯಬಹುದು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1ಕೆಜಿ </a:t>
            </a:r>
            <a:r>
              <a:rPr lang="en-US" dirty="0" err="1">
                <a:ea typeface="+mn-lt"/>
                <a:cs typeface="+mn-lt"/>
              </a:rPr>
              <a:t>ಗೆ</a:t>
            </a:r>
            <a:r>
              <a:rPr lang="en-US" dirty="0">
                <a:ea typeface="+mn-lt"/>
                <a:cs typeface="+mn-lt"/>
              </a:rPr>
              <a:t> 3 </a:t>
            </a:r>
            <a:r>
              <a:rPr lang="en-US" dirty="0" err="1">
                <a:ea typeface="+mn-lt"/>
                <a:cs typeface="+mn-lt"/>
              </a:rPr>
              <a:t>ರಿಂದ</a:t>
            </a:r>
            <a:r>
              <a:rPr lang="en-US" dirty="0">
                <a:ea typeface="+mn-lt"/>
                <a:cs typeface="+mn-lt"/>
              </a:rPr>
              <a:t> 4 </a:t>
            </a:r>
            <a:r>
              <a:rPr lang="en-US" dirty="0" err="1">
                <a:ea typeface="+mn-lt"/>
                <a:cs typeface="+mn-lt"/>
              </a:rPr>
              <a:t>ಕೆ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ಜಿ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ಇಳುವರಿ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ಪಡೆಯಬಹುದು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ಈ </a:t>
            </a:r>
            <a:r>
              <a:rPr lang="en-US" dirty="0" err="1">
                <a:ea typeface="+mn-lt"/>
                <a:cs typeface="+mn-lt"/>
              </a:rPr>
              <a:t>ಅಣಬೆ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ಗೆ</a:t>
            </a:r>
            <a:r>
              <a:rPr lang="en-US" dirty="0">
                <a:ea typeface="+mn-lt"/>
                <a:cs typeface="+mn-lt"/>
              </a:rPr>
              <a:t> 20 </a:t>
            </a:r>
            <a:r>
              <a:rPr lang="en-US" dirty="0" err="1">
                <a:ea typeface="+mn-lt"/>
                <a:cs typeface="+mn-lt"/>
              </a:rPr>
              <a:t>ರಿಂದ</a:t>
            </a:r>
            <a:r>
              <a:rPr lang="en-US" dirty="0">
                <a:ea typeface="+mn-lt"/>
                <a:cs typeface="+mn-lt"/>
              </a:rPr>
              <a:t> 30 </a:t>
            </a:r>
            <a:r>
              <a:rPr lang="en-US" dirty="0" err="1">
                <a:ea typeface="+mn-lt"/>
                <a:cs typeface="+mn-lt"/>
              </a:rPr>
              <a:t>ಡಿಗ್ರೀ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ತಾಪಮಾನ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ಇರಬೇಕು</a:t>
            </a:r>
            <a:endParaRPr lang="en-US" dirty="0" err="1"/>
          </a:p>
          <a:p>
            <a:r>
              <a:rPr lang="en-US" dirty="0" err="1">
                <a:ea typeface="+mn-lt"/>
                <a:cs typeface="+mn-lt"/>
              </a:rPr>
              <a:t>ಕಡಿಮೆ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ಇಳುವರಿಯ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ಕಾರಣದಿಂದ</a:t>
            </a:r>
            <a:r>
              <a:rPr lang="en-US" dirty="0">
                <a:ea typeface="+mn-lt"/>
                <a:cs typeface="+mn-lt"/>
              </a:rPr>
              <a:t> ಈ  </a:t>
            </a:r>
            <a:r>
              <a:rPr lang="en-US" dirty="0" err="1">
                <a:ea typeface="+mn-lt"/>
                <a:cs typeface="+mn-lt"/>
              </a:rPr>
              <a:t>ಅಣಬೆ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ಹೆಚ್ಚು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ಜನಪ್ರಿಯತೆಗಳಿಸಿಲ್ಲ</a:t>
            </a:r>
            <a:r>
              <a:rPr lang="en-US" dirty="0">
                <a:ea typeface="+mn-lt"/>
                <a:cs typeface="+mn-lt"/>
              </a:rPr>
              <a:t>.</a:t>
            </a:r>
            <a:endParaRPr lang="en-US" dirty="0" err="1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96A25A-EA9E-40EC-96D3-F6253FFB1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0" t="18612" r="-3155" b="16088"/>
          <a:stretch/>
        </p:blipFill>
        <p:spPr>
          <a:xfrm>
            <a:off x="368877" y="3616037"/>
            <a:ext cx="4267206" cy="3072849"/>
          </a:xfrm>
          <a:prstGeom prst="rect">
            <a:avLst/>
          </a:prstGeom>
        </p:spPr>
      </p:pic>
      <p:pic>
        <p:nvPicPr>
          <p:cNvPr id="5" name="Picture 5" descr="A picture containing grass, hay, outdoor object, pile&#10;&#10;Description automatically generated">
            <a:extLst>
              <a:ext uri="{FF2B5EF4-FFF2-40B4-BE49-F238E27FC236}">
                <a16:creationId xmlns:a16="http://schemas.microsoft.com/office/drawing/2014/main" id="{97281D55-E5C6-49CF-B22E-ED81BBFA1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196" y="3967596"/>
            <a:ext cx="3089563" cy="2317172"/>
          </a:xfrm>
          <a:prstGeom prst="rect">
            <a:avLst/>
          </a:prstGeom>
        </p:spPr>
      </p:pic>
      <p:pic>
        <p:nvPicPr>
          <p:cNvPr id="6" name="Picture 6" descr="A picture containing fungus, indoor, arranged, several&#10;&#10;Description automatically generated">
            <a:extLst>
              <a:ext uri="{FF2B5EF4-FFF2-40B4-BE49-F238E27FC236}">
                <a16:creationId xmlns:a16="http://schemas.microsoft.com/office/drawing/2014/main" id="{5DCD9A31-7FC7-4574-91D2-FC5EF957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105" y="3616037"/>
            <a:ext cx="3210790" cy="30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23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       </vt:lpstr>
      <vt:lpstr>  </vt:lpstr>
      <vt:lpstr>ಪರಿಚಯ :</vt:lpstr>
      <vt:lpstr>PowerPoint Presentation</vt:lpstr>
      <vt:lpstr>ಅಣಬೆಯ ಔಷದೀಯ ಗುಣಗಳು</vt:lpstr>
      <vt:lpstr>ಪ್ರಸಿದ್ಧ ಅಣಬೆ ವಿಧಗಳು:</vt:lpstr>
      <vt:lpstr> ಡಿಂಗ್ರಿ ಅಣಬೆ/ ಕಪ್ಪೆ ಚಿಪ್ಪು ಅಣಬೆ  </vt:lpstr>
      <vt:lpstr>ಹಾಲು ಬಿಳಿ ಅಣಬೆ  </vt:lpstr>
      <vt:lpstr>ಭತ್ತದ ಹುಲ್ಲಿನ ಅಣಬೆ  </vt:lpstr>
      <vt:lpstr>ಬಿಳಿ ಗುಂಡಿ ಅಣಬೆ  </vt:lpstr>
      <vt:lpstr>ಅಣಬೆ   ಕೃಷಿಗೆ   ಮುನ್ನೆಚ್ಚರಿಕಾ  ಕ್ರಮಗಳು  </vt:lpstr>
      <vt:lpstr>ಅಣಬೆ ಬೇಸಾಯಕ್ಕೆ ಬೇಕಾಗುವ ಸಾಮಗ್ರಿಗಳು.  </vt:lpstr>
      <vt:lpstr>ಅಣಬೆ ಬೇಸಾಯ ಕ್ರಮಗಳು  </vt:lpstr>
      <vt:lpstr>PowerPoint Presentation</vt:lpstr>
      <vt:lpstr>PowerPoint Presentation</vt:lpstr>
      <vt:lpstr>PowerPoint Presentation</vt:lpstr>
      <vt:lpstr>5.ಪಾಲಿಥೀನ್ ಚೀಲಗಳಿಗೆ ತುಂಬುವ ವಿಧಾನ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Unknown User</cp:lastModifiedBy>
  <cp:revision>35</cp:revision>
  <dcterms:created xsi:type="dcterms:W3CDTF">2021-09-07T17:41:05Z</dcterms:created>
  <dcterms:modified xsi:type="dcterms:W3CDTF">2021-09-09T10:39:51Z</dcterms:modified>
</cp:coreProperties>
</file>