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60" r:id="rId5"/>
    <p:sldId id="259" r:id="rId6"/>
    <p:sldId id="258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6858000" cy="9906000" type="A4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2898" y="25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05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45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86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07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49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48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20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81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70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35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1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15B09-DE57-4ADF-9CA3-7054F5010F33}" type="datetimeFigureOut">
              <a:rPr lang="en-IN" smtClean="0"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5201-A63C-441A-B5F3-732A39A50C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8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6.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" y="0"/>
            <a:ext cx="6862962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279" y="3427953"/>
            <a:ext cx="2371996" cy="23210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dirty="0" smtClean="0"/>
              <a:t>Name of the Village :</a:t>
            </a:r>
          </a:p>
          <a:p>
            <a:pPr>
              <a:lnSpc>
                <a:spcPct val="150000"/>
              </a:lnSpc>
            </a:pPr>
            <a:r>
              <a:rPr lang="en-IN" sz="1400" dirty="0" smtClean="0"/>
              <a:t>Name of the Gram Panchayat:</a:t>
            </a:r>
          </a:p>
          <a:p>
            <a:pPr>
              <a:lnSpc>
                <a:spcPct val="150000"/>
              </a:lnSpc>
            </a:pPr>
            <a:r>
              <a:rPr lang="en-IN" sz="1400" dirty="0" err="1" smtClean="0"/>
              <a:t>Hobli</a:t>
            </a:r>
            <a:r>
              <a:rPr lang="en-IN" sz="1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IN" sz="1400" dirty="0" smtClean="0"/>
              <a:t>Raitha Samparka Kendra :</a:t>
            </a:r>
          </a:p>
          <a:p>
            <a:pPr>
              <a:lnSpc>
                <a:spcPct val="150000"/>
              </a:lnSpc>
            </a:pPr>
            <a:r>
              <a:rPr lang="en-IN" sz="1400" dirty="0" smtClean="0"/>
              <a:t>Taluk</a:t>
            </a:r>
          </a:p>
          <a:p>
            <a:pPr>
              <a:lnSpc>
                <a:spcPct val="150000"/>
              </a:lnSpc>
            </a:pPr>
            <a:r>
              <a:rPr lang="en-IN" sz="1400" dirty="0" smtClean="0"/>
              <a:t>District</a:t>
            </a:r>
          </a:p>
          <a:p>
            <a:pPr>
              <a:lnSpc>
                <a:spcPct val="150000"/>
              </a:lnSpc>
            </a:pPr>
            <a:r>
              <a:rPr lang="en-IN" sz="1400" dirty="0" smtClean="0"/>
              <a:t>Village Demography </a:t>
            </a:r>
            <a:endParaRPr lang="en-IN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24744" y="6321152"/>
            <a:ext cx="1394137" cy="2605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100" dirty="0" smtClean="0"/>
              <a:t>Male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Elders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Youngsters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Children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Total male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Female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Adults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Youngsters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Children</a:t>
            </a:r>
          </a:p>
          <a:p>
            <a:pPr>
              <a:lnSpc>
                <a:spcPct val="150000"/>
              </a:lnSpc>
            </a:pPr>
            <a:r>
              <a:rPr lang="en-IN" sz="1100" dirty="0" smtClean="0"/>
              <a:t>Total Female</a:t>
            </a:r>
            <a:endParaRPr lang="en-IN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865316" y="5775652"/>
            <a:ext cx="4732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dirty="0" smtClean="0"/>
              <a:t> Name</a:t>
            </a:r>
            <a:r>
              <a:rPr lang="en-IN" sz="1400" dirty="0" smtClean="0"/>
              <a:t>		</a:t>
            </a:r>
            <a:r>
              <a:rPr lang="en-IN" sz="1400" dirty="0" smtClean="0"/>
              <a:t>             Popul</a:t>
            </a:r>
            <a:r>
              <a:rPr lang="en-IN" sz="1600" dirty="0" smtClean="0"/>
              <a:t>a</a:t>
            </a:r>
            <a:r>
              <a:rPr lang="en-IN" sz="1400" dirty="0" smtClean="0"/>
              <a:t>tion</a:t>
            </a:r>
            <a:endParaRPr lang="en-IN" sz="1400" dirty="0" smtClean="0"/>
          </a:p>
          <a:p>
            <a:pPr>
              <a:lnSpc>
                <a:spcPct val="150000"/>
              </a:lnSpc>
            </a:pPr>
            <a:r>
              <a:rPr lang="en-IN" sz="1400" dirty="0"/>
              <a:t>	</a:t>
            </a:r>
            <a:r>
              <a:rPr lang="en-IN" sz="1400" dirty="0" smtClean="0"/>
              <a:t> Last </a:t>
            </a:r>
            <a:r>
              <a:rPr lang="en-IN" sz="1400" dirty="0" smtClean="0"/>
              <a:t>Census 	</a:t>
            </a:r>
            <a:r>
              <a:rPr lang="en-IN" sz="1400" dirty="0" smtClean="0"/>
              <a:t>Percentage</a:t>
            </a:r>
            <a:endParaRPr lang="en-I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6632" y="1720253"/>
            <a:ext cx="67413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dirty="0" smtClean="0"/>
              <a:t>Name of the student 			Team :</a:t>
            </a:r>
          </a:p>
          <a:p>
            <a:pPr>
              <a:lnSpc>
                <a:spcPct val="150000"/>
              </a:lnSpc>
            </a:pPr>
            <a:r>
              <a:rPr lang="en-IN" sz="1400" dirty="0" smtClean="0"/>
              <a:t>ID No.		District / State : 		RSK / Agri. Dept.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8880" y="2558152"/>
            <a:ext cx="23982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400" b="1" dirty="0" smtClean="0"/>
              <a:t>Schedule A</a:t>
            </a:r>
          </a:p>
          <a:p>
            <a:pPr algn="ctr">
              <a:lnSpc>
                <a:spcPct val="150000"/>
              </a:lnSpc>
            </a:pPr>
            <a:r>
              <a:rPr lang="en-IN" sz="1400" b="1" dirty="0" smtClean="0"/>
              <a:t>Village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7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" y="0"/>
            <a:ext cx="6853569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0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7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0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3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3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2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" y="0"/>
            <a:ext cx="6852432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4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7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6.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61288" y="872351"/>
            <a:ext cx="22677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Details of houses in the village</a:t>
            </a:r>
          </a:p>
          <a:p>
            <a:r>
              <a:rPr lang="en-IN" sz="1200" b="1" dirty="0" smtClean="0"/>
              <a:t>Type of house</a:t>
            </a:r>
          </a:p>
          <a:p>
            <a:r>
              <a:rPr lang="en-IN" sz="1200" b="1" dirty="0" smtClean="0"/>
              <a:t>RCC house</a:t>
            </a:r>
          </a:p>
          <a:p>
            <a:r>
              <a:rPr lang="en-IN" sz="1200" b="1" dirty="0" smtClean="0"/>
              <a:t>Tiled house</a:t>
            </a:r>
          </a:p>
          <a:p>
            <a:r>
              <a:rPr lang="en-IN" sz="1200" b="1" dirty="0" smtClean="0"/>
              <a:t>Hut</a:t>
            </a:r>
          </a:p>
          <a:p>
            <a:r>
              <a:rPr lang="en-IN" sz="1200" b="1" dirty="0" smtClean="0"/>
              <a:t>Others (Detail)</a:t>
            </a:r>
            <a:endParaRPr lang="en-IN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09560" y="768923"/>
            <a:ext cx="22677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No.</a:t>
            </a:r>
            <a:endParaRPr lang="en-IN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8985" y="2774615"/>
            <a:ext cx="226771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Type of land use</a:t>
            </a:r>
          </a:p>
          <a:p>
            <a:r>
              <a:rPr lang="en-IN" sz="1600" dirty="0" smtClean="0"/>
              <a:t>Total land use area</a:t>
            </a:r>
          </a:p>
          <a:p>
            <a:r>
              <a:rPr lang="en-IN" sz="1600" dirty="0" err="1" smtClean="0"/>
              <a:t>Rainfed</a:t>
            </a:r>
            <a:r>
              <a:rPr lang="en-IN" sz="1600" dirty="0" smtClean="0"/>
              <a:t> area</a:t>
            </a:r>
          </a:p>
          <a:p>
            <a:r>
              <a:rPr lang="en-IN" sz="1600" dirty="0" smtClean="0"/>
              <a:t>Irrigated area</a:t>
            </a:r>
          </a:p>
          <a:p>
            <a:r>
              <a:rPr lang="en-IN" sz="1600" dirty="0" smtClean="0"/>
              <a:t>Forest area</a:t>
            </a:r>
          </a:p>
          <a:p>
            <a:r>
              <a:rPr lang="en-IN" sz="1600" dirty="0" smtClean="0"/>
              <a:t>Pastoral are</a:t>
            </a:r>
          </a:p>
          <a:p>
            <a:r>
              <a:rPr lang="en-IN" sz="1600" dirty="0" smtClean="0"/>
              <a:t>Others (Details)</a:t>
            </a:r>
            <a:endParaRPr lang="en-I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17032" y="2803793"/>
            <a:ext cx="22677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Area (in acres)</a:t>
            </a:r>
            <a:endParaRPr lang="en-IN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12165" y="4880992"/>
            <a:ext cx="226771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Village irrigation sources</a:t>
            </a:r>
          </a:p>
          <a:p>
            <a:r>
              <a:rPr lang="en-IN" sz="1600" dirty="0" smtClean="0"/>
              <a:t>Canal</a:t>
            </a:r>
          </a:p>
          <a:p>
            <a:r>
              <a:rPr lang="en-IN" sz="1600" dirty="0" smtClean="0"/>
              <a:t>Tank</a:t>
            </a:r>
          </a:p>
          <a:p>
            <a:r>
              <a:rPr lang="en-IN" sz="1600" dirty="0" smtClean="0"/>
              <a:t>Open Well</a:t>
            </a:r>
          </a:p>
          <a:p>
            <a:r>
              <a:rPr lang="en-IN" sz="1600" dirty="0" smtClean="0"/>
              <a:t>Bore well</a:t>
            </a:r>
          </a:p>
          <a:p>
            <a:r>
              <a:rPr lang="en-IN" sz="1600" dirty="0" smtClean="0"/>
              <a:t>Farm Pond</a:t>
            </a:r>
          </a:p>
          <a:p>
            <a:r>
              <a:rPr lang="en-IN" sz="1600" dirty="0" smtClean="0"/>
              <a:t>Others (Detail)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7032" y="4933255"/>
            <a:ext cx="22677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Area irrigated (in acres)</a:t>
            </a:r>
            <a:endParaRPr lang="en-IN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34172" y="7473280"/>
            <a:ext cx="226771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Total crop Growers</a:t>
            </a:r>
          </a:p>
          <a:p>
            <a:r>
              <a:rPr lang="en-IN" sz="1600" dirty="0" smtClean="0"/>
              <a:t>Marginal Farmers</a:t>
            </a:r>
          </a:p>
          <a:p>
            <a:r>
              <a:rPr lang="en-IN" sz="1600" dirty="0" smtClean="0"/>
              <a:t>Small Farmers</a:t>
            </a:r>
          </a:p>
          <a:p>
            <a:r>
              <a:rPr lang="en-IN" sz="1600" dirty="0" smtClean="0"/>
              <a:t>Big Farmers</a:t>
            </a:r>
          </a:p>
          <a:p>
            <a:r>
              <a:rPr lang="en-IN" sz="1600" dirty="0" smtClean="0"/>
              <a:t>Farm Labourers</a:t>
            </a:r>
          </a:p>
          <a:p>
            <a:r>
              <a:rPr lang="en-IN" sz="1600" dirty="0" smtClean="0"/>
              <a:t>Rural Artisans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8324" y="6888505"/>
            <a:ext cx="3095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No. of crop Growers</a:t>
            </a:r>
          </a:p>
          <a:p>
            <a:r>
              <a:rPr lang="en-IN" sz="1600" dirty="0" smtClean="0"/>
              <a:t>As per last census  | This year </a:t>
            </a:r>
          </a:p>
        </p:txBody>
      </p:sp>
    </p:spTree>
    <p:extLst>
      <p:ext uri="{BB962C8B-B14F-4D97-AF65-F5344CB8AC3E}">
        <p14:creationId xmlns:p14="http://schemas.microsoft.com/office/powerpoint/2010/main" val="25915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4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5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" y="0"/>
            <a:ext cx="6843038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4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6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4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1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9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5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9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8" y="0"/>
            <a:ext cx="6892848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9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2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6.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27311" y="365974"/>
            <a:ext cx="3186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Details of crops grown in the village </a:t>
            </a:r>
            <a:endParaRPr lang="en-IN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18155" y="893441"/>
            <a:ext cx="1029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Crops Grown </a:t>
            </a:r>
            <a:endParaRPr lang="en-IN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0886" y="1042230"/>
            <a:ext cx="67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err="1" smtClean="0"/>
              <a:t>Dryland</a:t>
            </a:r>
            <a:endParaRPr lang="en-IN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70022" y="1064568"/>
            <a:ext cx="712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Irrigated</a:t>
            </a:r>
            <a:endParaRPr lang="en-IN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085184" y="1064568"/>
            <a:ext cx="91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err="1" smtClean="0"/>
              <a:t>Gardenland</a:t>
            </a:r>
            <a:endParaRPr lang="en-IN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72816" y="111608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Kharif</a:t>
            </a:r>
            <a:endParaRPr lang="en-IN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00808" y="251576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Rabi</a:t>
            </a:r>
            <a:endParaRPr lang="en-IN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00808" y="3800872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Summer </a:t>
            </a:r>
            <a:endParaRPr lang="en-IN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4426" y="646998"/>
            <a:ext cx="1029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Crops Grown </a:t>
            </a:r>
            <a:endParaRPr lang="en-IN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7864" y="5457056"/>
            <a:ext cx="20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/>
              <a:t>Last year village weather info. </a:t>
            </a:r>
            <a:endParaRPr lang="en-IN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-36438" y="5598293"/>
            <a:ext cx="11887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/>
              <a:t>Place of Weather Observatory</a:t>
            </a:r>
            <a:endParaRPr lang="en-IN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160141" y="6058520"/>
            <a:ext cx="1188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/>
              <a:t>Month</a:t>
            </a:r>
            <a:endParaRPr lang="en-IN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733700" y="5867783"/>
            <a:ext cx="1188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smtClean="0"/>
              <a:t>Rainfall</a:t>
            </a:r>
            <a:endParaRPr lang="en-IN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25975" y="5935130"/>
            <a:ext cx="1188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Rainy Days</a:t>
            </a:r>
            <a:endParaRPr lang="en-IN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1117" y="5694288"/>
            <a:ext cx="1382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Average Temperature </a:t>
            </a:r>
            <a:r>
              <a:rPr lang="en-IN" sz="900" baseline="30000" dirty="0" smtClean="0"/>
              <a:t>0</a:t>
            </a:r>
            <a:r>
              <a:rPr lang="en-IN" sz="900" dirty="0" smtClean="0"/>
              <a:t>C</a:t>
            </a:r>
            <a:endParaRPr lang="en-IN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5457924" y="6168678"/>
            <a:ext cx="691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Last year</a:t>
            </a:r>
            <a:endParaRPr lang="en-IN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687044" y="6170786"/>
            <a:ext cx="691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0" dirty="0" smtClean="0"/>
              <a:t>Usual</a:t>
            </a:r>
            <a:endParaRPr lang="en-IN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983856" y="6166570"/>
            <a:ext cx="691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Last year</a:t>
            </a:r>
            <a:endParaRPr lang="en-IN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2976" y="6168678"/>
            <a:ext cx="691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0" dirty="0" smtClean="0"/>
              <a:t>Usual</a:t>
            </a:r>
            <a:endParaRPr lang="en-IN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4496" y="6166570"/>
            <a:ext cx="691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 smtClean="0"/>
              <a:t>Last year</a:t>
            </a:r>
            <a:endParaRPr lang="en-IN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3616" y="6168678"/>
            <a:ext cx="691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0" dirty="0" smtClean="0"/>
              <a:t>Usual</a:t>
            </a:r>
            <a:endParaRPr lang="en-IN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310539" y="6302152"/>
            <a:ext cx="659523" cy="281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IN" sz="1400" dirty="0" smtClean="0"/>
              <a:t>Jan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Feb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Mar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Apr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May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Jun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Jul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Aug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Sep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Oct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Nov</a:t>
            </a:r>
          </a:p>
          <a:p>
            <a:pPr>
              <a:spcBef>
                <a:spcPts val="100"/>
              </a:spcBef>
            </a:pPr>
            <a:r>
              <a:rPr lang="en-IN" sz="1400" dirty="0" smtClean="0"/>
              <a:t>Dec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5058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1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7" y="12209"/>
            <a:ext cx="6891637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7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8.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1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2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6.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02043" y="473696"/>
            <a:ext cx="1799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50" b="1" dirty="0" smtClean="0"/>
              <a:t>Allied activities of the Village </a:t>
            </a:r>
            <a:endParaRPr lang="en-IN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1826" y="949127"/>
            <a:ext cx="1799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50" b="1" dirty="0" smtClean="0"/>
              <a:t>Allied activities</a:t>
            </a:r>
            <a:endParaRPr lang="en-IN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2513" y="1079634"/>
            <a:ext cx="1799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Sericulture</a:t>
            </a:r>
          </a:p>
          <a:p>
            <a:r>
              <a:rPr lang="en-IN" sz="1600" dirty="0" smtClean="0"/>
              <a:t>Dairy</a:t>
            </a:r>
          </a:p>
          <a:p>
            <a:r>
              <a:rPr lang="en-IN" sz="1600" dirty="0" smtClean="0"/>
              <a:t>Goat/Sheep</a:t>
            </a:r>
          </a:p>
          <a:p>
            <a:r>
              <a:rPr lang="en-IN" sz="1600" dirty="0" smtClean="0"/>
              <a:t>Piggery</a:t>
            </a:r>
          </a:p>
          <a:p>
            <a:r>
              <a:rPr lang="en-IN" sz="1600" dirty="0" smtClean="0"/>
              <a:t>Poultry</a:t>
            </a:r>
          </a:p>
          <a:p>
            <a:r>
              <a:rPr lang="en-IN" sz="1600" dirty="0" smtClean="0"/>
              <a:t>Others (Detail)</a:t>
            </a:r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35338" y="939602"/>
            <a:ext cx="1799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/>
              <a:t>No. of Families involved</a:t>
            </a:r>
            <a:endParaRPr lang="en-IN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6992" y="2792760"/>
            <a:ext cx="2664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50" b="1" dirty="0" smtClean="0"/>
              <a:t>Details of Agricultural implements, machineries, etc. in the village </a:t>
            </a:r>
            <a:endParaRPr lang="en-IN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05647" y="3406924"/>
            <a:ext cx="266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 smtClean="0"/>
              <a:t>No. in the Village</a:t>
            </a:r>
            <a:endParaRPr lang="en-IN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8627" y="3416449"/>
            <a:ext cx="266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 smtClean="0"/>
              <a:t>Agricultural implements, machineries, </a:t>
            </a:r>
            <a:r>
              <a:rPr lang="en-IN" sz="1000" b="1" dirty="0" err="1" smtClean="0"/>
              <a:t>etc</a:t>
            </a:r>
            <a:endParaRPr lang="en-IN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87477" y="3613215"/>
            <a:ext cx="266429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IN" sz="1400" dirty="0" smtClean="0"/>
              <a:t>Tractor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Power tiller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Sprayer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Power sprayer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Harvester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Thresher 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Drip irrigation units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Sprinkler units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Biogas units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Solar units</a:t>
            </a:r>
          </a:p>
          <a:p>
            <a:pPr>
              <a:spcBef>
                <a:spcPts val="200"/>
              </a:spcBef>
            </a:pPr>
            <a:r>
              <a:rPr lang="en-IN" sz="1400" dirty="0" smtClean="0"/>
              <a:t>Others (Name)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6991" y="6585660"/>
            <a:ext cx="341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IN" sz="1200" dirty="0" smtClean="0"/>
              <a:t>Details of Agricultural Inputs availability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377" y="7192089"/>
            <a:ext cx="341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IN" sz="1200" dirty="0" smtClean="0"/>
              <a:t>Yes | 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895" y="7304881"/>
            <a:ext cx="1728192" cy="17389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100" dirty="0" smtClean="0"/>
              <a:t>Agril. Equipment</a:t>
            </a:r>
          </a:p>
          <a:p>
            <a:pPr>
              <a:spcBef>
                <a:spcPts val="600"/>
              </a:spcBef>
            </a:pPr>
            <a:r>
              <a:rPr lang="en-IN" sz="1100" dirty="0" smtClean="0"/>
              <a:t>Sees for sowing</a:t>
            </a:r>
          </a:p>
          <a:p>
            <a:pPr>
              <a:spcBef>
                <a:spcPts val="600"/>
              </a:spcBef>
            </a:pPr>
            <a:r>
              <a:rPr lang="en-IN" sz="1100" dirty="0" smtClean="0"/>
              <a:t>Chemical fertilisers</a:t>
            </a:r>
          </a:p>
          <a:p>
            <a:pPr>
              <a:spcBef>
                <a:spcPts val="600"/>
              </a:spcBef>
            </a:pPr>
            <a:r>
              <a:rPr lang="en-IN" sz="1100" dirty="0" smtClean="0"/>
              <a:t>Plant protection chemicals</a:t>
            </a:r>
          </a:p>
          <a:p>
            <a:pPr>
              <a:spcBef>
                <a:spcPts val="600"/>
              </a:spcBef>
            </a:pPr>
            <a:r>
              <a:rPr lang="en-IN" sz="1100" dirty="0" smtClean="0"/>
              <a:t>Sprayers</a:t>
            </a:r>
          </a:p>
          <a:p>
            <a:pPr>
              <a:spcBef>
                <a:spcPts val="600"/>
              </a:spcBef>
            </a:pPr>
            <a:r>
              <a:rPr lang="en-IN" sz="1100" dirty="0" smtClean="0"/>
              <a:t>Others (Name)</a:t>
            </a:r>
          </a:p>
          <a:p>
            <a:pPr>
              <a:spcBef>
                <a:spcPts val="600"/>
              </a:spcBef>
            </a:pPr>
            <a:endParaRPr lang="en-IN" sz="11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705410" y="7191295"/>
            <a:ext cx="1843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Place of nearest availability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9871" y="7207282"/>
            <a:ext cx="1083357" cy="20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Distance (km)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9218" y="7049732"/>
            <a:ext cx="341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IN" sz="1200" dirty="0" smtClean="0"/>
              <a:t>Agricultural Inputs</a:t>
            </a:r>
          </a:p>
        </p:txBody>
      </p:sp>
    </p:spTree>
    <p:extLst>
      <p:ext uri="{BB962C8B-B14F-4D97-AF65-F5344CB8AC3E}">
        <p14:creationId xmlns:p14="http://schemas.microsoft.com/office/powerpoint/2010/main" val="9357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6.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" y="-2449"/>
            <a:ext cx="685122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98118" y="1016943"/>
            <a:ext cx="709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1200" dirty="0"/>
              <a:t>Yes | 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5541" y="1069901"/>
            <a:ext cx="1843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Place of nearest availability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0002" y="1085888"/>
            <a:ext cx="1083357" cy="20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Distance (km)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941" y="1112761"/>
            <a:ext cx="457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900" dirty="0" smtClean="0"/>
              <a:t>MPCS</a:t>
            </a:r>
            <a:endParaRPr lang="en-IN" sz="900" dirty="0"/>
          </a:p>
        </p:txBody>
      </p:sp>
      <p:sp>
        <p:nvSpPr>
          <p:cNvPr id="7" name="Rectangle 6"/>
          <p:cNvSpPr/>
          <p:nvPr/>
        </p:nvSpPr>
        <p:spPr>
          <a:xfrm>
            <a:off x="1881536" y="1367408"/>
            <a:ext cx="12891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Farmers Coop. Service Society</a:t>
            </a:r>
            <a:endParaRPr lang="en-IN" sz="700" dirty="0"/>
          </a:p>
        </p:txBody>
      </p:sp>
      <p:sp>
        <p:nvSpPr>
          <p:cNvPr id="8" name="Rectangle 7"/>
          <p:cNvSpPr/>
          <p:nvPr/>
        </p:nvSpPr>
        <p:spPr>
          <a:xfrm>
            <a:off x="1999940" y="1548411"/>
            <a:ext cx="12522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Primary Agril. Credit Society</a:t>
            </a:r>
            <a:endParaRPr lang="en-IN" sz="700" dirty="0"/>
          </a:p>
        </p:txBody>
      </p:sp>
      <p:sp>
        <p:nvSpPr>
          <p:cNvPr id="9" name="Rectangle 8"/>
          <p:cNvSpPr/>
          <p:nvPr/>
        </p:nvSpPr>
        <p:spPr>
          <a:xfrm>
            <a:off x="2060848" y="1678736"/>
            <a:ext cx="87556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Regulated Markets</a:t>
            </a:r>
            <a:endParaRPr lang="en-IN" sz="700" dirty="0"/>
          </a:p>
        </p:txBody>
      </p:sp>
      <p:sp>
        <p:nvSpPr>
          <p:cNvPr id="10" name="Rectangle 9"/>
          <p:cNvSpPr/>
          <p:nvPr/>
        </p:nvSpPr>
        <p:spPr>
          <a:xfrm>
            <a:off x="2165618" y="1866182"/>
            <a:ext cx="10486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Chawki Rearing Centre</a:t>
            </a:r>
            <a:endParaRPr lang="en-IN" sz="700" dirty="0"/>
          </a:p>
        </p:txBody>
      </p:sp>
      <p:sp>
        <p:nvSpPr>
          <p:cNvPr id="11" name="Rectangle 10"/>
          <p:cNvSpPr/>
          <p:nvPr/>
        </p:nvSpPr>
        <p:spPr>
          <a:xfrm>
            <a:off x="2204864" y="2036256"/>
            <a:ext cx="75052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Cocoon Market</a:t>
            </a:r>
            <a:endParaRPr lang="en-IN" sz="700" dirty="0"/>
          </a:p>
        </p:txBody>
      </p:sp>
      <p:sp>
        <p:nvSpPr>
          <p:cNvPr id="12" name="Rectangle 11"/>
          <p:cNvSpPr/>
          <p:nvPr/>
        </p:nvSpPr>
        <p:spPr>
          <a:xfrm>
            <a:off x="1506273" y="2236311"/>
            <a:ext cx="4860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Hospital</a:t>
            </a:r>
            <a:endParaRPr lang="en-IN" sz="700" dirty="0"/>
          </a:p>
        </p:txBody>
      </p:sp>
      <p:sp>
        <p:nvSpPr>
          <p:cNvPr id="13" name="Rectangle 12"/>
          <p:cNvSpPr/>
          <p:nvPr/>
        </p:nvSpPr>
        <p:spPr>
          <a:xfrm>
            <a:off x="1867597" y="2424807"/>
            <a:ext cx="8931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Veterinary Hospital</a:t>
            </a:r>
            <a:endParaRPr lang="en-IN" sz="700" dirty="0"/>
          </a:p>
        </p:txBody>
      </p:sp>
      <p:sp>
        <p:nvSpPr>
          <p:cNvPr id="14" name="Rectangle 13"/>
          <p:cNvSpPr/>
          <p:nvPr/>
        </p:nvSpPr>
        <p:spPr>
          <a:xfrm>
            <a:off x="2011355" y="2591025"/>
            <a:ext cx="82266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Panchayat Office</a:t>
            </a:r>
            <a:endParaRPr lang="en-IN" sz="700" dirty="0"/>
          </a:p>
        </p:txBody>
      </p:sp>
      <p:sp>
        <p:nvSpPr>
          <p:cNvPr id="15" name="Rectangle 14"/>
          <p:cNvSpPr/>
          <p:nvPr/>
        </p:nvSpPr>
        <p:spPr>
          <a:xfrm>
            <a:off x="2011354" y="2800830"/>
            <a:ext cx="58381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Post Office</a:t>
            </a:r>
            <a:endParaRPr lang="en-IN" sz="700" dirty="0"/>
          </a:p>
        </p:txBody>
      </p:sp>
      <p:sp>
        <p:nvSpPr>
          <p:cNvPr id="16" name="Rectangle 15"/>
          <p:cNvSpPr/>
          <p:nvPr/>
        </p:nvSpPr>
        <p:spPr>
          <a:xfrm>
            <a:off x="2011355" y="2936776"/>
            <a:ext cx="68480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Youth Society</a:t>
            </a:r>
            <a:endParaRPr lang="en-IN" sz="700" dirty="0"/>
          </a:p>
        </p:txBody>
      </p:sp>
      <p:sp>
        <p:nvSpPr>
          <p:cNvPr id="17" name="Rectangle 16"/>
          <p:cNvSpPr/>
          <p:nvPr/>
        </p:nvSpPr>
        <p:spPr>
          <a:xfrm>
            <a:off x="1687645" y="3268792"/>
            <a:ext cx="141256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Women Society/ Self Help groups</a:t>
            </a:r>
            <a:endParaRPr lang="en-IN" sz="700" dirty="0"/>
          </a:p>
        </p:txBody>
      </p:sp>
      <p:sp>
        <p:nvSpPr>
          <p:cNvPr id="18" name="Rectangle 17"/>
          <p:cNvSpPr/>
          <p:nvPr/>
        </p:nvSpPr>
        <p:spPr>
          <a:xfrm>
            <a:off x="1687250" y="3375328"/>
            <a:ext cx="58862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err="1" smtClean="0"/>
              <a:t>Anganwadi</a:t>
            </a:r>
            <a:endParaRPr lang="en-IN" sz="700" dirty="0"/>
          </a:p>
        </p:txBody>
      </p:sp>
      <p:sp>
        <p:nvSpPr>
          <p:cNvPr id="19" name="Rectangle 18"/>
          <p:cNvSpPr/>
          <p:nvPr/>
        </p:nvSpPr>
        <p:spPr>
          <a:xfrm>
            <a:off x="1908685" y="3504994"/>
            <a:ext cx="7360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Primary School</a:t>
            </a:r>
            <a:endParaRPr lang="en-IN" sz="700" dirty="0"/>
          </a:p>
        </p:txBody>
      </p:sp>
      <p:sp>
        <p:nvSpPr>
          <p:cNvPr id="20" name="Rectangle 19"/>
          <p:cNvSpPr/>
          <p:nvPr/>
        </p:nvSpPr>
        <p:spPr>
          <a:xfrm>
            <a:off x="1981561" y="3705049"/>
            <a:ext cx="70564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Middle School</a:t>
            </a:r>
            <a:endParaRPr lang="en-IN" sz="700" dirty="0"/>
          </a:p>
        </p:txBody>
      </p:sp>
      <p:sp>
        <p:nvSpPr>
          <p:cNvPr id="21" name="Rectangle 20"/>
          <p:cNvSpPr/>
          <p:nvPr/>
        </p:nvSpPr>
        <p:spPr>
          <a:xfrm>
            <a:off x="1981561" y="3872880"/>
            <a:ext cx="6142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High School</a:t>
            </a:r>
            <a:endParaRPr lang="en-IN" sz="700" dirty="0"/>
          </a:p>
        </p:txBody>
      </p:sp>
      <p:sp>
        <p:nvSpPr>
          <p:cNvPr id="22" name="Rectangle 21"/>
          <p:cNvSpPr/>
          <p:nvPr/>
        </p:nvSpPr>
        <p:spPr>
          <a:xfrm>
            <a:off x="1884357" y="4078665"/>
            <a:ext cx="45397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College</a:t>
            </a:r>
            <a:endParaRPr lang="en-IN" sz="700" dirty="0"/>
          </a:p>
        </p:txBody>
      </p:sp>
      <p:sp>
        <p:nvSpPr>
          <p:cNvPr id="23" name="Rectangle 22"/>
          <p:cNvSpPr/>
          <p:nvPr/>
        </p:nvSpPr>
        <p:spPr>
          <a:xfrm>
            <a:off x="1939958" y="4232920"/>
            <a:ext cx="3626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Bank</a:t>
            </a:r>
            <a:endParaRPr lang="en-IN" sz="700" dirty="0"/>
          </a:p>
        </p:txBody>
      </p:sp>
      <p:sp>
        <p:nvSpPr>
          <p:cNvPr id="24" name="Rectangle 23"/>
          <p:cNvSpPr/>
          <p:nvPr/>
        </p:nvSpPr>
        <p:spPr>
          <a:xfrm>
            <a:off x="1935022" y="4432975"/>
            <a:ext cx="40267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Sandy</a:t>
            </a:r>
            <a:endParaRPr lang="en-IN" sz="700" dirty="0"/>
          </a:p>
        </p:txBody>
      </p:sp>
      <p:sp>
        <p:nvSpPr>
          <p:cNvPr id="25" name="Rectangle 24"/>
          <p:cNvSpPr/>
          <p:nvPr/>
        </p:nvSpPr>
        <p:spPr>
          <a:xfrm>
            <a:off x="2025480" y="4633030"/>
            <a:ext cx="72968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Fair Price Shop</a:t>
            </a:r>
            <a:endParaRPr lang="en-IN" sz="700" dirty="0"/>
          </a:p>
        </p:txBody>
      </p:sp>
      <p:sp>
        <p:nvSpPr>
          <p:cNvPr id="26" name="Rectangle 25"/>
          <p:cNvSpPr/>
          <p:nvPr/>
        </p:nvSpPr>
        <p:spPr>
          <a:xfrm>
            <a:off x="2011354" y="4808984"/>
            <a:ext cx="4700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Theatre</a:t>
            </a:r>
            <a:endParaRPr lang="en-IN" sz="700" dirty="0"/>
          </a:p>
        </p:txBody>
      </p:sp>
      <p:sp>
        <p:nvSpPr>
          <p:cNvPr id="27" name="Rectangle 26"/>
          <p:cNvSpPr/>
          <p:nvPr/>
        </p:nvSpPr>
        <p:spPr>
          <a:xfrm>
            <a:off x="2011354" y="4963727"/>
            <a:ext cx="77136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Community Hall</a:t>
            </a:r>
            <a:endParaRPr lang="en-IN" sz="700" dirty="0"/>
          </a:p>
        </p:txBody>
      </p:sp>
      <p:sp>
        <p:nvSpPr>
          <p:cNvPr id="28" name="Rectangle 27"/>
          <p:cNvSpPr/>
          <p:nvPr/>
        </p:nvSpPr>
        <p:spPr>
          <a:xfrm>
            <a:off x="1995784" y="5163782"/>
            <a:ext cx="2311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d</a:t>
            </a:r>
            <a:endParaRPr lang="en-IN" sz="700" dirty="0"/>
          </a:p>
        </p:txBody>
      </p:sp>
      <p:sp>
        <p:nvSpPr>
          <p:cNvPr id="29" name="Rectangle 28"/>
          <p:cNvSpPr/>
          <p:nvPr/>
        </p:nvSpPr>
        <p:spPr>
          <a:xfrm>
            <a:off x="2056367" y="5365069"/>
            <a:ext cx="60625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Fire Station</a:t>
            </a:r>
            <a:endParaRPr lang="en-IN" sz="700" dirty="0"/>
          </a:p>
        </p:txBody>
      </p:sp>
      <p:sp>
        <p:nvSpPr>
          <p:cNvPr id="30" name="Rectangle 29"/>
          <p:cNvSpPr/>
          <p:nvPr/>
        </p:nvSpPr>
        <p:spPr>
          <a:xfrm>
            <a:off x="2228203" y="5524301"/>
            <a:ext cx="112402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Metrological Observatory</a:t>
            </a:r>
            <a:endParaRPr lang="en-IN" sz="700" dirty="0"/>
          </a:p>
        </p:txBody>
      </p:sp>
      <p:sp>
        <p:nvSpPr>
          <p:cNvPr id="31" name="Rectangle 30"/>
          <p:cNvSpPr/>
          <p:nvPr/>
        </p:nvSpPr>
        <p:spPr>
          <a:xfrm>
            <a:off x="2052980" y="5705304"/>
            <a:ext cx="111601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Raitha Samparka </a:t>
            </a:r>
            <a:r>
              <a:rPr lang="en-IN" sz="700" dirty="0" err="1" smtClean="0"/>
              <a:t>Kendras</a:t>
            </a:r>
            <a:endParaRPr lang="en-IN" sz="700" dirty="0"/>
          </a:p>
        </p:txBody>
      </p:sp>
      <p:sp>
        <p:nvSpPr>
          <p:cNvPr id="32" name="Rectangle 31"/>
          <p:cNvSpPr/>
          <p:nvPr/>
        </p:nvSpPr>
        <p:spPr>
          <a:xfrm>
            <a:off x="2555941" y="5891070"/>
            <a:ext cx="107593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Agri. Inputs Sales Centre</a:t>
            </a:r>
            <a:endParaRPr lang="en-IN" sz="700" dirty="0"/>
          </a:p>
        </p:txBody>
      </p:sp>
      <p:sp>
        <p:nvSpPr>
          <p:cNvPr id="33" name="Rectangle 32"/>
          <p:cNvSpPr/>
          <p:nvPr/>
        </p:nvSpPr>
        <p:spPr>
          <a:xfrm>
            <a:off x="2636912" y="6071787"/>
            <a:ext cx="13340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Agri. Implements Repair Centre</a:t>
            </a:r>
            <a:endParaRPr lang="en-IN" sz="700" dirty="0"/>
          </a:p>
        </p:txBody>
      </p:sp>
      <p:sp>
        <p:nvSpPr>
          <p:cNvPr id="34" name="Rectangle 33"/>
          <p:cNvSpPr/>
          <p:nvPr/>
        </p:nvSpPr>
        <p:spPr>
          <a:xfrm>
            <a:off x="1814344" y="6271842"/>
            <a:ext cx="62068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Bus Facility </a:t>
            </a:r>
            <a:endParaRPr lang="en-IN" sz="700" dirty="0"/>
          </a:p>
        </p:txBody>
      </p:sp>
      <p:sp>
        <p:nvSpPr>
          <p:cNvPr id="35" name="Rectangle 34"/>
          <p:cNvSpPr/>
          <p:nvPr/>
        </p:nvSpPr>
        <p:spPr>
          <a:xfrm>
            <a:off x="1944373" y="6471556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Railway Station</a:t>
            </a:r>
            <a:endParaRPr lang="en-IN" sz="700" dirty="0"/>
          </a:p>
        </p:txBody>
      </p:sp>
      <p:sp>
        <p:nvSpPr>
          <p:cNvPr id="36" name="Rectangle 35"/>
          <p:cNvSpPr/>
          <p:nvPr/>
        </p:nvSpPr>
        <p:spPr>
          <a:xfrm>
            <a:off x="2006162" y="6609184"/>
            <a:ext cx="78418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Electricity Office</a:t>
            </a:r>
            <a:endParaRPr lang="en-IN" sz="700" dirty="0"/>
          </a:p>
        </p:txBody>
      </p:sp>
      <p:sp>
        <p:nvSpPr>
          <p:cNvPr id="37" name="Rectangle 36"/>
          <p:cNvSpPr/>
          <p:nvPr/>
        </p:nvSpPr>
        <p:spPr>
          <a:xfrm>
            <a:off x="2001681" y="6803310"/>
            <a:ext cx="84670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Road Connectivity</a:t>
            </a:r>
            <a:endParaRPr lang="en-IN" sz="700" dirty="0"/>
          </a:p>
        </p:txBody>
      </p:sp>
      <p:sp>
        <p:nvSpPr>
          <p:cNvPr id="38" name="Rectangle 37"/>
          <p:cNvSpPr/>
          <p:nvPr/>
        </p:nvSpPr>
        <p:spPr>
          <a:xfrm>
            <a:off x="2288696" y="7005825"/>
            <a:ext cx="10374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Drinking Water Facility </a:t>
            </a:r>
            <a:endParaRPr lang="en-IN" sz="700" dirty="0"/>
          </a:p>
        </p:txBody>
      </p:sp>
      <p:sp>
        <p:nvSpPr>
          <p:cNvPr id="39" name="Rectangle 38"/>
          <p:cNvSpPr/>
          <p:nvPr/>
        </p:nvSpPr>
        <p:spPr>
          <a:xfrm>
            <a:off x="1708206" y="7185248"/>
            <a:ext cx="570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Telephone</a:t>
            </a:r>
            <a:endParaRPr lang="en-IN" sz="700" dirty="0"/>
          </a:p>
        </p:txBody>
      </p:sp>
      <p:sp>
        <p:nvSpPr>
          <p:cNvPr id="40" name="Rectangle 39"/>
          <p:cNvSpPr/>
          <p:nvPr/>
        </p:nvSpPr>
        <p:spPr>
          <a:xfrm>
            <a:off x="2159603" y="7329264"/>
            <a:ext cx="48282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Internet</a:t>
            </a:r>
            <a:endParaRPr lang="en-IN" sz="700" dirty="0"/>
          </a:p>
        </p:txBody>
      </p:sp>
      <p:sp>
        <p:nvSpPr>
          <p:cNvPr id="41" name="Rectangle 40"/>
          <p:cNvSpPr/>
          <p:nvPr/>
        </p:nvSpPr>
        <p:spPr>
          <a:xfrm>
            <a:off x="2154088" y="7529319"/>
            <a:ext cx="72648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Cable Network</a:t>
            </a:r>
            <a:endParaRPr lang="en-IN" sz="700" dirty="0"/>
          </a:p>
        </p:txBody>
      </p:sp>
      <p:sp>
        <p:nvSpPr>
          <p:cNvPr id="42" name="Rectangle 41"/>
          <p:cNvSpPr/>
          <p:nvPr/>
        </p:nvSpPr>
        <p:spPr>
          <a:xfrm>
            <a:off x="2135387" y="7729180"/>
            <a:ext cx="60946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700" dirty="0" smtClean="0"/>
              <a:t>Petrol Bunk</a:t>
            </a:r>
            <a:endParaRPr lang="en-IN" sz="700" dirty="0"/>
          </a:p>
        </p:txBody>
      </p:sp>
      <p:sp>
        <p:nvSpPr>
          <p:cNvPr id="43" name="Rectangle 42"/>
          <p:cNvSpPr/>
          <p:nvPr/>
        </p:nvSpPr>
        <p:spPr>
          <a:xfrm>
            <a:off x="1611900" y="7963047"/>
            <a:ext cx="102463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600" dirty="0" smtClean="0"/>
              <a:t>Agro-produce Storage Unit</a:t>
            </a:r>
            <a:endParaRPr lang="en-IN" sz="600" dirty="0"/>
          </a:p>
        </p:txBody>
      </p:sp>
      <p:sp>
        <p:nvSpPr>
          <p:cNvPr id="44" name="Rectangle 43"/>
          <p:cNvSpPr/>
          <p:nvPr/>
        </p:nvSpPr>
        <p:spPr>
          <a:xfrm>
            <a:off x="1764300" y="8140404"/>
            <a:ext cx="67678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600" dirty="0" smtClean="0"/>
              <a:t>Agro industries </a:t>
            </a:r>
            <a:endParaRPr lang="en-IN" sz="600" dirty="0"/>
          </a:p>
        </p:txBody>
      </p:sp>
      <p:sp>
        <p:nvSpPr>
          <p:cNvPr id="45" name="Rectangle 44"/>
          <p:cNvSpPr/>
          <p:nvPr/>
        </p:nvSpPr>
        <p:spPr>
          <a:xfrm>
            <a:off x="1930989" y="8337376"/>
            <a:ext cx="15648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600" dirty="0" smtClean="0"/>
              <a:t>Custom Hiring Centres for Farm Implements</a:t>
            </a:r>
            <a:endParaRPr lang="en-IN" sz="600" dirty="0"/>
          </a:p>
        </p:txBody>
      </p:sp>
      <p:sp>
        <p:nvSpPr>
          <p:cNvPr id="46" name="Rectangle 45"/>
          <p:cNvSpPr/>
          <p:nvPr/>
        </p:nvSpPr>
        <p:spPr>
          <a:xfrm>
            <a:off x="2078626" y="8517513"/>
            <a:ext cx="123463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600" dirty="0" smtClean="0"/>
              <a:t>Nada </a:t>
            </a:r>
            <a:r>
              <a:rPr lang="en-IN" sz="600" dirty="0" err="1" smtClean="0"/>
              <a:t>Kacheri</a:t>
            </a:r>
            <a:r>
              <a:rPr lang="en-IN" sz="600" dirty="0" smtClean="0"/>
              <a:t> / </a:t>
            </a:r>
            <a:r>
              <a:rPr lang="en-IN" sz="600" dirty="0" err="1" smtClean="0"/>
              <a:t>Nemmathi</a:t>
            </a:r>
            <a:r>
              <a:rPr lang="en-IN" sz="600" dirty="0" smtClean="0"/>
              <a:t> Kendra</a:t>
            </a:r>
            <a:endParaRPr lang="en-IN" sz="600" dirty="0"/>
          </a:p>
        </p:txBody>
      </p:sp>
      <p:sp>
        <p:nvSpPr>
          <p:cNvPr id="47" name="Rectangle 46"/>
          <p:cNvSpPr/>
          <p:nvPr/>
        </p:nvSpPr>
        <p:spPr>
          <a:xfrm>
            <a:off x="1791460" y="862540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800" dirty="0" smtClean="0"/>
              <a:t>Library</a:t>
            </a:r>
            <a:endParaRPr lang="en-IN" sz="800" dirty="0"/>
          </a:p>
        </p:txBody>
      </p:sp>
      <p:sp>
        <p:nvSpPr>
          <p:cNvPr id="48" name="Rectangle 47"/>
          <p:cNvSpPr/>
          <p:nvPr/>
        </p:nvSpPr>
        <p:spPr>
          <a:xfrm>
            <a:off x="1905756" y="8801623"/>
            <a:ext cx="6912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800" dirty="0" smtClean="0"/>
              <a:t>Others (List)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42288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6.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8" y="0"/>
            <a:ext cx="6889857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11091" y="479187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b="1" dirty="0" smtClean="0"/>
              <a:t>Agro processing units in the village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8217" y="997893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b="1" dirty="0" smtClean="0"/>
              <a:t>Processing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363" y="1230527"/>
            <a:ext cx="2520280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Flour mill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Rice mill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Pulse mill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Cane milling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Oil expeller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Bakery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Milk processing 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Silk reeling unit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0968" y="1123226"/>
            <a:ext cx="709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en-IN" sz="1200" dirty="0"/>
              <a:t>Yes | 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3616" y="1045898"/>
            <a:ext cx="1385585" cy="41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Place of nearest 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0813" y="1171613"/>
            <a:ext cx="1083357" cy="20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Distance (km)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5065" y="4331350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Place of nearest availability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8368" y="4329312"/>
            <a:ext cx="1191693" cy="20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Distance (km)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6832" y="4375046"/>
            <a:ext cx="25202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Food Grains	       Yes          No.</a:t>
            </a:r>
          </a:p>
          <a:p>
            <a:pPr>
              <a:spcBef>
                <a:spcPts val="600"/>
              </a:spcBef>
            </a:pPr>
            <a:endParaRPr lang="en-IN" sz="1050" dirty="0"/>
          </a:p>
          <a:p>
            <a:pPr>
              <a:spcBef>
                <a:spcPts val="600"/>
              </a:spcBef>
            </a:pPr>
            <a:endParaRPr lang="en-IN" sz="1050" dirty="0" smtClean="0"/>
          </a:p>
          <a:p>
            <a:pPr>
              <a:spcBef>
                <a:spcPts val="600"/>
              </a:spcBef>
            </a:pPr>
            <a:endParaRPr lang="en-IN" sz="1050" dirty="0"/>
          </a:p>
          <a:p>
            <a:pPr>
              <a:spcBef>
                <a:spcPts val="600"/>
              </a:spcBef>
            </a:pPr>
            <a:endParaRPr lang="en-IN" sz="100" dirty="0" smtClean="0"/>
          </a:p>
          <a:p>
            <a:pPr>
              <a:spcBef>
                <a:spcPts val="600"/>
              </a:spcBef>
            </a:pPr>
            <a:r>
              <a:rPr lang="en-IN" sz="1050" dirty="0" smtClean="0"/>
              <a:t>Fruits</a:t>
            </a:r>
            <a:endParaRPr lang="en-IN" sz="1050" dirty="0"/>
          </a:p>
          <a:p>
            <a:pPr>
              <a:spcBef>
                <a:spcPts val="600"/>
              </a:spcBef>
            </a:pPr>
            <a:endParaRPr lang="en-IN" sz="1050" dirty="0" smtClean="0"/>
          </a:p>
          <a:p>
            <a:pPr>
              <a:spcBef>
                <a:spcPts val="600"/>
              </a:spcBef>
            </a:pPr>
            <a:endParaRPr lang="en-IN" sz="1050" dirty="0"/>
          </a:p>
          <a:p>
            <a:pPr>
              <a:spcBef>
                <a:spcPts val="600"/>
              </a:spcBef>
            </a:pPr>
            <a:endParaRPr lang="en-IN" sz="1600" dirty="0" smtClean="0"/>
          </a:p>
          <a:p>
            <a:pPr>
              <a:spcBef>
                <a:spcPts val="600"/>
              </a:spcBef>
            </a:pPr>
            <a:r>
              <a:rPr lang="en-IN" sz="1050" dirty="0" smtClean="0"/>
              <a:t>Vegetables</a:t>
            </a:r>
          </a:p>
          <a:p>
            <a:pPr>
              <a:spcBef>
                <a:spcPts val="600"/>
              </a:spcBef>
            </a:pPr>
            <a:endParaRPr lang="en-IN" sz="1050" dirty="0"/>
          </a:p>
          <a:p>
            <a:pPr>
              <a:spcBef>
                <a:spcPts val="600"/>
              </a:spcBef>
            </a:pPr>
            <a:endParaRPr lang="en-IN" sz="1050" dirty="0" smtClean="0"/>
          </a:p>
          <a:p>
            <a:pPr>
              <a:spcBef>
                <a:spcPts val="600"/>
              </a:spcBef>
            </a:pPr>
            <a:endParaRPr lang="en-IN" sz="16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IN" sz="1050" dirty="0" smtClean="0"/>
              <a:t>Cocoon</a:t>
            </a:r>
          </a:p>
          <a:p>
            <a:pPr>
              <a:spcBef>
                <a:spcPts val="600"/>
              </a:spcBef>
            </a:pPr>
            <a:r>
              <a:rPr lang="en-IN" sz="1050" dirty="0" smtClean="0"/>
              <a:t>Milk and Milk Products	</a:t>
            </a:r>
          </a:p>
          <a:p>
            <a:pPr>
              <a:spcBef>
                <a:spcPts val="600"/>
              </a:spcBef>
            </a:pPr>
            <a:endParaRPr lang="en-IN" sz="1050" dirty="0" smtClean="0"/>
          </a:p>
          <a:p>
            <a:pPr>
              <a:spcBef>
                <a:spcPts val="600"/>
              </a:spcBef>
            </a:pPr>
            <a:endParaRPr lang="en-IN" sz="200" dirty="0" smtClean="0"/>
          </a:p>
          <a:p>
            <a:pPr>
              <a:spcBef>
                <a:spcPts val="600"/>
              </a:spcBef>
            </a:pPr>
            <a:r>
              <a:rPr lang="en-IN" sz="1050" dirty="0" smtClean="0"/>
              <a:t>Poultry, Sheep, Egg, Etc.</a:t>
            </a:r>
          </a:p>
          <a:p>
            <a:pPr>
              <a:spcBef>
                <a:spcPts val="600"/>
              </a:spcBef>
            </a:pPr>
            <a:endParaRPr lang="en-IN" sz="1400" dirty="0"/>
          </a:p>
          <a:p>
            <a:pPr>
              <a:spcBef>
                <a:spcPts val="600"/>
              </a:spcBef>
            </a:pPr>
            <a:r>
              <a:rPr lang="en-IN" sz="1050" dirty="0" smtClean="0"/>
              <a:t>Livestock</a:t>
            </a:r>
            <a:endParaRPr lang="en-IN" sz="1050" dirty="0"/>
          </a:p>
          <a:p>
            <a:pPr>
              <a:spcBef>
                <a:spcPts val="600"/>
              </a:spcBef>
            </a:pPr>
            <a:endParaRPr lang="en-IN" sz="105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12776" y="416708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Marketing Channel</a:t>
            </a:r>
            <a:endParaRPr lang="en-IN" sz="105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668264" y="394488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In Village</a:t>
            </a:r>
            <a:endParaRPr lang="en-IN" sz="105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445224" y="392164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If not in Village</a:t>
            </a:r>
            <a:endParaRPr lang="en-IN" sz="105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72143" y="3549416"/>
            <a:ext cx="51845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Marketing Channels available for sale of agricultural produce in the village</a:t>
            </a:r>
            <a:endParaRPr lang="en-IN" sz="1050" dirty="0" smtClean="0"/>
          </a:p>
        </p:txBody>
      </p:sp>
    </p:spTree>
    <p:extLst>
      <p:ext uri="{BB962C8B-B14F-4D97-AF65-F5344CB8AC3E}">
        <p14:creationId xmlns:p14="http://schemas.microsoft.com/office/powerpoint/2010/main" val="1382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6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47760" y="296864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Mass media availability in the village</a:t>
            </a:r>
            <a:endParaRPr lang="en-IN" sz="105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0216" y="932744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Mass media</a:t>
            </a:r>
            <a:endParaRPr lang="en-IN" sz="105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69632" y="932744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No.</a:t>
            </a:r>
            <a:endParaRPr lang="en-IN" sz="105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28800" y="1160960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IN" sz="1050" dirty="0" smtClean="0"/>
              <a:t>Subscriptions to Dailies</a:t>
            </a:r>
            <a:endParaRPr lang="en-IN" sz="105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27880" y="1472232"/>
            <a:ext cx="2232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IN" sz="1050" dirty="0" smtClean="0"/>
              <a:t>Subscriptions to Periodicals</a:t>
            </a:r>
            <a:endParaRPr lang="en-IN" sz="105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332008" y="1724832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IN" sz="1050" dirty="0" smtClean="0"/>
              <a:t>Subscriptions to Agricultural Periodicals</a:t>
            </a:r>
            <a:endParaRPr lang="en-IN" sz="105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268760" y="1890772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Radios</a:t>
            </a:r>
            <a:endParaRPr lang="en-IN" sz="105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21160" y="2106796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Televisions</a:t>
            </a:r>
            <a:endParaRPr lang="en-IN" sz="105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573560" y="2394828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Telephones</a:t>
            </a:r>
            <a:endParaRPr lang="en-IN" sz="105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556792" y="2610852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Mobile Phones</a:t>
            </a:r>
            <a:endParaRPr lang="en-IN" sz="105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709192" y="2826876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Computers</a:t>
            </a:r>
            <a:endParaRPr lang="en-IN" sz="105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724048" y="3114908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Internet </a:t>
            </a:r>
            <a:endParaRPr lang="en-IN" sz="105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76448" y="3330932"/>
            <a:ext cx="28464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1050" dirty="0" smtClean="0"/>
              <a:t>Others</a:t>
            </a:r>
            <a:endParaRPr lang="en-IN" sz="105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66440" y="3597040"/>
            <a:ext cx="3929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Major Schemes of the Village which </a:t>
            </a:r>
            <a:r>
              <a:rPr lang="en-IN" sz="1050" dirty="0" smtClean="0"/>
              <a:t>are in </a:t>
            </a:r>
            <a:r>
              <a:rPr lang="en-IN" sz="1050" dirty="0" smtClean="0"/>
              <a:t>operation</a:t>
            </a:r>
            <a:endParaRPr lang="en-IN" sz="105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311192" y="4182836"/>
            <a:ext cx="1441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Development Schemes</a:t>
            </a:r>
            <a:endParaRPr lang="en-IN" sz="105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63544" y="4196344"/>
            <a:ext cx="1441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No. of Beneficiaries</a:t>
            </a:r>
            <a:endParaRPr lang="en-IN" sz="105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002128" y="4197488"/>
            <a:ext cx="1441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Total Cost</a:t>
            </a:r>
            <a:endParaRPr lang="en-IN" sz="105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483370" y="4392000"/>
            <a:ext cx="1441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Public Programmes</a:t>
            </a:r>
            <a:endParaRPr lang="en-IN" sz="105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554280" y="5164261"/>
            <a:ext cx="2306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Beneficiary Programmes (All sections)</a:t>
            </a:r>
            <a:endParaRPr lang="en-IN" sz="105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230379" y="5999428"/>
            <a:ext cx="27249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Beneficiary Programmes (Weaker Sections)</a:t>
            </a:r>
            <a:endParaRPr lang="en-IN" sz="105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225330" y="6815894"/>
            <a:ext cx="27249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050" dirty="0" smtClean="0"/>
              <a:t>Agriculture related programmes)</a:t>
            </a:r>
            <a:endParaRPr lang="en-IN" sz="1050" dirty="0" smtClean="0"/>
          </a:p>
        </p:txBody>
      </p:sp>
    </p:spTree>
    <p:extLst>
      <p:ext uri="{BB962C8B-B14F-4D97-AF65-F5344CB8AC3E}">
        <p14:creationId xmlns:p14="http://schemas.microsoft.com/office/powerpoint/2010/main" val="19400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2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4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5-11 20.37.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"/>
            <a:ext cx="6858000" cy="990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6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532</Words>
  <Application>Microsoft Office PowerPoint</Application>
  <PresentationFormat>A4 Paper (210x297 mm)</PresentationFormat>
  <Paragraphs>228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Narasimha</dc:creator>
  <cp:lastModifiedBy>Narasimha</cp:lastModifiedBy>
  <cp:revision>17</cp:revision>
  <dcterms:created xsi:type="dcterms:W3CDTF">2021-05-11T15:29:16Z</dcterms:created>
  <dcterms:modified xsi:type="dcterms:W3CDTF">2021-08-10T15:17:10Z</dcterms:modified>
</cp:coreProperties>
</file>